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tags/tag9.xml" ContentType="application/vnd.openxmlformats-officedocument.presentationml.tags+xml"/>
  <Override PartName="/ppt/notesSlides/notesSlide17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tags/tag10.xml" ContentType="application/vnd.openxmlformats-officedocument.presentationml.tags+xml"/>
  <Override PartName="/ppt/notesSlides/notesSlide18.xml" ContentType="application/vnd.openxmlformats-officedocument.presentationml.notesSlide+xml"/>
  <Override PartName="/ppt/charts/chart1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11.xml" ContentType="application/vnd.openxmlformats-officedocument.presentationml.tags+xml"/>
  <Override PartName="/ppt/notesSlides/notesSlide19.xml" ContentType="application/vnd.openxmlformats-officedocument.presentationml.notesSlide+xml"/>
  <Override PartName="/ppt/tags/tag12.xml" ContentType="application/vnd.openxmlformats-officedocument.presentationml.tags+xml"/>
  <Override PartName="/ppt/notesSlides/notesSlide20.xml" ContentType="application/vnd.openxmlformats-officedocument.presentationml.notesSlide+xml"/>
  <Override PartName="/ppt/tags/tag13.xml" ContentType="application/vnd.openxmlformats-officedocument.presentationml.tags+xml"/>
  <Override PartName="/ppt/notesSlides/notesSlide21.xml" ContentType="application/vnd.openxmlformats-officedocument.presentationml.notesSlide+xml"/>
  <Override PartName="/ppt/charts/chart1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2.xml" ContentType="application/vnd.openxmlformats-officedocument.presentationml.notesSlide+xml"/>
  <Override PartName="/ppt/tags/tag14.xml" ContentType="application/vnd.openxmlformats-officedocument.presentationml.tags+xml"/>
  <Override PartName="/ppt/notesSlides/notesSlide23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24.xml" ContentType="application/vnd.openxmlformats-officedocument.presentationml.notesSlide+xml"/>
  <Override PartName="/ppt/charts/chart19.xml" ContentType="application/vnd.openxmlformats-officedocument.drawingml.chart+xml"/>
  <Override PartName="/ppt/notesSlides/notesSlide25.xml" ContentType="application/vnd.openxmlformats-officedocument.presentationml.notesSlide+xml"/>
  <Override PartName="/ppt/charts/chart20.xml" ContentType="application/vnd.openxmlformats-officedocument.drawingml.chart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99" r:id="rId2"/>
    <p:sldMasterId id="2147483709" r:id="rId3"/>
    <p:sldMasterId id="2147483787" r:id="rId4"/>
    <p:sldMasterId id="2147483797" r:id="rId5"/>
  </p:sldMasterIdLst>
  <p:notesMasterIdLst>
    <p:notesMasterId r:id="rId32"/>
  </p:notesMasterIdLst>
  <p:handoutMasterIdLst>
    <p:handoutMasterId r:id="rId33"/>
  </p:handoutMasterIdLst>
  <p:sldIdLst>
    <p:sldId id="586" r:id="rId6"/>
    <p:sldId id="642" r:id="rId7"/>
    <p:sldId id="643" r:id="rId8"/>
    <p:sldId id="644" r:id="rId9"/>
    <p:sldId id="645" r:id="rId10"/>
    <p:sldId id="646" r:id="rId11"/>
    <p:sldId id="647" r:id="rId12"/>
    <p:sldId id="648" r:id="rId13"/>
    <p:sldId id="649" r:id="rId14"/>
    <p:sldId id="650" r:id="rId15"/>
    <p:sldId id="651" r:id="rId16"/>
    <p:sldId id="652" r:id="rId17"/>
    <p:sldId id="653" r:id="rId18"/>
    <p:sldId id="654" r:id="rId19"/>
    <p:sldId id="655" r:id="rId20"/>
    <p:sldId id="656" r:id="rId21"/>
    <p:sldId id="657" r:id="rId22"/>
    <p:sldId id="658" r:id="rId23"/>
    <p:sldId id="659" r:id="rId24"/>
    <p:sldId id="660" r:id="rId25"/>
    <p:sldId id="661" r:id="rId26"/>
    <p:sldId id="662" r:id="rId27"/>
    <p:sldId id="663" r:id="rId28"/>
    <p:sldId id="664" r:id="rId29"/>
    <p:sldId id="665" r:id="rId30"/>
    <p:sldId id="667" r:id="rId31"/>
  </p:sldIdLst>
  <p:sldSz cx="12188825" cy="6858000"/>
  <p:notesSz cx="7315200" cy="96012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3848">
          <p15:clr>
            <a:srgbClr val="A4A3A4"/>
          </p15:clr>
        </p15:guide>
        <p15:guide id="5" orient="horz" pos="2160">
          <p15:clr>
            <a:srgbClr val="A4A3A4"/>
          </p15:clr>
        </p15:guide>
        <p15:guide id="6" pos="727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E3224"/>
    <a:srgbClr val="FF4215"/>
    <a:srgbClr val="00B0F0"/>
    <a:srgbClr val="808080"/>
    <a:srgbClr val="99CCFF"/>
    <a:srgbClr val="6600FF"/>
    <a:srgbClr val="EE2D24"/>
    <a:srgbClr val="6600CC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48" autoAdjust="0"/>
    <p:restoredTop sz="91152" autoAdjust="0"/>
  </p:normalViewPr>
  <p:slideViewPr>
    <p:cSldViewPr snapToGrid="0" showGuides="1">
      <p:cViewPr varScale="1">
        <p:scale>
          <a:sx n="106" d="100"/>
          <a:sy n="106" d="100"/>
        </p:scale>
        <p:origin x="924" y="102"/>
      </p:cViewPr>
      <p:guideLst>
        <p:guide pos="3848"/>
        <p:guide orient="horz" pos="2160"/>
        <p:guide pos="7271"/>
      </p:guideLst>
    </p:cSldViewPr>
  </p:slideViewPr>
  <p:outlineViewPr>
    <p:cViewPr>
      <p:scale>
        <a:sx n="33" d="100"/>
        <a:sy n="33" d="100"/>
      </p:scale>
      <p:origin x="0" y="-112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4200"/>
    </p:cViewPr>
  </p:sorterViewPr>
  <p:notesViewPr>
    <p:cSldViewPr snapToGrid="0" showGuides="1">
      <p:cViewPr>
        <p:scale>
          <a:sx n="100" d="100"/>
          <a:sy n="100" d="100"/>
        </p:scale>
        <p:origin x="1680" y="53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598237720285099E-2"/>
          <c:y val="8.1027694814010294E-3"/>
          <c:w val="0.93440180059310896"/>
          <c:h val="0.898843544285024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East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99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FY 2015</c:v>
                </c:pt>
                <c:pt idx="1">
                  <c:v>FY 2016</c:v>
                </c:pt>
              </c:strCache>
            </c:strRef>
          </c:cat>
          <c:val>
            <c:numRef>
              <c:f>Sheet1!$B$2:$B$3</c:f>
              <c:numCache>
                <c:formatCode>"$"#,##0_);[Red]\("$"#,##0\)</c:formatCode>
                <c:ptCount val="2"/>
                <c:pt idx="0">
                  <c:v>59.6</c:v>
                </c:pt>
                <c:pt idx="1">
                  <c:v>72.5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axId val="471743040"/>
        <c:axId val="471741080"/>
      </c:barChart>
      <c:catAx>
        <c:axId val="471743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693">
            <a:solidFill>
              <a:srgbClr val="968C6D"/>
            </a:solidFill>
          </a:ln>
        </c:spPr>
        <c:txPr>
          <a:bodyPr/>
          <a:lstStyle/>
          <a:p>
            <a:pPr>
              <a:defRPr sz="1599"/>
            </a:pPr>
            <a:endParaRPr lang="en-US"/>
          </a:p>
        </c:txPr>
        <c:crossAx val="471741080"/>
        <c:crosses val="autoZero"/>
        <c:auto val="1"/>
        <c:lblAlgn val="ctr"/>
        <c:lblOffset val="100"/>
        <c:noMultiLvlLbl val="0"/>
      </c:catAx>
      <c:valAx>
        <c:axId val="471741080"/>
        <c:scaling>
          <c:orientation val="minMax"/>
          <c:min val="0"/>
        </c:scaling>
        <c:delete val="1"/>
        <c:axPos val="l"/>
        <c:numFmt formatCode="&quot;$&quot;#,##0_);[Red]\(&quot;$&quot;#,##0\)" sourceLinked="1"/>
        <c:majorTickMark val="out"/>
        <c:minorTickMark val="none"/>
        <c:tickLblPos val="nextTo"/>
        <c:crossAx val="4717430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999">
          <a:solidFill>
            <a:schemeClr val="tx1"/>
          </a:solidFill>
          <a:latin typeface="+mj-lt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246793443272"/>
          <c:y val="3.7499999999999999E-2"/>
          <c:w val="0.87175320655673305"/>
          <c:h val="0.783884061906054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Mobile</c:v>
                </c:pt>
                <c:pt idx="1">
                  <c:v>Search</c:v>
                </c:pt>
                <c:pt idx="2">
                  <c:v>Banner</c:v>
                </c:pt>
                <c:pt idx="3">
                  <c:v>Digital Video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1">
                  <c:v>0.45</c:v>
                </c:pt>
                <c:pt idx="2">
                  <c:v>0.28000000000000003</c:v>
                </c:pt>
                <c:pt idx="3">
                  <c:v>0.03</c:v>
                </c:pt>
                <c:pt idx="4">
                  <c:v>0.21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Mobile</c:v>
                </c:pt>
                <c:pt idx="1">
                  <c:v>Search</c:v>
                </c:pt>
                <c:pt idx="2">
                  <c:v>Banner</c:v>
                </c:pt>
                <c:pt idx="3">
                  <c:v>Digital Video</c:v>
                </c:pt>
                <c:pt idx="4">
                  <c:v>Other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1">
                  <c:v>0.47</c:v>
                </c:pt>
                <c:pt idx="2">
                  <c:v>0.29000000000000004</c:v>
                </c:pt>
                <c:pt idx="3">
                  <c:v>0.04</c:v>
                </c:pt>
                <c:pt idx="4">
                  <c:v>0.16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Mobile</c:v>
                </c:pt>
                <c:pt idx="1">
                  <c:v>Search</c:v>
                </c:pt>
                <c:pt idx="2">
                  <c:v>Banner</c:v>
                </c:pt>
                <c:pt idx="3">
                  <c:v>Digital Video</c:v>
                </c:pt>
                <c:pt idx="4">
                  <c:v>Other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0.03</c:v>
                </c:pt>
                <c:pt idx="1">
                  <c:v>0.45</c:v>
                </c:pt>
                <c:pt idx="2">
                  <c:v>0.29000000000000004</c:v>
                </c:pt>
                <c:pt idx="3">
                  <c:v>0.05</c:v>
                </c:pt>
                <c:pt idx="4">
                  <c:v>0.15000000000000002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Mobile</c:v>
                </c:pt>
                <c:pt idx="1">
                  <c:v>Search</c:v>
                </c:pt>
                <c:pt idx="2">
                  <c:v>Banner</c:v>
                </c:pt>
                <c:pt idx="3">
                  <c:v>Digital Video</c:v>
                </c:pt>
                <c:pt idx="4">
                  <c:v>Other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0.05</c:v>
                </c:pt>
                <c:pt idx="1">
                  <c:v>0.47</c:v>
                </c:pt>
                <c:pt idx="2">
                  <c:v>0.26</c:v>
                </c:pt>
                <c:pt idx="3">
                  <c:v>0.06</c:v>
                </c:pt>
                <c:pt idx="4">
                  <c:v>0.13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Mobile</c:v>
                </c:pt>
                <c:pt idx="1">
                  <c:v>Search</c:v>
                </c:pt>
                <c:pt idx="2">
                  <c:v>Banner</c:v>
                </c:pt>
                <c:pt idx="3">
                  <c:v>Digital Video</c:v>
                </c:pt>
                <c:pt idx="4">
                  <c:v>Other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0.09</c:v>
                </c:pt>
                <c:pt idx="1">
                  <c:v>0.46256494394312275</c:v>
                </c:pt>
                <c:pt idx="2">
                  <c:v>0.24</c:v>
                </c:pt>
                <c:pt idx="3">
                  <c:v>0.06</c:v>
                </c:pt>
                <c:pt idx="4">
                  <c:v>0.12000000000000001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Mobile</c:v>
                </c:pt>
                <c:pt idx="1">
                  <c:v>Search</c:v>
                </c:pt>
                <c:pt idx="2">
                  <c:v>Banner</c:v>
                </c:pt>
                <c:pt idx="3">
                  <c:v>Digital Video</c:v>
                </c:pt>
                <c:pt idx="4">
                  <c:v>Other</c:v>
                </c:pt>
              </c:strCache>
            </c:strRef>
          </c:cat>
          <c:val>
            <c:numRef>
              <c:f>Sheet1!$G$2:$G$6</c:f>
              <c:numCache>
                <c:formatCode>0%</c:formatCode>
                <c:ptCount val="5"/>
                <c:pt idx="0">
                  <c:v>0.17</c:v>
                </c:pt>
                <c:pt idx="1">
                  <c:v>0.43</c:v>
                </c:pt>
                <c:pt idx="2">
                  <c:v>0.22</c:v>
                </c:pt>
                <c:pt idx="3">
                  <c:v>7.0000000000000007E-2</c:v>
                </c:pt>
                <c:pt idx="4">
                  <c:v>0.1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Mobile</c:v>
                </c:pt>
                <c:pt idx="1">
                  <c:v>Search</c:v>
                </c:pt>
                <c:pt idx="2">
                  <c:v>Banner</c:v>
                </c:pt>
                <c:pt idx="3">
                  <c:v>Digital Video</c:v>
                </c:pt>
                <c:pt idx="4">
                  <c:v>Other</c:v>
                </c:pt>
              </c:strCache>
            </c:strRef>
          </c:cat>
          <c:val>
            <c:numRef>
              <c:f>Sheet1!$H$2:$H$6</c:f>
              <c:numCache>
                <c:formatCode>0%</c:formatCode>
                <c:ptCount val="5"/>
                <c:pt idx="0">
                  <c:v>0.25</c:v>
                </c:pt>
                <c:pt idx="1">
                  <c:v>0.38</c:v>
                </c:pt>
                <c:pt idx="2">
                  <c:v>0.19</c:v>
                </c:pt>
                <c:pt idx="3">
                  <c:v>7.0000000000000007E-2</c:v>
                </c:pt>
                <c:pt idx="4">
                  <c:v>0.09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Mobile</c:v>
                </c:pt>
                <c:pt idx="1">
                  <c:v>Search</c:v>
                </c:pt>
                <c:pt idx="2">
                  <c:v>Banner</c:v>
                </c:pt>
                <c:pt idx="3">
                  <c:v>Digital Video</c:v>
                </c:pt>
                <c:pt idx="4">
                  <c:v>Other</c:v>
                </c:pt>
              </c:strCache>
            </c:strRef>
          </c:cat>
          <c:val>
            <c:numRef>
              <c:f>Sheet1!$I$2:$I$6</c:f>
              <c:numCache>
                <c:formatCode>0%</c:formatCode>
                <c:ptCount val="5"/>
                <c:pt idx="0">
                  <c:v>0.34721020686370146</c:v>
                </c:pt>
                <c:pt idx="1">
                  <c:v>0.34391883932119299</c:v>
                </c:pt>
                <c:pt idx="2">
                  <c:v>0.15</c:v>
                </c:pt>
                <c:pt idx="3">
                  <c:v>7.1132550669180047E-2</c:v>
                </c:pt>
                <c:pt idx="4">
                  <c:v>0.08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Mobile</c:v>
                </c:pt>
                <c:pt idx="1">
                  <c:v>Search</c:v>
                </c:pt>
                <c:pt idx="2">
                  <c:v>Banner</c:v>
                </c:pt>
                <c:pt idx="3">
                  <c:v>Digital Video</c:v>
                </c:pt>
                <c:pt idx="4">
                  <c:v>Other</c:v>
                </c:pt>
              </c:strCache>
            </c:strRef>
          </c:cat>
          <c:val>
            <c:numRef>
              <c:f>Sheet1!$J$2:$J$6</c:f>
              <c:numCache>
                <c:formatCode>0%</c:formatCode>
                <c:ptCount val="5"/>
                <c:pt idx="0">
                  <c:v>0.51</c:v>
                </c:pt>
                <c:pt idx="1">
                  <c:v>0.25</c:v>
                </c:pt>
                <c:pt idx="2">
                  <c:v>0.11699999999999999</c:v>
                </c:pt>
                <c:pt idx="3">
                  <c:v>7.0000000000000007E-2</c:v>
                </c:pt>
                <c:pt idx="4">
                  <c:v>5.9000000000000004E-2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4737736"/>
        <c:axId val="471747352"/>
      </c:barChart>
      <c:catAx>
        <c:axId val="364737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 rot="0" vert="horz"/>
          <a:lstStyle/>
          <a:p>
            <a:pPr>
              <a:defRPr sz="1199" b="0" i="0" u="none" strike="noStrike" baseline="0">
                <a:solidFill>
                  <a:srgbClr val="000000"/>
                </a:solidFill>
                <a:latin typeface="Georgia"/>
                <a:ea typeface="Georgia"/>
                <a:cs typeface="Georgia"/>
              </a:defRPr>
            </a:pPr>
            <a:endParaRPr lang="en-US"/>
          </a:p>
        </c:txPr>
        <c:crossAx val="471747352"/>
        <c:crosses val="autoZero"/>
        <c:auto val="1"/>
        <c:lblAlgn val="ctr"/>
        <c:lblOffset val="100"/>
        <c:noMultiLvlLbl val="0"/>
      </c:catAx>
      <c:valAx>
        <c:axId val="4717473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 sz="1799" b="0" i="0" u="none" strike="noStrike" baseline="0">
                <a:solidFill>
                  <a:srgbClr val="000000"/>
                </a:solidFill>
                <a:latin typeface="Georgia"/>
                <a:ea typeface="Georgia"/>
                <a:cs typeface="Georgia"/>
              </a:defRPr>
            </a:pPr>
            <a:endParaRPr lang="en-US"/>
          </a:p>
        </c:txPr>
        <c:crossAx val="364737736"/>
        <c:crosses val="autoZero"/>
        <c:crossBetween val="between"/>
      </c:valAx>
      <c:spPr>
        <a:noFill/>
        <a:ln w="25386">
          <a:noFill/>
        </a:ln>
      </c:spPr>
    </c:plotArea>
    <c:legend>
      <c:legendPos val="b"/>
      <c:layout>
        <c:manualLayout>
          <c:xMode val="edge"/>
          <c:yMode val="edge"/>
          <c:x val="0.10527125736641409"/>
          <c:y val="0.89240202733279039"/>
          <c:w val="0.70164103897390184"/>
          <c:h val="5.8747397954566023E-2"/>
        </c:manualLayout>
      </c:layout>
      <c:overlay val="0"/>
      <c:txPr>
        <a:bodyPr/>
        <a:lstStyle/>
        <a:p>
          <a:pPr>
            <a:defRPr sz="1284" b="0" i="0" u="none" strike="noStrike" baseline="0">
              <a:solidFill>
                <a:srgbClr val="000000"/>
              </a:solidFill>
              <a:latin typeface="Georgia"/>
              <a:ea typeface="Georgia"/>
              <a:cs typeface="Georgia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399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996236319516669E-2"/>
          <c:y val="7.7068286722780335E-2"/>
          <c:w val="0.50636335504921948"/>
          <c:h val="0.7264297673997646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Mobile Separated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5"/>
              <c:numFmt formatCode="0.0%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Search</c:v>
                </c:pt>
                <c:pt idx="1">
                  <c:v>Banner</c:v>
                </c:pt>
                <c:pt idx="2">
                  <c:v>Video</c:v>
                </c:pt>
                <c:pt idx="3">
                  <c:v>Other</c:v>
                </c:pt>
                <c:pt idx="4">
                  <c:v>Mobile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0.245</c:v>
                </c:pt>
                <c:pt idx="1">
                  <c:v>0.12</c:v>
                </c:pt>
                <c:pt idx="2">
                  <c:v>6.8000000000000005E-2</c:v>
                </c:pt>
                <c:pt idx="3">
                  <c:v>6.3E-2</c:v>
                </c:pt>
                <c:pt idx="4">
                  <c:v>0.51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91">
          <a:noFill/>
        </a:ln>
      </c:spPr>
    </c:plotArea>
    <c:legend>
      <c:legendPos val="b"/>
      <c:layout>
        <c:manualLayout>
          <c:xMode val="edge"/>
          <c:yMode val="edge"/>
          <c:x val="0.12406629383341218"/>
          <c:y val="0.86138932633420817"/>
          <c:w val="0.43604461496005853"/>
          <c:h val="0.12068433381311205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799">
          <a:solidFill>
            <a:schemeClr val="tx1"/>
          </a:solidFill>
          <a:latin typeface="+mj-lt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700933750380634E-2"/>
          <c:y val="0.15862925388320509"/>
          <c:w val="0.69140901883280781"/>
          <c:h val="0.715929520484395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Formats - 2016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+mj-lt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Search</c:v>
                </c:pt>
                <c:pt idx="1">
                  <c:v>Banner</c:v>
                </c:pt>
                <c:pt idx="2">
                  <c:v>Video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0.48199999999999998</c:v>
                </c:pt>
                <c:pt idx="1">
                  <c:v>0.312</c:v>
                </c:pt>
                <c:pt idx="2">
                  <c:v>0.125</c:v>
                </c:pt>
                <c:pt idx="3" formatCode="&quot;$&quot;#,##0_);[Red]\(&quot;$&quot;#,##0\)">
                  <c:v>8.1000000000000003E-2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3.5483708627573909E-4"/>
          <c:y val="0.89760592393630501"/>
          <c:w val="0.78028163487775604"/>
          <c:h val="0.1019285885806349"/>
        </c:manualLayout>
      </c:layout>
      <c:overlay val="0"/>
      <c:txPr>
        <a:bodyPr/>
        <a:lstStyle/>
        <a:p>
          <a:pPr>
            <a:defRPr sz="1400">
              <a:latin typeface="+mj-lt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996236319516669E-2"/>
          <c:y val="7.7068286722780335E-2"/>
          <c:w val="0.50636335504921948"/>
          <c:h val="0.7264297673997646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Mobile Separated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5"/>
              <c:numFmt formatCode="0.0%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Search</c:v>
                </c:pt>
                <c:pt idx="1">
                  <c:v>Banner</c:v>
                </c:pt>
                <c:pt idx="2">
                  <c:v>Video</c:v>
                </c:pt>
                <c:pt idx="3">
                  <c:v>Other</c:v>
                </c:pt>
                <c:pt idx="4">
                  <c:v>Mobile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0.245</c:v>
                </c:pt>
                <c:pt idx="1">
                  <c:v>0.12</c:v>
                </c:pt>
                <c:pt idx="2">
                  <c:v>6.8000000000000005E-2</c:v>
                </c:pt>
                <c:pt idx="3">
                  <c:v>6.3E-2</c:v>
                </c:pt>
                <c:pt idx="4">
                  <c:v>0.51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91">
          <a:noFill/>
        </a:ln>
      </c:spPr>
    </c:plotArea>
    <c:legend>
      <c:legendPos val="b"/>
      <c:layout>
        <c:manualLayout>
          <c:xMode val="edge"/>
          <c:yMode val="edge"/>
          <c:x val="6.7462478648234708E-2"/>
          <c:y val="0.86138932633420817"/>
          <c:w val="0.49264838153711904"/>
          <c:h val="0.12068433381311205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799">
          <a:solidFill>
            <a:schemeClr val="tx1"/>
          </a:solidFill>
          <a:latin typeface="+mj-lt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975217434996418E-2"/>
          <c:y val="0.12146616143269194"/>
          <c:w val="0.92320729300269899"/>
          <c:h val="0.7687619791674583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Formats - 2015 (Mobile Separated)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tx2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Search</c:v>
                </c:pt>
                <c:pt idx="1">
                  <c:v>Banner</c:v>
                </c:pt>
                <c:pt idx="2">
                  <c:v>Video</c:v>
                </c:pt>
                <c:pt idx="3">
                  <c:v>Other**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</c:v>
                </c:pt>
                <c:pt idx="1">
                  <c:v>0.31</c:v>
                </c:pt>
                <c:pt idx="2">
                  <c:v>0.1</c:v>
                </c:pt>
                <c:pt idx="3">
                  <c:v>0.09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5.0000060843979004E-2"/>
          <c:y val="0.91474759327347743"/>
          <c:w val="0.89999987831204198"/>
          <c:h val="6.94324423914021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689733027975832E-2"/>
          <c:y val="4.2112349858602786E-2"/>
          <c:w val="0.8065306584878329"/>
          <c:h val="0.9578876501413972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Mobile Separated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tx2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Search</c:v>
                </c:pt>
                <c:pt idx="1">
                  <c:v>Banner</c:v>
                </c:pt>
                <c:pt idx="2">
                  <c:v>Video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0.48</c:v>
                </c:pt>
                <c:pt idx="1">
                  <c:v>0.31</c:v>
                </c:pt>
                <c:pt idx="2">
                  <c:v>0.13</c:v>
                </c:pt>
                <c:pt idx="3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latin typeface="+mj-lt"/>
              </a:rPr>
              <a:t>% of Total Revenues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Social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Sheet1!$B$2:$B$6</c:f>
              <c:numCache>
                <c:formatCode>0%</c:formatCode>
                <c:ptCount val="5"/>
                <c:pt idx="0">
                  <c:v>7.9234972677595619E-2</c:v>
                </c:pt>
                <c:pt idx="1">
                  <c:v>0.10514018691588786</c:v>
                </c:pt>
                <c:pt idx="2">
                  <c:v>0.14141414141414141</c:v>
                </c:pt>
                <c:pt idx="3">
                  <c:v>0.18120805369127518</c:v>
                </c:pt>
                <c:pt idx="4">
                  <c:v>0.22482758620689655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Mobile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Sheet1!$C$2:$C$6</c:f>
              <c:numCache>
                <c:formatCode>0%</c:formatCode>
                <c:ptCount val="5"/>
                <c:pt idx="0">
                  <c:v>9.289617486338797E-2</c:v>
                </c:pt>
                <c:pt idx="1">
                  <c:v>0.16588785046728971</c:v>
                </c:pt>
                <c:pt idx="2">
                  <c:v>0.25252525252525254</c:v>
                </c:pt>
                <c:pt idx="3">
                  <c:v>0.34731543624161071</c:v>
                </c:pt>
                <c:pt idx="4">
                  <c:v>0.51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74681232"/>
        <c:axId val="474685152"/>
      </c:barChart>
      <c:catAx>
        <c:axId val="474681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474685152"/>
        <c:crosses val="autoZero"/>
        <c:auto val="1"/>
        <c:lblAlgn val="ctr"/>
        <c:lblOffset val="100"/>
        <c:noMultiLvlLbl val="0"/>
      </c:catAx>
      <c:valAx>
        <c:axId val="474685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474681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+mj-lt"/>
              </a:defRPr>
            </a:pPr>
            <a:r>
              <a:rPr lang="en-US" dirty="0" smtClean="0"/>
              <a:t>2015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9551282051282051"/>
          <c:y val="0.21037465904997169"/>
          <c:w val="0.57303124369069247"/>
          <c:h val="0.5842671504297256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99">
                    <a:solidFill>
                      <a:schemeClr val="bg2"/>
                    </a:solidFill>
                    <a:latin typeface="+mj-lt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Impression-based</c:v>
                </c:pt>
                <c:pt idx="1">
                  <c:v>Performance-based</c:v>
                </c:pt>
                <c:pt idx="2">
                  <c:v>Hybrid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0.33</c:v>
                </c:pt>
                <c:pt idx="1">
                  <c:v>0.65</c:v>
                </c:pt>
                <c:pt idx="2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5">
          <a:noFill/>
        </a:ln>
      </c:spPr>
    </c:plotArea>
    <c:legend>
      <c:legendPos val="r"/>
      <c:layout>
        <c:manualLayout>
          <c:xMode val="edge"/>
          <c:yMode val="edge"/>
          <c:x val="0"/>
          <c:y val="0.86274509803921573"/>
          <c:w val="0.97692307692307689"/>
          <c:h val="0.13529411764705881"/>
        </c:manualLayout>
      </c:layout>
      <c:overlay val="0"/>
      <c:txPr>
        <a:bodyPr/>
        <a:lstStyle/>
        <a:p>
          <a:pPr>
            <a:defRPr sz="1400">
              <a:latin typeface="+mj-lt"/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799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+mj-lt"/>
              </a:defRPr>
            </a:pPr>
            <a:r>
              <a:rPr lang="en-US" dirty="0" smtClean="0"/>
              <a:t>2016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9551282051282051"/>
          <c:y val="0.21037465904997169"/>
          <c:w val="0.57303124369069247"/>
          <c:h val="0.5842671504297256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35%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99">
                    <a:solidFill>
                      <a:schemeClr val="bg2"/>
                    </a:solidFill>
                    <a:latin typeface="+mj-lt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Impression-based</c:v>
                </c:pt>
                <c:pt idx="1">
                  <c:v>Performance-based</c:v>
                </c:pt>
                <c:pt idx="2">
                  <c:v>Hybrid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0.33</c:v>
                </c:pt>
                <c:pt idx="1">
                  <c:v>0.64</c:v>
                </c:pt>
                <c:pt idx="2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5">
          <a:noFill/>
        </a:ln>
      </c:spPr>
    </c:plotArea>
    <c:legend>
      <c:legendPos val="r"/>
      <c:layout>
        <c:manualLayout>
          <c:xMode val="edge"/>
          <c:yMode val="edge"/>
          <c:x val="0"/>
          <c:y val="0.86274509803921573"/>
          <c:w val="0.97692307692307689"/>
          <c:h val="0.13529411764705881"/>
        </c:manualLayout>
      </c:layout>
      <c:overlay val="0"/>
      <c:txPr>
        <a:bodyPr/>
        <a:lstStyle/>
        <a:p>
          <a:pPr>
            <a:defRPr sz="1400">
              <a:latin typeface="+mj-lt"/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799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710679443371501"/>
          <c:y val="3.7499999999999999E-2"/>
          <c:w val="0.85831389590452101"/>
          <c:h val="0.755459996379767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CPM</c:v>
                </c:pt>
              </c:strCache>
            </c:strRef>
          </c:tx>
          <c:spPr>
            <a:ln w="41253"/>
          </c:spPr>
          <c:marker>
            <c:symbol val="diamond"/>
            <c:size val="9"/>
          </c:marker>
          <c:dLbls>
            <c:dLbl>
              <c:idx val="0"/>
              <c:layout>
                <c:manualLayout>
                  <c:x val="-2.20322636557224E-2"/>
                  <c:y val="-6.07758620689654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9327861139998997E-2"/>
                  <c:y val="-4.353448275862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9072327044025301E-2"/>
                  <c:y val="4.72841433613898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99">
                    <a:latin typeface="+mj-lt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Sheet1!$B$2:$B$13</c:f>
              <c:numCache>
                <c:formatCode>0%</c:formatCode>
                <c:ptCount val="12"/>
                <c:pt idx="0">
                  <c:v>0.46</c:v>
                </c:pt>
                <c:pt idx="1">
                  <c:v>0.48</c:v>
                </c:pt>
                <c:pt idx="2">
                  <c:v>0.45</c:v>
                </c:pt>
                <c:pt idx="3">
                  <c:v>0.39</c:v>
                </c:pt>
                <c:pt idx="4">
                  <c:v>0.37</c:v>
                </c:pt>
                <c:pt idx="5">
                  <c:v>0.33</c:v>
                </c:pt>
                <c:pt idx="6">
                  <c:v>0.31</c:v>
                </c:pt>
                <c:pt idx="7">
                  <c:v>0.32018047579983594</c:v>
                </c:pt>
                <c:pt idx="8">
                  <c:v>0.33</c:v>
                </c:pt>
                <c:pt idx="9">
                  <c:v>0.33</c:v>
                </c:pt>
                <c:pt idx="10">
                  <c:v>0.33</c:v>
                </c:pt>
                <c:pt idx="11">
                  <c:v>0.35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Performance</c:v>
                </c:pt>
              </c:strCache>
            </c:strRef>
          </c:tx>
          <c:spPr>
            <a:ln w="41253"/>
          </c:spPr>
          <c:dLbls>
            <c:dLbl>
              <c:idx val="0"/>
              <c:layout>
                <c:manualLayout>
                  <c:x val="-2.75354083098104E-2"/>
                  <c:y val="5.93390804597700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3258678750061903E-2"/>
                  <c:y val="6.50862068965518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0401005298865901E-2"/>
                  <c:y val="-4.58475880170150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99">
                    <a:latin typeface="+mj-lt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Sheet1!$C$2:$C$13</c:f>
              <c:numCache>
                <c:formatCode>0%</c:formatCode>
                <c:ptCount val="12"/>
                <c:pt idx="0">
                  <c:v>0.41</c:v>
                </c:pt>
                <c:pt idx="1">
                  <c:v>0.47</c:v>
                </c:pt>
                <c:pt idx="2">
                  <c:v>0.51</c:v>
                </c:pt>
                <c:pt idx="3">
                  <c:v>0.56999999999999995</c:v>
                </c:pt>
                <c:pt idx="4">
                  <c:v>0.59</c:v>
                </c:pt>
                <c:pt idx="5">
                  <c:v>0.62</c:v>
                </c:pt>
                <c:pt idx="6">
                  <c:v>0.65</c:v>
                </c:pt>
                <c:pt idx="7">
                  <c:v>0.65881870385561936</c:v>
                </c:pt>
                <c:pt idx="8">
                  <c:v>0.65</c:v>
                </c:pt>
                <c:pt idx="9">
                  <c:v>0.66</c:v>
                </c:pt>
                <c:pt idx="10">
                  <c:v>0.65</c:v>
                </c:pt>
                <c:pt idx="11">
                  <c:v>0.64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Hybrid</c:v>
                </c:pt>
              </c:strCache>
            </c:strRef>
          </c:tx>
          <c:spPr>
            <a:ln w="41253"/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99">
                    <a:latin typeface="+mj-lt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Sheet1!$D$2:$D$13</c:f>
              <c:numCache>
                <c:formatCode>0%</c:formatCode>
                <c:ptCount val="12"/>
                <c:pt idx="0">
                  <c:v>0.13</c:v>
                </c:pt>
                <c:pt idx="1">
                  <c:v>0.05</c:v>
                </c:pt>
                <c:pt idx="2">
                  <c:v>0.04</c:v>
                </c:pt>
                <c:pt idx="3">
                  <c:v>0.04</c:v>
                </c:pt>
                <c:pt idx="4">
                  <c:v>0.04</c:v>
                </c:pt>
                <c:pt idx="5">
                  <c:v>0.05</c:v>
                </c:pt>
                <c:pt idx="6">
                  <c:v>0.04</c:v>
                </c:pt>
                <c:pt idx="7">
                  <c:v>2.1000820344544709E-2</c:v>
                </c:pt>
                <c:pt idx="8">
                  <c:v>2.1000820344544709E-2</c:v>
                </c:pt>
                <c:pt idx="9">
                  <c:v>0.01</c:v>
                </c:pt>
                <c:pt idx="10">
                  <c:v>0.02</c:v>
                </c:pt>
                <c:pt idx="11">
                  <c:v>0.01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4680448"/>
        <c:axId val="474688680"/>
      </c:lineChart>
      <c:catAx>
        <c:axId val="474680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FFFFFF">
                <a:lumMod val="65000"/>
              </a:srgbClr>
            </a:solidFill>
          </a:ln>
        </c:spPr>
        <c:txPr>
          <a:bodyPr/>
          <a:lstStyle/>
          <a:p>
            <a:pPr>
              <a:defRPr sz="1399">
                <a:latin typeface="+mj-lt"/>
              </a:defRPr>
            </a:pPr>
            <a:endParaRPr lang="en-US"/>
          </a:p>
        </c:txPr>
        <c:crossAx val="474688680"/>
        <c:crosses val="autoZero"/>
        <c:auto val="1"/>
        <c:lblAlgn val="ctr"/>
        <c:lblOffset val="100"/>
        <c:noMultiLvlLbl val="0"/>
      </c:catAx>
      <c:valAx>
        <c:axId val="474688680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799">
                <a:latin typeface="+mj-lt"/>
              </a:defRPr>
            </a:pPr>
            <a:endParaRPr lang="en-US"/>
          </a:p>
        </c:txPr>
        <c:crossAx val="474680448"/>
        <c:crosses val="autoZero"/>
        <c:crossBetween val="between"/>
      </c:valAx>
      <c:spPr>
        <a:noFill/>
        <a:ln w="25386">
          <a:noFill/>
        </a:ln>
      </c:spPr>
    </c:plotArea>
    <c:legend>
      <c:legendPos val="r"/>
      <c:layout>
        <c:manualLayout>
          <c:xMode val="edge"/>
          <c:yMode val="edge"/>
          <c:x val="2.8238993710691825E-2"/>
          <c:y val="0.86533509819893206"/>
          <c:w val="0.97176100337281146"/>
          <c:h val="6.5306578613157251E-2"/>
        </c:manualLayout>
      </c:layout>
      <c:overlay val="0"/>
      <c:txPr>
        <a:bodyPr/>
        <a:lstStyle/>
        <a:p>
          <a:pPr>
            <a:defRPr sz="1399">
              <a:latin typeface="+mj-lt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598237720285099E-2"/>
          <c:y val="8.1027694814010294E-3"/>
          <c:w val="0.93440180059310896"/>
          <c:h val="0.898843544285024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East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0"/>
              <c:numFmt formatCode="&quot;$&quot;#,##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799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&quot;$&quot;#,##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799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\$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99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FY 2015</c:v>
                </c:pt>
                <c:pt idx="1">
                  <c:v>FY 2016</c:v>
                </c:pt>
              </c:strCache>
            </c:strRef>
          </c:cat>
          <c:val>
            <c:numRef>
              <c:f>Sheet1!$B$2:$B$3</c:f>
              <c:numCache>
                <c:formatCode>"$"#,##0.0_);[Red]\("$"#,##0.0\)</c:formatCode>
                <c:ptCount val="2"/>
                <c:pt idx="0">
                  <c:v>59.6</c:v>
                </c:pt>
                <c:pt idx="1">
                  <c:v>72.5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axId val="471745784"/>
        <c:axId val="471741472"/>
      </c:barChart>
      <c:catAx>
        <c:axId val="471745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693">
            <a:solidFill>
              <a:srgbClr val="968C6D"/>
            </a:solidFill>
          </a:ln>
        </c:spPr>
        <c:txPr>
          <a:bodyPr/>
          <a:lstStyle/>
          <a:p>
            <a:pPr>
              <a:defRPr sz="1599"/>
            </a:pPr>
            <a:endParaRPr lang="en-US"/>
          </a:p>
        </c:txPr>
        <c:crossAx val="471741472"/>
        <c:crosses val="autoZero"/>
        <c:auto val="1"/>
        <c:lblAlgn val="ctr"/>
        <c:lblOffset val="100"/>
        <c:noMultiLvlLbl val="0"/>
      </c:catAx>
      <c:valAx>
        <c:axId val="471741472"/>
        <c:scaling>
          <c:orientation val="minMax"/>
          <c:min val="0"/>
        </c:scaling>
        <c:delete val="1"/>
        <c:axPos val="l"/>
        <c:numFmt formatCode="&quot;$&quot;#,##0.0_);[Red]\(&quot;$&quot;#,##0.0\)" sourceLinked="1"/>
        <c:majorTickMark val="out"/>
        <c:minorTickMark val="none"/>
        <c:tickLblPos val="nextTo"/>
        <c:crossAx val="471745784"/>
        <c:crosses val="autoZero"/>
        <c:crossBetween val="between"/>
      </c:valAx>
      <c:spPr>
        <a:noFill/>
        <a:ln w="25386">
          <a:noFill/>
        </a:ln>
      </c:spPr>
    </c:plotArea>
    <c:plotVisOnly val="1"/>
    <c:dispBlanksAs val="gap"/>
    <c:showDLblsOverMax val="0"/>
  </c:chart>
  <c:txPr>
    <a:bodyPr/>
    <a:lstStyle/>
    <a:p>
      <a:pPr>
        <a:defRPr sz="1999">
          <a:solidFill>
            <a:schemeClr val="tx1"/>
          </a:solidFill>
          <a:latin typeface="+mj-lt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692007182245889E-2"/>
          <c:y val="3.4375000000000003E-2"/>
          <c:w val="0.91315117916860555"/>
          <c:h val="0.784189883022640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 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+mj-lt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Entertainment</c:v>
                </c:pt>
                <c:pt idx="1">
                  <c:v>Pharma &amp; Healthcare</c:v>
                </c:pt>
                <c:pt idx="2">
                  <c:v>Media</c:v>
                </c:pt>
                <c:pt idx="3">
                  <c:v>Consumer Electronics &amp; Computers</c:v>
                </c:pt>
                <c:pt idx="4">
                  <c:v>Consumer Packaged Goods</c:v>
                </c:pt>
                <c:pt idx="5">
                  <c:v>Leisure Travel</c:v>
                </c:pt>
                <c:pt idx="6">
                  <c:v>Telecom</c:v>
                </c:pt>
                <c:pt idx="7">
                  <c:v>Auto</c:v>
                </c:pt>
                <c:pt idx="8">
                  <c:v>Financial
Services</c:v>
                </c:pt>
                <c:pt idx="9">
                  <c:v>Retail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0.04</c:v>
                </c:pt>
                <c:pt idx="1">
                  <c:v>0.05</c:v>
                </c:pt>
                <c:pt idx="2">
                  <c:v>0.05</c:v>
                </c:pt>
                <c:pt idx="3">
                  <c:v>0.08</c:v>
                </c:pt>
                <c:pt idx="4">
                  <c:v>0.06</c:v>
                </c:pt>
                <c:pt idx="5">
                  <c:v>0.09</c:v>
                </c:pt>
                <c:pt idx="6">
                  <c:v>0.09</c:v>
                </c:pt>
                <c:pt idx="7">
                  <c:v>0.12</c:v>
                </c:pt>
                <c:pt idx="8">
                  <c:v>0.13</c:v>
                </c:pt>
                <c:pt idx="9">
                  <c:v>0.21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axId val="474690248"/>
        <c:axId val="474691424"/>
      </c:barChart>
      <c:catAx>
        <c:axId val="474690248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/>
          <a:lstStyle/>
          <a:p>
            <a:pPr>
              <a:defRPr sz="900">
                <a:latin typeface="+mj-lt"/>
              </a:defRPr>
            </a:pPr>
            <a:endParaRPr lang="en-US"/>
          </a:p>
        </c:txPr>
        <c:crossAx val="474691424"/>
        <c:crosses val="autoZero"/>
        <c:auto val="1"/>
        <c:lblAlgn val="ctr"/>
        <c:lblOffset val="100"/>
        <c:noMultiLvlLbl val="0"/>
      </c:catAx>
      <c:valAx>
        <c:axId val="474691424"/>
        <c:scaling>
          <c:orientation val="minMax"/>
        </c:scaling>
        <c:delete val="1"/>
        <c:axPos val="r"/>
        <c:numFmt formatCode="0%" sourceLinked="1"/>
        <c:majorTickMark val="out"/>
        <c:minorTickMark val="none"/>
        <c:tickLblPos val="nextTo"/>
        <c:crossAx val="4746902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9789438122281622"/>
          <c:y val="7.3559294374623385E-2"/>
          <c:w val="0.2058961311629082"/>
          <c:h val="0.12053175414552073"/>
        </c:manualLayout>
      </c:layout>
      <c:overlay val="0"/>
      <c:txPr>
        <a:bodyPr/>
        <a:lstStyle/>
        <a:p>
          <a:pPr>
            <a:defRPr sz="1400">
              <a:latin typeface="+mj-lt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598199406904506E-2"/>
          <c:y val="8.1028496212393695E-3"/>
          <c:w val="0.93440180059310896"/>
          <c:h val="0.898843544285023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Q4 2015</c:v>
                </c:pt>
                <c:pt idx="1">
                  <c:v>Q4 2016</c:v>
                </c:pt>
              </c:strCache>
            </c:strRef>
          </c:cat>
          <c:val>
            <c:numRef>
              <c:f>Sheet1!$B$2:$B$3</c:f>
              <c:numCache>
                <c:formatCode>"$"#,##0_);[Red]\("$"#,##0\)</c:formatCode>
                <c:ptCount val="2"/>
                <c:pt idx="0">
                  <c:v>17.399999999999999</c:v>
                </c:pt>
                <c:pt idx="1">
                  <c:v>21.6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axId val="471750096"/>
        <c:axId val="471744216"/>
      </c:barChart>
      <c:catAx>
        <c:axId val="471750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693">
            <a:solidFill>
              <a:srgbClr val="968C6D"/>
            </a:solidFill>
          </a:ln>
        </c:spPr>
        <c:txPr>
          <a:bodyPr/>
          <a:lstStyle/>
          <a:p>
            <a:pPr>
              <a:defRPr sz="1599"/>
            </a:pPr>
            <a:endParaRPr lang="en-US"/>
          </a:p>
        </c:txPr>
        <c:crossAx val="471744216"/>
        <c:crosses val="autoZero"/>
        <c:auto val="1"/>
        <c:lblAlgn val="ctr"/>
        <c:lblOffset val="100"/>
        <c:noMultiLvlLbl val="0"/>
      </c:catAx>
      <c:valAx>
        <c:axId val="471744216"/>
        <c:scaling>
          <c:orientation val="minMax"/>
          <c:min val="0"/>
        </c:scaling>
        <c:delete val="1"/>
        <c:axPos val="l"/>
        <c:numFmt formatCode="&quot;$&quot;#,##0_);[Red]\(&quot;$&quot;#,##0\)" sourceLinked="1"/>
        <c:majorTickMark val="out"/>
        <c:minorTickMark val="none"/>
        <c:tickLblPos val="nextTo"/>
        <c:crossAx val="471750096"/>
        <c:crosses val="autoZero"/>
        <c:crossBetween val="between"/>
      </c:valAx>
      <c:spPr>
        <a:noFill/>
        <a:ln w="25386">
          <a:noFill/>
        </a:ln>
      </c:spPr>
    </c:plotArea>
    <c:plotVisOnly val="1"/>
    <c:dispBlanksAs val="gap"/>
    <c:showDLblsOverMax val="0"/>
  </c:chart>
  <c:txPr>
    <a:bodyPr/>
    <a:lstStyle/>
    <a:p>
      <a:pPr>
        <a:defRPr sz="1799">
          <a:solidFill>
            <a:schemeClr val="tx1"/>
          </a:solidFill>
          <a:latin typeface="+mj-lt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598199406904506E-2"/>
          <c:y val="8.1028496212393695E-3"/>
          <c:w val="0.93440180059310896"/>
          <c:h val="0.898843544285023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Q4 2015</c:v>
                </c:pt>
                <c:pt idx="1">
                  <c:v>Q4 2016</c:v>
                </c:pt>
              </c:strCache>
            </c:strRef>
          </c:cat>
          <c:val>
            <c:numRef>
              <c:f>Sheet1!$B$2:$B$3</c:f>
              <c:numCache>
                <c:formatCode>"$"#,##0_);[Red]\("$"#,##0\)</c:formatCode>
                <c:ptCount val="2"/>
                <c:pt idx="0">
                  <c:v>17.399999999999999</c:v>
                </c:pt>
                <c:pt idx="1">
                  <c:v>21.6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axId val="471752448"/>
        <c:axId val="471753232"/>
      </c:barChart>
      <c:catAx>
        <c:axId val="47175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693">
            <a:solidFill>
              <a:srgbClr val="968C6D"/>
            </a:solidFill>
          </a:ln>
        </c:spPr>
        <c:txPr>
          <a:bodyPr/>
          <a:lstStyle/>
          <a:p>
            <a:pPr>
              <a:defRPr sz="1599"/>
            </a:pPr>
            <a:endParaRPr lang="en-US"/>
          </a:p>
        </c:txPr>
        <c:crossAx val="471753232"/>
        <c:crosses val="autoZero"/>
        <c:auto val="1"/>
        <c:lblAlgn val="ctr"/>
        <c:lblOffset val="100"/>
        <c:noMultiLvlLbl val="0"/>
      </c:catAx>
      <c:valAx>
        <c:axId val="471753232"/>
        <c:scaling>
          <c:orientation val="minMax"/>
          <c:min val="0"/>
        </c:scaling>
        <c:delete val="1"/>
        <c:axPos val="l"/>
        <c:numFmt formatCode="&quot;$&quot;#,##0_);[Red]\(&quot;$&quot;#,##0\)" sourceLinked="1"/>
        <c:majorTickMark val="out"/>
        <c:minorTickMark val="none"/>
        <c:tickLblPos val="nextTo"/>
        <c:crossAx val="471752448"/>
        <c:crosses val="autoZero"/>
        <c:crossBetween val="between"/>
      </c:valAx>
      <c:spPr>
        <a:noFill/>
        <a:ln w="25386">
          <a:noFill/>
        </a:ln>
      </c:spPr>
    </c:plotArea>
    <c:plotVisOnly val="1"/>
    <c:dispBlanksAs val="gap"/>
    <c:showDLblsOverMax val="0"/>
  </c:chart>
  <c:txPr>
    <a:bodyPr/>
    <a:lstStyle/>
    <a:p>
      <a:pPr>
        <a:defRPr sz="1799">
          <a:solidFill>
            <a:schemeClr val="tx1"/>
          </a:solidFill>
          <a:latin typeface="+mj-lt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598199406904506E-2"/>
          <c:y val="8.1028496212393695E-3"/>
          <c:w val="0.93440180059310896"/>
          <c:h val="0.898843544285023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Q3 2016</c:v>
                </c:pt>
                <c:pt idx="1">
                  <c:v>Q4 2016</c:v>
                </c:pt>
              </c:strCache>
            </c:strRef>
          </c:cat>
          <c:val>
            <c:numRef>
              <c:f>Sheet1!$B$2:$B$3</c:f>
              <c:numCache>
                <c:formatCode>"$"#,##0_);[Red]\("$"#,##0\)</c:formatCode>
                <c:ptCount val="2"/>
                <c:pt idx="0">
                  <c:v>18.2</c:v>
                </c:pt>
                <c:pt idx="1">
                  <c:v>21.6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axId val="468633936"/>
        <c:axId val="468632368"/>
      </c:barChart>
      <c:catAx>
        <c:axId val="468633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693">
            <a:solidFill>
              <a:srgbClr val="968C6D"/>
            </a:solidFill>
          </a:ln>
        </c:spPr>
        <c:txPr>
          <a:bodyPr/>
          <a:lstStyle/>
          <a:p>
            <a:pPr>
              <a:defRPr sz="1599"/>
            </a:pPr>
            <a:endParaRPr lang="en-US"/>
          </a:p>
        </c:txPr>
        <c:crossAx val="468632368"/>
        <c:crosses val="autoZero"/>
        <c:auto val="1"/>
        <c:lblAlgn val="ctr"/>
        <c:lblOffset val="100"/>
        <c:noMultiLvlLbl val="0"/>
      </c:catAx>
      <c:valAx>
        <c:axId val="468632368"/>
        <c:scaling>
          <c:orientation val="minMax"/>
          <c:min val="0"/>
        </c:scaling>
        <c:delete val="1"/>
        <c:axPos val="l"/>
        <c:numFmt formatCode="&quot;$&quot;#,##0_);[Red]\(&quot;$&quot;#,##0\)" sourceLinked="1"/>
        <c:majorTickMark val="out"/>
        <c:minorTickMark val="none"/>
        <c:tickLblPos val="nextTo"/>
        <c:crossAx val="468633936"/>
        <c:crosses val="autoZero"/>
        <c:crossBetween val="between"/>
      </c:valAx>
      <c:spPr>
        <a:noFill/>
        <a:ln w="25386">
          <a:noFill/>
        </a:ln>
      </c:spPr>
    </c:plotArea>
    <c:plotVisOnly val="1"/>
    <c:dispBlanksAs val="gap"/>
    <c:showDLblsOverMax val="0"/>
  </c:chart>
  <c:txPr>
    <a:bodyPr/>
    <a:lstStyle/>
    <a:p>
      <a:pPr>
        <a:defRPr sz="1799">
          <a:solidFill>
            <a:schemeClr val="tx1"/>
          </a:solidFill>
          <a:latin typeface="+mj-lt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598199406904506E-2"/>
          <c:y val="8.1028496212393695E-3"/>
          <c:w val="0.93440180059310896"/>
          <c:h val="0.898843544285023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Q3 2016</c:v>
                </c:pt>
                <c:pt idx="1">
                  <c:v>Q4 2016</c:v>
                </c:pt>
              </c:strCache>
            </c:strRef>
          </c:cat>
          <c:val>
            <c:numRef>
              <c:f>Sheet1!$B$2:$B$3</c:f>
              <c:numCache>
                <c:formatCode>"$"#,##0_);[Red]\("$"#,##0\)</c:formatCode>
                <c:ptCount val="2"/>
                <c:pt idx="0">
                  <c:v>18.2</c:v>
                </c:pt>
                <c:pt idx="1">
                  <c:v>21.6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axId val="474685936"/>
        <c:axId val="474687504"/>
      </c:barChart>
      <c:catAx>
        <c:axId val="474685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693">
            <a:solidFill>
              <a:srgbClr val="968C6D"/>
            </a:solidFill>
          </a:ln>
        </c:spPr>
        <c:txPr>
          <a:bodyPr/>
          <a:lstStyle/>
          <a:p>
            <a:pPr>
              <a:defRPr sz="1599"/>
            </a:pPr>
            <a:endParaRPr lang="en-US"/>
          </a:p>
        </c:txPr>
        <c:crossAx val="474687504"/>
        <c:crosses val="autoZero"/>
        <c:auto val="1"/>
        <c:lblAlgn val="ctr"/>
        <c:lblOffset val="100"/>
        <c:noMultiLvlLbl val="0"/>
      </c:catAx>
      <c:valAx>
        <c:axId val="474687504"/>
        <c:scaling>
          <c:orientation val="minMax"/>
          <c:min val="0"/>
        </c:scaling>
        <c:delete val="1"/>
        <c:axPos val="l"/>
        <c:numFmt formatCode="&quot;$&quot;#,##0_);[Red]\(&quot;$&quot;#,##0\)" sourceLinked="1"/>
        <c:majorTickMark val="out"/>
        <c:minorTickMark val="none"/>
        <c:tickLblPos val="nextTo"/>
        <c:crossAx val="474685936"/>
        <c:crosses val="autoZero"/>
        <c:crossBetween val="between"/>
      </c:valAx>
      <c:spPr>
        <a:noFill/>
        <a:ln w="25386">
          <a:noFill/>
        </a:ln>
      </c:spPr>
    </c:plotArea>
    <c:plotVisOnly val="1"/>
    <c:dispBlanksAs val="gap"/>
    <c:showDLblsOverMax val="0"/>
  </c:chart>
  <c:txPr>
    <a:bodyPr/>
    <a:lstStyle/>
    <a:p>
      <a:pPr>
        <a:defRPr sz="1799">
          <a:solidFill>
            <a:schemeClr val="tx1"/>
          </a:solidFill>
          <a:latin typeface="+mj-lt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4852417190867898E-2"/>
          <c:w val="1"/>
          <c:h val="0.83336099792901863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Sheet1!$A$4</c:f>
              <c:strCache>
                <c:ptCount val="1"/>
                <c:pt idx="0">
                  <c:v>Total Internet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</c:spPr>
          <c:invertIfNegative val="0"/>
          <c:dLbls>
            <c:numFmt formatCode="_(* #,##0.0_);_(* \(#,##0.0\);_(* &quot;-&quot;??_);_(@_)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Sheet1!$C$1:$M$1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Sheet1!$C$4:$M$4</c:f>
              <c:numCache>
                <c:formatCode>_(* #,##0.0_);_(* \(#,##0.0\);_(* "-"??_);_(@_)</c:formatCode>
                <c:ptCount val="11"/>
                <c:pt idx="0">
                  <c:v>16879</c:v>
                </c:pt>
                <c:pt idx="1">
                  <c:v>21206</c:v>
                </c:pt>
                <c:pt idx="2">
                  <c:v>23448</c:v>
                </c:pt>
                <c:pt idx="3">
                  <c:v>22661</c:v>
                </c:pt>
                <c:pt idx="4">
                  <c:v>26041</c:v>
                </c:pt>
                <c:pt idx="5">
                  <c:v>31735</c:v>
                </c:pt>
                <c:pt idx="6">
                  <c:v>36570</c:v>
                </c:pt>
                <c:pt idx="7">
                  <c:v>42781</c:v>
                </c:pt>
                <c:pt idx="8" formatCode="#,##0">
                  <c:v>49451</c:v>
                </c:pt>
                <c:pt idx="9" formatCode="#,##0">
                  <c:v>59550</c:v>
                </c:pt>
                <c:pt idx="10" formatCode="_(* #,##0_);_(* \(#,##0\);_(* &quot;-&quot;??_);_(@_)">
                  <c:v>72521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axId val="474683192"/>
        <c:axId val="474680056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Sheet1!$A$3</c15:sqref>
                        </c15:formulaRef>
                      </c:ext>
                    </c:extLst>
                    <c:strCache>
                      <c:ptCount val="1"/>
                      <c:pt idx="0">
                        <c:v>Non-Mobile</c:v>
                      </c:pt>
                    </c:strCache>
                  </c:strRef>
                </c:tx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Sheet1!$C$1:$M$1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2006</c:v>
                      </c:pt>
                      <c:pt idx="1">
                        <c:v>2007</c:v>
                      </c:pt>
                      <c:pt idx="2">
                        <c:v>2008</c:v>
                      </c:pt>
                      <c:pt idx="3">
                        <c:v>2009</c:v>
                      </c:pt>
                      <c:pt idx="4">
                        <c:v>2010</c:v>
                      </c:pt>
                      <c:pt idx="5">
                        <c:v>2011</c:v>
                      </c:pt>
                      <c:pt idx="6">
                        <c:v>2012</c:v>
                      </c:pt>
                      <c:pt idx="7">
                        <c:v>2013</c:v>
                      </c:pt>
                      <c:pt idx="8">
                        <c:v>2014</c:v>
                      </c:pt>
                      <c:pt idx="9">
                        <c:v>2015</c:v>
                      </c:pt>
                      <c:pt idx="10">
                        <c:v>2016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Sheet1!$C$3:$M$3</c15:sqref>
                        </c15:formulaRef>
                      </c:ext>
                    </c:extLst>
                    <c:numCache>
                      <c:formatCode>_(* #,##0.0_);_(* \(#,##0.0\);_(* "-"??_);_(@_)</c:formatCode>
                      <c:ptCount val="11"/>
                      <c:pt idx="0">
                        <c:v>16879</c:v>
                      </c:pt>
                      <c:pt idx="1">
                        <c:v>21206</c:v>
                      </c:pt>
                      <c:pt idx="2">
                        <c:v>23448</c:v>
                      </c:pt>
                      <c:pt idx="3">
                        <c:v>22661</c:v>
                      </c:pt>
                      <c:pt idx="4">
                        <c:v>25400</c:v>
                      </c:pt>
                      <c:pt idx="5">
                        <c:v>30139</c:v>
                      </c:pt>
                      <c:pt idx="6">
                        <c:v>33200.323885544763</c:v>
                      </c:pt>
                      <c:pt idx="7">
                        <c:v>35696.722965470777</c:v>
                      </c:pt>
                      <c:pt idx="8">
                        <c:v>36998</c:v>
                      </c:pt>
                      <c:pt idx="9">
                        <c:v>38873</c:v>
                      </c:pt>
                      <c:pt idx="10" formatCode="_(* #,##0_);_(* \(#,##0\);_(* &quot;-&quot;??_);_(@_)">
                        <c:v>35880</c:v>
                      </c:pt>
                    </c:numCache>
                  </c:numRef>
                </c:val>
              </c15:ser>
            </c15:filteredBarSeries>
            <c15:filteredBarSeries>
              <c15:ser>
                <c:idx val="0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Mobile</c:v>
                      </c:pt>
                    </c:strCache>
                  </c:strRef>
                </c:tx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Sheet1!$C$1:$M$1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2006</c:v>
                      </c:pt>
                      <c:pt idx="1">
                        <c:v>2007</c:v>
                      </c:pt>
                      <c:pt idx="2">
                        <c:v>2008</c:v>
                      </c:pt>
                      <c:pt idx="3">
                        <c:v>2009</c:v>
                      </c:pt>
                      <c:pt idx="4">
                        <c:v>2010</c:v>
                      </c:pt>
                      <c:pt idx="5">
                        <c:v>2011</c:v>
                      </c:pt>
                      <c:pt idx="6">
                        <c:v>2012</c:v>
                      </c:pt>
                      <c:pt idx="7">
                        <c:v>2013</c:v>
                      </c:pt>
                      <c:pt idx="8">
                        <c:v>2014</c:v>
                      </c:pt>
                      <c:pt idx="9">
                        <c:v>2015</c:v>
                      </c:pt>
                      <c:pt idx="10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Sheet1!$C$2:$M$2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4" formatCode="_(* #,##0.0_);_(* \(#,##0.0\);_(* &quot;-&quot;??_);_(@_)">
                        <c:v>641</c:v>
                      </c:pt>
                      <c:pt idx="5" formatCode="_(* #,##0.0_);_(* \(#,##0.0\);_(* &quot;-&quot;??_);_(@_)">
                        <c:v>1596</c:v>
                      </c:pt>
                      <c:pt idx="6" formatCode="_(* #,##0.0_);_(* \(#,##0.0\);_(* &quot;-&quot;??_);_(@_)">
                        <c:v>3369.6761144552356</c:v>
                      </c:pt>
                      <c:pt idx="7" formatCode="_(* #,##0.0_);_(* \(#,##0.0\);_(* &quot;-&quot;??_);_(@_)">
                        <c:v>7084.2770345292192</c:v>
                      </c:pt>
                      <c:pt idx="8" formatCode="_(* #,##0.0_);_(* \(#,##0.0\);_(* &quot;-&quot;??_);_(@_)">
                        <c:v>12453</c:v>
                      </c:pt>
                      <c:pt idx="9" formatCode="#,##0">
                        <c:v>20677</c:v>
                      </c:pt>
                      <c:pt idx="10" formatCode="_(* #,##0_);_(* \(#,##0\);_(* &quot;-&quot;??_);_(@_)">
                        <c:v>36641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474683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4">
            <a:solidFill>
              <a:srgbClr val="968C6D"/>
            </a:solidFill>
            <a:prstDash val="solid"/>
          </a:ln>
        </c:spPr>
        <c:txPr>
          <a:bodyPr rot="0" vert="horz"/>
          <a:lstStyle/>
          <a:p>
            <a:pPr>
              <a:defRPr sz="1200">
                <a:latin typeface="+mj-lt"/>
              </a:defRPr>
            </a:pPr>
            <a:endParaRPr lang="en-US"/>
          </a:p>
        </c:txPr>
        <c:crossAx val="474680056"/>
        <c:crosses val="autoZero"/>
        <c:auto val="0"/>
        <c:lblAlgn val="ctr"/>
        <c:lblOffset val="100"/>
        <c:noMultiLvlLbl val="0"/>
      </c:catAx>
      <c:valAx>
        <c:axId val="474680056"/>
        <c:scaling>
          <c:orientation val="minMax"/>
        </c:scaling>
        <c:delete val="1"/>
        <c:axPos val="l"/>
        <c:numFmt formatCode="_(* #,##0.0_);_(* \(#,##0.0\);_(* &quot;-&quot;??_);_(@_)" sourceLinked="1"/>
        <c:majorTickMark val="out"/>
        <c:minorTickMark val="none"/>
        <c:tickLblPos val="nextTo"/>
        <c:crossAx val="474683192"/>
        <c:crosses val="autoZero"/>
        <c:crossBetween val="between"/>
        <c:dispUnits>
          <c:builtInUnit val="thousands"/>
          <c:dispUnitsLbl>
            <c:layout/>
          </c:dispUnitsLbl>
        </c:dispUnits>
      </c:valAx>
      <c:spPr>
        <a:noFill/>
        <a:ln w="2540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5.4852417190867898E-2"/>
          <c:w val="1"/>
          <c:h val="0.83336099792901863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Non-Mobile</c:v>
                </c:pt>
              </c:strCache>
            </c:strRef>
          </c:tx>
          <c:invertIfNegative val="0"/>
          <c:dLbls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35.9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Sheet1!$C$1:$M$1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Sheet1!$C$3:$M$3</c:f>
              <c:numCache>
                <c:formatCode>_(* #,##0.0_);_(* \(#,##0.0\);_(* "-"??_);_(@_)</c:formatCode>
                <c:ptCount val="11"/>
                <c:pt idx="0">
                  <c:v>16879</c:v>
                </c:pt>
                <c:pt idx="1">
                  <c:v>21206</c:v>
                </c:pt>
                <c:pt idx="2">
                  <c:v>23448</c:v>
                </c:pt>
                <c:pt idx="3">
                  <c:v>22661</c:v>
                </c:pt>
                <c:pt idx="4">
                  <c:v>25400</c:v>
                </c:pt>
                <c:pt idx="5">
                  <c:v>30139</c:v>
                </c:pt>
                <c:pt idx="6">
                  <c:v>33200.323885544763</c:v>
                </c:pt>
                <c:pt idx="7">
                  <c:v>35696.722965470777</c:v>
                </c:pt>
                <c:pt idx="8">
                  <c:v>36998</c:v>
                </c:pt>
                <c:pt idx="9">
                  <c:v>38873</c:v>
                </c:pt>
                <c:pt idx="10" formatCode="_(* #,##0_);_(* \(#,##0\);_(* &quot;-&quot;??_);_(@_)">
                  <c:v>35880</c:v>
                </c:pt>
              </c:numCache>
            </c:numRef>
          </c:val>
        </c:ser>
        <c:ser>
          <c:idx val="0"/>
          <c:order val="2"/>
          <c:tx>
            <c:strRef>
              <c:f>Sheet1!$A$2</c:f>
              <c:strCache>
                <c:ptCount val="1"/>
                <c:pt idx="0">
                  <c:v>Mobile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-1.6101869300239385E-3"/>
                  <c:y val="2.7932960893854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5252622460243199E-3"/>
                  <c:y val="8.3798882681564244E-3"/>
                </c:manualLayout>
              </c:layout>
              <c:spPr/>
              <c:txPr>
                <a:bodyPr/>
                <a:lstStyle/>
                <a:p>
                  <a:pPr>
                    <a:defRPr sz="1050">
                      <a:solidFill>
                        <a:schemeClr val="bg1"/>
                      </a:solidFill>
                      <a:latin typeface="+mj-l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5.5853440571939231E-3"/>
                </c:manualLayout>
              </c:layout>
              <c:spPr/>
              <c:txPr>
                <a:bodyPr/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+mj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20.7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36.6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Sheet1!$C$1:$M$1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Sheet1!$C$2:$M$2</c:f>
              <c:numCache>
                <c:formatCode>General</c:formatCode>
                <c:ptCount val="11"/>
                <c:pt idx="4" formatCode="_(* #,##0.0_);_(* \(#,##0.0\);_(* &quot;-&quot;??_);_(@_)">
                  <c:v>641</c:v>
                </c:pt>
                <c:pt idx="5" formatCode="_(* #,##0.0_);_(* \(#,##0.0\);_(* &quot;-&quot;??_);_(@_)">
                  <c:v>1596</c:v>
                </c:pt>
                <c:pt idx="6" formatCode="_(* #,##0.0_);_(* \(#,##0.0\);_(* &quot;-&quot;??_);_(@_)">
                  <c:v>3369.6761144552356</c:v>
                </c:pt>
                <c:pt idx="7" formatCode="_(* #,##0.0_);_(* \(#,##0.0\);_(* &quot;-&quot;??_);_(@_)">
                  <c:v>7084.2770345292192</c:v>
                </c:pt>
                <c:pt idx="8" formatCode="_(* #,##0.0_);_(* \(#,##0.0\);_(* &quot;-&quot;??_);_(@_)">
                  <c:v>12453</c:v>
                </c:pt>
                <c:pt idx="9" formatCode="#,##0">
                  <c:v>20677</c:v>
                </c:pt>
                <c:pt idx="10" formatCode="_(* #,##0_);_(* \(#,##0\);_(* &quot;-&quot;??_);_(@_)">
                  <c:v>36641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overlap val="100"/>
        <c:axId val="474680840"/>
        <c:axId val="474681624"/>
      </c:barChart>
      <c:lineChart>
        <c:grouping val="standard"/>
        <c:varyColors val="0"/>
        <c:ser>
          <c:idx val="2"/>
          <c:order val="0"/>
          <c:tx>
            <c:strRef>
              <c:f>Sheet1!$A$4</c:f>
              <c:strCache>
                <c:ptCount val="1"/>
                <c:pt idx="0">
                  <c:v>Total Internet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dLbl>
              <c:idx val="5"/>
              <c:layout>
                <c:manualLayout>
                  <c:x val="-3.0852322656610649E-2"/>
                  <c:y val="-3.29947653191396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1935205063644855E-2"/>
                  <c:y val="-3.02021290634760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8761720607717629E-2"/>
                  <c:y val="-3.03294769718031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+mj-lt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Sheet1!$B$1:$L$1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Sheet1!$C$4:$M$4</c:f>
              <c:numCache>
                <c:formatCode>_(* #,##0.0_);_(* \(#,##0.0\);_(* "-"??_);_(@_)</c:formatCode>
                <c:ptCount val="11"/>
                <c:pt idx="0">
                  <c:v>16879</c:v>
                </c:pt>
                <c:pt idx="1">
                  <c:v>21206</c:v>
                </c:pt>
                <c:pt idx="2">
                  <c:v>23448</c:v>
                </c:pt>
                <c:pt idx="3">
                  <c:v>22661</c:v>
                </c:pt>
                <c:pt idx="4">
                  <c:v>26041</c:v>
                </c:pt>
                <c:pt idx="5">
                  <c:v>31735</c:v>
                </c:pt>
                <c:pt idx="6">
                  <c:v>36570</c:v>
                </c:pt>
                <c:pt idx="7">
                  <c:v>42781</c:v>
                </c:pt>
                <c:pt idx="8" formatCode="#,##0">
                  <c:v>49451</c:v>
                </c:pt>
                <c:pt idx="9" formatCode="#,##0">
                  <c:v>59550</c:v>
                </c:pt>
                <c:pt idx="10" formatCode="_(* #,##0_);_(* \(#,##0\);_(* &quot;-&quot;??_);_(@_)">
                  <c:v>72521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4680840"/>
        <c:axId val="474681624"/>
      </c:lineChart>
      <c:catAx>
        <c:axId val="474680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4">
            <a:solidFill>
              <a:srgbClr val="968C6D"/>
            </a:solidFill>
            <a:prstDash val="solid"/>
          </a:ln>
        </c:spPr>
        <c:txPr>
          <a:bodyPr rot="0" vert="horz"/>
          <a:lstStyle/>
          <a:p>
            <a:pPr>
              <a:defRPr sz="1200">
                <a:latin typeface="+mj-lt"/>
              </a:defRPr>
            </a:pPr>
            <a:endParaRPr lang="en-US"/>
          </a:p>
        </c:txPr>
        <c:crossAx val="47468162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74681624"/>
        <c:scaling>
          <c:orientation val="minMax"/>
        </c:scaling>
        <c:delete val="1"/>
        <c:axPos val="l"/>
        <c:numFmt formatCode="_(* #,##0.0_);_(* \(#,##0.0\);_(* &quot;-&quot;??_);_(@_)" sourceLinked="1"/>
        <c:majorTickMark val="out"/>
        <c:minorTickMark val="none"/>
        <c:tickLblPos val="nextTo"/>
        <c:crossAx val="474680840"/>
        <c:crosses val="autoZero"/>
        <c:crossBetween val="between"/>
        <c:dispUnits>
          <c:builtInUnit val="thousands"/>
          <c:dispUnitsLbl>
            <c:layout/>
          </c:dispUnitsLbl>
        </c:dispUnits>
      </c:valAx>
      <c:spPr>
        <a:noFill/>
        <a:ln w="25408">
          <a:noFill/>
        </a:ln>
      </c:spPr>
    </c:plotArea>
    <c:legend>
      <c:legendPos val="l"/>
      <c:legendEntry>
        <c:idx val="0"/>
        <c:txPr>
          <a:bodyPr/>
          <a:lstStyle/>
          <a:p>
            <a:pPr>
              <a:defRPr sz="1400">
                <a:latin typeface="+mj-lt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>
                <a:latin typeface="+mj-lt"/>
              </a:defRPr>
            </a:pPr>
            <a:endParaRPr lang="en-US"/>
          </a:p>
        </c:txPr>
      </c:legendEntry>
      <c:legendEntry>
        <c:idx val="2"/>
        <c:delete val="1"/>
      </c:legendEntry>
      <c:layout>
        <c:manualLayout>
          <c:xMode val="edge"/>
          <c:yMode val="edge"/>
          <c:x val="9.4554180727409072E-3"/>
          <c:y val="4.1386573540232161E-2"/>
          <c:w val="0.17279347019753191"/>
          <c:h val="0.19131856772093433"/>
        </c:manualLayout>
      </c:layout>
      <c:overlay val="0"/>
      <c:txPr>
        <a:bodyPr/>
        <a:lstStyle/>
        <a:p>
          <a:pPr>
            <a:defRPr>
              <a:latin typeface="+mj-l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latin typeface="+mj-lt"/>
              </a:rPr>
              <a:t>% OF</a:t>
            </a:r>
            <a:r>
              <a:rPr lang="en-US" baseline="0" dirty="0" smtClean="0">
                <a:latin typeface="+mj-lt"/>
              </a:rPr>
              <a:t> REVENUE</a:t>
            </a:r>
            <a:endParaRPr lang="en-US" dirty="0">
              <a:latin typeface="+mj-lt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Top 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Sheet1!$B$2:$B$12</c:f>
              <c:numCache>
                <c:formatCode>0%</c:formatCode>
                <c:ptCount val="11"/>
                <c:pt idx="0">
                  <c:v>0.70430712719947863</c:v>
                </c:pt>
                <c:pt idx="1">
                  <c:v>0.69489767047062156</c:v>
                </c:pt>
                <c:pt idx="2">
                  <c:v>0.70526270897304677</c:v>
                </c:pt>
                <c:pt idx="3">
                  <c:v>0.71241339746701382</c:v>
                </c:pt>
                <c:pt idx="4">
                  <c:v>0.70811412772166971</c:v>
                </c:pt>
                <c:pt idx="5">
                  <c:v>0.71470884799596668</c:v>
                </c:pt>
                <c:pt idx="6">
                  <c:v>0.7257738160341245</c:v>
                </c:pt>
                <c:pt idx="7">
                  <c:v>0.70528973142282791</c:v>
                </c:pt>
                <c:pt idx="8">
                  <c:v>0.70999919393841693</c:v>
                </c:pt>
                <c:pt idx="9">
                  <c:v>0.73637722288458629</c:v>
                </c:pt>
                <c:pt idx="10">
                  <c:v>0.73541092112520678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11 to 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Sheet1!$C$2:$C$12</c:f>
              <c:numCache>
                <c:formatCode>0%</c:formatCode>
                <c:ptCount val="11"/>
                <c:pt idx="0">
                  <c:v>0.10326441139877955</c:v>
                </c:pt>
                <c:pt idx="1">
                  <c:v>7.62991606149203E-2</c:v>
                </c:pt>
                <c:pt idx="2">
                  <c:v>7.9281815080177412E-2</c:v>
                </c:pt>
                <c:pt idx="3">
                  <c:v>7.8372534310048106E-2</c:v>
                </c:pt>
                <c:pt idx="4">
                  <c:v>8.117967819976192E-2</c:v>
                </c:pt>
                <c:pt idx="5">
                  <c:v>7.3607259894126545E-2</c:v>
                </c:pt>
                <c:pt idx="6">
                  <c:v>6.5678661270917649E-2</c:v>
                </c:pt>
                <c:pt idx="7">
                  <c:v>7.7113671957177249E-2</c:v>
                </c:pt>
                <c:pt idx="8">
                  <c:v>7.9860551346122841E-2</c:v>
                </c:pt>
                <c:pt idx="9">
                  <c:v>9.1753287098453429E-2</c:v>
                </c:pt>
                <c:pt idx="10">
                  <c:v>9.9324324324324323E-2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 Rest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Sheet1!$D$2:$D$12</c:f>
              <c:numCache>
                <c:formatCode>0%</c:formatCode>
                <c:ptCount val="11"/>
                <c:pt idx="0">
                  <c:v>0.192369216185793</c:v>
                </c:pt>
                <c:pt idx="1">
                  <c:v>0.22880316891445818</c:v>
                </c:pt>
                <c:pt idx="2">
                  <c:v>0.21549812350733538</c:v>
                </c:pt>
                <c:pt idx="3">
                  <c:v>0.20921406822293809</c:v>
                </c:pt>
                <c:pt idx="4">
                  <c:v>0.21074459506163357</c:v>
                </c:pt>
                <c:pt idx="5">
                  <c:v>0.21171540206705319</c:v>
                </c:pt>
                <c:pt idx="6">
                  <c:v>0.20854752269495788</c:v>
                </c:pt>
                <c:pt idx="7">
                  <c:v>0.21757322175732219</c:v>
                </c:pt>
                <c:pt idx="8">
                  <c:v>0.21014025471546027</c:v>
                </c:pt>
                <c:pt idx="9">
                  <c:v>0.17186949001696025</c:v>
                </c:pt>
                <c:pt idx="10">
                  <c:v>0.16526475455046882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471746176"/>
        <c:axId val="472213136"/>
      </c:barChart>
      <c:catAx>
        <c:axId val="471746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472213136"/>
        <c:crosses val="autoZero"/>
        <c:auto val="1"/>
        <c:lblAlgn val="ctr"/>
        <c:lblOffset val="100"/>
        <c:noMultiLvlLbl val="0"/>
      </c:catAx>
      <c:valAx>
        <c:axId val="47221313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71746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9302893159979593"/>
          <c:y val="8.8981055404457041E-2"/>
          <c:w val="0.39626680235385353"/>
          <c:h val="0.105820517042041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0.38917</cdr:x>
      <cdr:y>0.08269</cdr:y>
    </cdr:from>
    <cdr:to>
      <cdr:x>0.54067</cdr:x>
      <cdr:y>0.16208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75828" y="365478"/>
          <a:ext cx="808101" cy="35087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0" tIns="0" rIns="0" bIns="0" rtlCol="0">
          <a:noAutofit/>
        </a:bodyPr>
        <a:lstStyle xmlns:a="http://schemas.openxmlformats.org/drawingml/2006/main"/>
        <a:p xmlns:a="http://schemas.openxmlformats.org/drawingml/2006/main">
          <a:pPr indent="-274320">
            <a:spcAft>
              <a:spcPts val="900"/>
            </a:spcAft>
          </a:pPr>
          <a:r>
            <a:rPr lang="en-US" sz="2000" dirty="0" smtClean="0">
              <a:latin typeface="Georgia" pitchFamily="18" charset="0"/>
            </a:rPr>
            <a:t>21.8%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0.47123</cdr:x>
      <cdr:y>0.50241</cdr:y>
    </cdr:from>
    <cdr:to>
      <cdr:x>0.96209</cdr:x>
      <cdr:y>0.64877</cdr:y>
    </cdr:to>
    <cdr:cxnSp macro="">
      <cdr:nvCxnSpPr>
        <cdr:cNvPr id="2" name="Straight Arrow Connector 1"/>
        <cdr:cNvCxnSpPr/>
      </cdr:nvCxnSpPr>
      <cdr:spPr>
        <a:xfrm xmlns:a="http://schemas.openxmlformats.org/drawingml/2006/main" flipV="1">
          <a:off x="3716724" y="2284236"/>
          <a:ext cx="3871526" cy="665462"/>
        </a:xfrm>
        <a:prstGeom xmlns:a="http://schemas.openxmlformats.org/drawingml/2006/main" prst="straightConnector1">
          <a:avLst/>
        </a:prstGeom>
        <a:ln xmlns:a="http://schemas.openxmlformats.org/drawingml/2006/main" w="19050" cap="rnd">
          <a:solidFill>
            <a:schemeClr val="bg1">
              <a:lumMod val="65000"/>
            </a:schemeClr>
          </a:solidFill>
          <a:prstDash val="sysDash"/>
          <a:headEnd type="none" w="med" len="med"/>
          <a:tailEnd type="triangle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0.47266</cdr:x>
      <cdr:y>0.18331</cdr:y>
    </cdr:from>
    <cdr:to>
      <cdr:x>0.96209</cdr:x>
      <cdr:y>0.64877</cdr:y>
    </cdr:to>
    <cdr:cxnSp macro="">
      <cdr:nvCxnSpPr>
        <cdr:cNvPr id="4" name="Straight Arrow Connector 3"/>
        <cdr:cNvCxnSpPr/>
      </cdr:nvCxnSpPr>
      <cdr:spPr>
        <a:xfrm xmlns:a="http://schemas.openxmlformats.org/drawingml/2006/main" flipV="1">
          <a:off x="3727979" y="833438"/>
          <a:ext cx="3860271" cy="2116267"/>
        </a:xfrm>
        <a:prstGeom xmlns:a="http://schemas.openxmlformats.org/drawingml/2006/main" prst="straightConnector1">
          <a:avLst/>
        </a:prstGeom>
        <a:ln xmlns:a="http://schemas.openxmlformats.org/drawingml/2006/main" w="19050" cap="rnd">
          <a:solidFill>
            <a:schemeClr val="tx1"/>
          </a:solidFill>
          <a:prstDash val="sysDash"/>
          <a:headEnd type="none" w="med" len="med"/>
          <a:tailEnd type="triangle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0.17364</cdr:x>
      <cdr:y>0.09078</cdr:y>
    </cdr:from>
    <cdr:to>
      <cdr:x>0.23843</cdr:x>
      <cdr:y>0.09078</cdr:y>
    </cdr:to>
    <cdr:cxnSp macro="">
      <cdr:nvCxnSpPr>
        <cdr:cNvPr id="5" name="Straight Arrow Connector 4"/>
        <cdr:cNvCxnSpPr/>
      </cdr:nvCxnSpPr>
      <cdr:spPr>
        <a:xfrm xmlns:a="http://schemas.openxmlformats.org/drawingml/2006/main" flipV="1">
          <a:off x="1369554" y="412750"/>
          <a:ext cx="511017" cy="0"/>
        </a:xfrm>
        <a:prstGeom xmlns:a="http://schemas.openxmlformats.org/drawingml/2006/main" prst="straightConnector1">
          <a:avLst/>
        </a:prstGeom>
        <a:ln xmlns:a="http://schemas.openxmlformats.org/drawingml/2006/main" w="19050" cap="rnd">
          <a:solidFill>
            <a:schemeClr val="tx1"/>
          </a:solidFill>
          <a:prstDash val="sysDash"/>
          <a:headEnd type="none" w="med" len="med"/>
          <a:tailEnd type="triangle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0.18218</cdr:x>
      <cdr:y>0.18303</cdr:y>
    </cdr:from>
    <cdr:to>
      <cdr:x>0.24697</cdr:x>
      <cdr:y>0.18303</cdr:y>
    </cdr:to>
    <cdr:cxnSp macro="">
      <cdr:nvCxnSpPr>
        <cdr:cNvPr id="24" name="Straight Arrow Connector 23"/>
        <cdr:cNvCxnSpPr/>
      </cdr:nvCxnSpPr>
      <cdr:spPr>
        <a:xfrm xmlns:a="http://schemas.openxmlformats.org/drawingml/2006/main" flipV="1">
          <a:off x="1436897" y="832179"/>
          <a:ext cx="511017" cy="0"/>
        </a:xfrm>
        <a:prstGeom xmlns:a="http://schemas.openxmlformats.org/drawingml/2006/main" prst="straightConnector1">
          <a:avLst/>
        </a:prstGeom>
        <a:ln xmlns:a="http://schemas.openxmlformats.org/drawingml/2006/main" w="19050" cap="rnd">
          <a:solidFill>
            <a:schemeClr val="bg1">
              <a:lumMod val="65000"/>
            </a:schemeClr>
          </a:solidFill>
          <a:prstDash val="sysDash"/>
          <a:headEnd type="none" w="med" len="med"/>
          <a:tailEnd type="triangle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8.xml"/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D9DEE843-50CF-4A90-9EC4-80FC6F9CD26E}" type="datetimeFigureOut">
              <a:rPr lang="en-US" smtClean="0">
                <a:latin typeface="Arial" pitchFamily="34" charset="0"/>
                <a:cs typeface="Arial" pitchFamily="34" charset="0"/>
              </a:rPr>
              <a:pPr/>
              <a:t>4/26/2017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56A41526-17FD-4A83-99AD-8BF262C55C76}" type="slidenum">
              <a:rPr lang="en-US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18167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fld id="{282168E8-5A7C-4672-9A3B-BA14F7331558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fld id="{BA1A982F-05DF-4110-8B37-AC23CDDE2D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52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A982F-05DF-4110-8B37-AC23CDDE2D2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01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16025" indent="-27539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01577" indent="-220316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42207" indent="-220316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82838" indent="-220316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23468" indent="-2203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64099" indent="-2203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04728" indent="-2203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45359" indent="-2203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994FCE-C0CF-4763-8291-2D34B2FDC748}" type="slidenum">
              <a:rPr lang="en-GB" altLang="en-US">
                <a:solidFill>
                  <a:prstClr val="black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 altLang="en-US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426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16025" indent="-27539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01577" indent="-220316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42207" indent="-220316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82838" indent="-220316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23468" indent="-2203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64099" indent="-2203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04728" indent="-2203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45359" indent="-2203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55F606F-F4FB-46B3-BB57-4CFFD948640D}" type="slidenum">
              <a:rPr lang="en-GB" altLang="en-US">
                <a:solidFill>
                  <a:prstClr val="black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 altLang="en-US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848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16025" indent="-27539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01577" indent="-220316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42207" indent="-220316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82838" indent="-220316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23468" indent="-2203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64099" indent="-2203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04728" indent="-2203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45359" indent="-2203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0842FE-A1E8-415F-88CC-6AA52017E9E3}" type="slidenum">
              <a:rPr lang="en-GB" altLang="en-US">
                <a:solidFill>
                  <a:prstClr val="black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 altLang="en-US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793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16025" indent="-27539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01577" indent="-220316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42207" indent="-220316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82838" indent="-220316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23468" indent="-2203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64099" indent="-2203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04728" indent="-2203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45359" indent="-2203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E8EA09-4CB6-4972-895D-1E41AA87A288}" type="slidenum">
              <a:rPr lang="en-GB" altLang="en-US">
                <a:solidFill>
                  <a:prstClr val="black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 altLang="en-US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254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16025" indent="-27539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01577" indent="-220316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42207" indent="-220316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82838" indent="-220316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23468" indent="-2203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64099" indent="-2203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04728" indent="-2203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45359" indent="-2203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0842FE-A1E8-415F-88CC-6AA52017E9E3}" type="slidenum">
              <a:rPr lang="en-GB" altLang="en-US">
                <a:solidFill>
                  <a:prstClr val="black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 altLang="en-US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1783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16025" indent="-27539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01577" indent="-220316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42207" indent="-220316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82838" indent="-220316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23468" indent="-2203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64099" indent="-2203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04728" indent="-2203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45359" indent="-2203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D9A434-82F0-4478-9A9B-8DE73790F26E}" type="slidenum">
              <a:rPr lang="en-GB" altLang="en-US">
                <a:solidFill>
                  <a:prstClr val="black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 altLang="en-US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7604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16025" indent="-27539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01577" indent="-220316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42207" indent="-220316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82838" indent="-220316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23468" indent="-2203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64099" indent="-2203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04728" indent="-2203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45359" indent="-2203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5F27CB-6467-4B04-911D-955F1FB1B81B}" type="slidenum">
              <a:rPr lang="en-GB" altLang="en-US">
                <a:solidFill>
                  <a:prstClr val="black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 altLang="en-US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347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16025" indent="-27539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01577" indent="-220316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42207" indent="-220316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82838" indent="-220316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23468" indent="-2203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64099" indent="-2203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04728" indent="-2203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45359" indent="-2203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5F27CB-6467-4B04-911D-955F1FB1B81B}" type="slidenum">
              <a:rPr lang="en-GB" altLang="en-US">
                <a:solidFill>
                  <a:prstClr val="black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 altLang="en-US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8908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16025" indent="-27539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01577" indent="-220316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42207" indent="-220316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82838" indent="-220316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23468" indent="-2203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64099" indent="-2203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04728" indent="-2203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45359" indent="-2203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5F27CB-6467-4B04-911D-955F1FB1B81B}" type="slidenum">
              <a:rPr lang="en-GB" altLang="en-US">
                <a:solidFill>
                  <a:prstClr val="black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 altLang="en-US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8174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5D1E19-0421-4332-8C6C-8CE63E009B70}" type="slidenum">
              <a:rPr lang="en-GB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98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16025" indent="-27539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01577" indent="-220316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42207" indent="-220316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82838" indent="-220316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23468" indent="-2203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64099" indent="-2203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04728" indent="-2203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45359" indent="-2203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465C69-D635-4257-AD10-A7DF62D783A3}" type="slidenum">
              <a:rPr lang="en-GB" altLang="en-US">
                <a:solidFill>
                  <a:prstClr val="black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altLang="en-US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2420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5D1E19-0421-4332-8C6C-8CE63E009B70}" type="slidenum">
              <a:rPr lang="en-GB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9825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5D1E19-0421-4332-8C6C-8CE63E009B70}" type="slidenum">
              <a:rPr lang="en-GB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176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5D1E19-0421-4332-8C6C-8CE63E009B70}" type="slidenum">
              <a:rPr lang="en-GB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8916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16025" indent="-27539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01577" indent="-220316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42207" indent="-220316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82838" indent="-220316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23468" indent="-2203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64099" indent="-2203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04728" indent="-2203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45359" indent="-2203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5B6B5C-55FB-4A6A-A527-2FFEFD0BDD53}" type="slidenum">
              <a:rPr lang="en-GB" altLang="en-US">
                <a:solidFill>
                  <a:prstClr val="black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GB" altLang="en-US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210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16025" indent="-27539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01577" indent="-220316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42207" indent="-220316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82838" indent="-220316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23468" indent="-2203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64099" indent="-2203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04728" indent="-2203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45359" indent="-2203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8C4232-D955-4696-BD86-36ACDAA9BC7C}" type="slidenum">
              <a:rPr lang="en-GB" altLang="en-US">
                <a:solidFill>
                  <a:prstClr val="black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GB" altLang="en-US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1018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16025" indent="-27539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01577" indent="-220316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42207" indent="-220316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82838" indent="-220316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23468" indent="-2203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64099" indent="-2203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04728" indent="-2203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45359" indent="-2203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E7F874-30EF-4E34-981C-6C176CD00ED4}" type="slidenum">
              <a:rPr lang="en-GB" altLang="en-US">
                <a:solidFill>
                  <a:prstClr val="black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GB" altLang="en-US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4826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GB">
                <a:solidFill>
                  <a:prstClr val="black"/>
                </a:solidFill>
              </a:rPr>
              <a:pPr/>
              <a:t>26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227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16025" indent="-27539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01577" indent="-220316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42207" indent="-220316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82838" indent="-220316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23468" indent="-2203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64099" indent="-2203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04728" indent="-2203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45359" indent="-2203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F64E3C-69CE-4A26-AB3E-26F6F55FE93B}" type="slidenum">
              <a:rPr lang="en-GB" altLang="en-US">
                <a:solidFill>
                  <a:prstClr val="black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altLang="en-US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736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16025" indent="-27539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01577" indent="-220316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42207" indent="-220316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82838" indent="-220316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23468" indent="-2203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64099" indent="-2203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04728" indent="-2203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45359" indent="-2203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42C64ED-2F87-429E-900B-496AF4B5E261}" type="slidenum">
              <a:rPr lang="en-GB" altLang="en-US">
                <a:solidFill>
                  <a:prstClr val="black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altLang="en-US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941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16025" indent="-27539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01577" indent="-220316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42207" indent="-220316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82838" indent="-220316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23468" indent="-2203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64099" indent="-2203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04728" indent="-2203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45359" indent="-2203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C0BD7A-1102-4B10-898A-0919E7D10B22}" type="slidenum">
              <a:rPr lang="en-GB" altLang="en-US">
                <a:solidFill>
                  <a:prstClr val="black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altLang="en-US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924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16025" indent="-27539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01577" indent="-220316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42207" indent="-220316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82838" indent="-220316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23468" indent="-2203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64099" indent="-2203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04728" indent="-2203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45359" indent="-2203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7C6366-A521-47FF-A9A9-B4278BB14F2F}" type="slidenum">
              <a:rPr lang="en-GB" altLang="en-US">
                <a:solidFill>
                  <a:prstClr val="black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altLang="en-US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704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16025" indent="-27539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01577" indent="-220316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42207" indent="-220316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82838" indent="-220316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23468" indent="-2203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64099" indent="-2203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04728" indent="-2203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45359" indent="-2203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4A742B6-4C34-42BE-8255-136E3B41D7D4}" type="slidenum">
              <a:rPr lang="en-GB" altLang="en-US">
                <a:solidFill>
                  <a:prstClr val="black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altLang="en-US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346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16025" indent="-27539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01577" indent="-220316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42207" indent="-220316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82838" indent="-220316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23468" indent="-2203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64099" indent="-2203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04728" indent="-2203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45359" indent="-2203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6649475-30E2-40B2-8DCD-6C52E83FAB94}" type="slidenum">
              <a:rPr lang="en-GB" altLang="en-US">
                <a:solidFill>
                  <a:prstClr val="black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altLang="en-US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107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16025" indent="-27539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01577" indent="-220316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42207" indent="-220316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82838" indent="-220316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23468" indent="-2203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64099" indent="-2203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04728" indent="-2203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45359" indent="-2203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20A9C3-7EB4-4E53-9C47-01AA01332253}" type="slidenum">
              <a:rPr lang="en-GB" altLang="en-US">
                <a:solidFill>
                  <a:prstClr val="black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 altLang="en-US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776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791" y="3135549"/>
            <a:ext cx="7311180" cy="502178"/>
          </a:xfrm>
        </p:spPr>
        <p:txBody>
          <a:bodyPr/>
          <a:lstStyle>
            <a:lvl1pPr marL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115888" algn="l"/>
              </a:tabLst>
              <a:defRPr lang="en-US" sz="3200" b="1" kern="1200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63176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211791" y="3591077"/>
            <a:ext cx="4731809" cy="34554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pitchFamily="18" charset="2"/>
              <a:buNone/>
              <a:defRPr lang="en-US" sz="1400" b="0" kern="1200" dirty="0">
                <a:solidFill>
                  <a:schemeClr val="tx1"/>
                </a:solidFill>
                <a:latin typeface="+mj-lt"/>
                <a:ea typeface="+mn-ea"/>
                <a:cs typeface="Levenim MT" panose="02010502060101010101" pitchFamily="2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279525" y="895350"/>
            <a:ext cx="2583680" cy="1276350"/>
            <a:chOff x="4108450" y="2446338"/>
            <a:chExt cx="3971926" cy="1962150"/>
          </a:xfrm>
        </p:grpSpPr>
        <p:sp>
          <p:nvSpPr>
            <p:cNvPr id="16" name="Freeform 5"/>
            <p:cNvSpPr>
              <a:spLocks noEditPoints="1"/>
            </p:cNvSpPr>
            <p:nvPr/>
          </p:nvSpPr>
          <p:spPr bwMode="auto">
            <a:xfrm>
              <a:off x="6105525" y="2446338"/>
              <a:ext cx="1335088" cy="1958975"/>
            </a:xfrm>
            <a:custGeom>
              <a:avLst/>
              <a:gdLst>
                <a:gd name="T0" fmla="*/ 174 w 355"/>
                <a:gd name="T1" fmla="*/ 416 h 519"/>
                <a:gd name="T2" fmla="*/ 105 w 355"/>
                <a:gd name="T3" fmla="*/ 348 h 519"/>
                <a:gd name="T4" fmla="*/ 174 w 355"/>
                <a:gd name="T5" fmla="*/ 279 h 519"/>
                <a:gd name="T6" fmla="*/ 243 w 355"/>
                <a:gd name="T7" fmla="*/ 348 h 519"/>
                <a:gd name="T8" fmla="*/ 174 w 355"/>
                <a:gd name="T9" fmla="*/ 416 h 519"/>
                <a:gd name="T10" fmla="*/ 308 w 355"/>
                <a:gd name="T11" fmla="*/ 228 h 519"/>
                <a:gd name="T12" fmla="*/ 195 w 355"/>
                <a:gd name="T13" fmla="*/ 178 h 519"/>
                <a:gd name="T14" fmla="*/ 105 w 355"/>
                <a:gd name="T15" fmla="*/ 207 h 519"/>
                <a:gd name="T16" fmla="*/ 105 w 355"/>
                <a:gd name="T17" fmla="*/ 0 h 519"/>
                <a:gd name="T18" fmla="*/ 0 w 355"/>
                <a:gd name="T19" fmla="*/ 0 h 519"/>
                <a:gd name="T20" fmla="*/ 0 w 355"/>
                <a:gd name="T21" fmla="*/ 519 h 519"/>
                <a:gd name="T22" fmla="*/ 105 w 355"/>
                <a:gd name="T23" fmla="*/ 519 h 519"/>
                <a:gd name="T24" fmla="*/ 105 w 355"/>
                <a:gd name="T25" fmla="*/ 489 h 519"/>
                <a:gd name="T26" fmla="*/ 195 w 355"/>
                <a:gd name="T27" fmla="*/ 518 h 519"/>
                <a:gd name="T28" fmla="*/ 195 w 355"/>
                <a:gd name="T29" fmla="*/ 518 h 519"/>
                <a:gd name="T30" fmla="*/ 308 w 355"/>
                <a:gd name="T31" fmla="*/ 469 h 519"/>
                <a:gd name="T32" fmla="*/ 355 w 355"/>
                <a:gd name="T33" fmla="*/ 348 h 519"/>
                <a:gd name="T34" fmla="*/ 308 w 355"/>
                <a:gd name="T35" fmla="*/ 228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5" h="519">
                  <a:moveTo>
                    <a:pt x="174" y="416"/>
                  </a:moveTo>
                  <a:cubicBezTo>
                    <a:pt x="136" y="416"/>
                    <a:pt x="105" y="386"/>
                    <a:pt x="105" y="348"/>
                  </a:cubicBezTo>
                  <a:cubicBezTo>
                    <a:pt x="105" y="310"/>
                    <a:pt x="136" y="279"/>
                    <a:pt x="174" y="279"/>
                  </a:cubicBezTo>
                  <a:cubicBezTo>
                    <a:pt x="212" y="279"/>
                    <a:pt x="243" y="310"/>
                    <a:pt x="243" y="348"/>
                  </a:cubicBezTo>
                  <a:cubicBezTo>
                    <a:pt x="243" y="386"/>
                    <a:pt x="212" y="416"/>
                    <a:pt x="174" y="416"/>
                  </a:cubicBezTo>
                  <a:moveTo>
                    <a:pt x="308" y="228"/>
                  </a:moveTo>
                  <a:cubicBezTo>
                    <a:pt x="279" y="197"/>
                    <a:pt x="239" y="178"/>
                    <a:pt x="195" y="178"/>
                  </a:cubicBezTo>
                  <a:cubicBezTo>
                    <a:pt x="162" y="178"/>
                    <a:pt x="131" y="188"/>
                    <a:pt x="105" y="207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105" y="519"/>
                    <a:pt x="105" y="519"/>
                    <a:pt x="105" y="519"/>
                  </a:cubicBezTo>
                  <a:cubicBezTo>
                    <a:pt x="105" y="489"/>
                    <a:pt x="105" y="489"/>
                    <a:pt x="105" y="489"/>
                  </a:cubicBezTo>
                  <a:cubicBezTo>
                    <a:pt x="131" y="508"/>
                    <a:pt x="162" y="518"/>
                    <a:pt x="195" y="518"/>
                  </a:cubicBezTo>
                  <a:cubicBezTo>
                    <a:pt x="195" y="518"/>
                    <a:pt x="195" y="518"/>
                    <a:pt x="195" y="518"/>
                  </a:cubicBezTo>
                  <a:cubicBezTo>
                    <a:pt x="239" y="518"/>
                    <a:pt x="279" y="499"/>
                    <a:pt x="308" y="469"/>
                  </a:cubicBezTo>
                  <a:cubicBezTo>
                    <a:pt x="337" y="438"/>
                    <a:pt x="355" y="395"/>
                    <a:pt x="355" y="348"/>
                  </a:cubicBezTo>
                  <a:cubicBezTo>
                    <a:pt x="355" y="301"/>
                    <a:pt x="337" y="258"/>
                    <a:pt x="308" y="228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4641850" y="3117851"/>
              <a:ext cx="1336675" cy="1287463"/>
            </a:xfrm>
            <a:custGeom>
              <a:avLst/>
              <a:gdLst>
                <a:gd name="T0" fmla="*/ 181 w 355"/>
                <a:gd name="T1" fmla="*/ 238 h 341"/>
                <a:gd name="T2" fmla="*/ 112 w 355"/>
                <a:gd name="T3" fmla="*/ 170 h 341"/>
                <a:gd name="T4" fmla="*/ 181 w 355"/>
                <a:gd name="T5" fmla="*/ 101 h 341"/>
                <a:gd name="T6" fmla="*/ 250 w 355"/>
                <a:gd name="T7" fmla="*/ 170 h 341"/>
                <a:gd name="T8" fmla="*/ 181 w 355"/>
                <a:gd name="T9" fmla="*/ 238 h 341"/>
                <a:gd name="T10" fmla="*/ 250 w 355"/>
                <a:gd name="T11" fmla="*/ 0 h 341"/>
                <a:gd name="T12" fmla="*/ 250 w 355"/>
                <a:gd name="T13" fmla="*/ 29 h 341"/>
                <a:gd name="T14" fmla="*/ 160 w 355"/>
                <a:gd name="T15" fmla="*/ 0 h 341"/>
                <a:gd name="T16" fmla="*/ 47 w 355"/>
                <a:gd name="T17" fmla="*/ 50 h 341"/>
                <a:gd name="T18" fmla="*/ 0 w 355"/>
                <a:gd name="T19" fmla="*/ 170 h 341"/>
                <a:gd name="T20" fmla="*/ 47 w 355"/>
                <a:gd name="T21" fmla="*/ 291 h 341"/>
                <a:gd name="T22" fmla="*/ 160 w 355"/>
                <a:gd name="T23" fmla="*/ 340 h 341"/>
                <a:gd name="T24" fmla="*/ 160 w 355"/>
                <a:gd name="T25" fmla="*/ 340 h 341"/>
                <a:gd name="T26" fmla="*/ 250 w 355"/>
                <a:gd name="T27" fmla="*/ 311 h 341"/>
                <a:gd name="T28" fmla="*/ 250 w 355"/>
                <a:gd name="T29" fmla="*/ 341 h 341"/>
                <a:gd name="T30" fmla="*/ 355 w 355"/>
                <a:gd name="T31" fmla="*/ 341 h 341"/>
                <a:gd name="T32" fmla="*/ 355 w 355"/>
                <a:gd name="T33" fmla="*/ 0 h 341"/>
                <a:gd name="T34" fmla="*/ 250 w 355"/>
                <a:gd name="T35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5" h="341">
                  <a:moveTo>
                    <a:pt x="181" y="238"/>
                  </a:moveTo>
                  <a:cubicBezTo>
                    <a:pt x="143" y="238"/>
                    <a:pt x="112" y="208"/>
                    <a:pt x="112" y="170"/>
                  </a:cubicBezTo>
                  <a:cubicBezTo>
                    <a:pt x="112" y="132"/>
                    <a:pt x="143" y="101"/>
                    <a:pt x="181" y="101"/>
                  </a:cubicBezTo>
                  <a:cubicBezTo>
                    <a:pt x="219" y="101"/>
                    <a:pt x="250" y="132"/>
                    <a:pt x="250" y="170"/>
                  </a:cubicBezTo>
                  <a:cubicBezTo>
                    <a:pt x="250" y="208"/>
                    <a:pt x="219" y="238"/>
                    <a:pt x="181" y="238"/>
                  </a:cubicBezTo>
                  <a:moveTo>
                    <a:pt x="250" y="0"/>
                  </a:moveTo>
                  <a:cubicBezTo>
                    <a:pt x="250" y="29"/>
                    <a:pt x="250" y="29"/>
                    <a:pt x="250" y="29"/>
                  </a:cubicBezTo>
                  <a:cubicBezTo>
                    <a:pt x="224" y="11"/>
                    <a:pt x="193" y="0"/>
                    <a:pt x="160" y="0"/>
                  </a:cubicBezTo>
                  <a:cubicBezTo>
                    <a:pt x="116" y="0"/>
                    <a:pt x="76" y="19"/>
                    <a:pt x="47" y="50"/>
                  </a:cubicBezTo>
                  <a:cubicBezTo>
                    <a:pt x="18" y="80"/>
                    <a:pt x="0" y="123"/>
                    <a:pt x="0" y="170"/>
                  </a:cubicBezTo>
                  <a:cubicBezTo>
                    <a:pt x="0" y="217"/>
                    <a:pt x="18" y="260"/>
                    <a:pt x="47" y="291"/>
                  </a:cubicBezTo>
                  <a:cubicBezTo>
                    <a:pt x="76" y="321"/>
                    <a:pt x="116" y="340"/>
                    <a:pt x="160" y="340"/>
                  </a:cubicBezTo>
                  <a:cubicBezTo>
                    <a:pt x="160" y="340"/>
                    <a:pt x="160" y="340"/>
                    <a:pt x="160" y="340"/>
                  </a:cubicBezTo>
                  <a:cubicBezTo>
                    <a:pt x="193" y="340"/>
                    <a:pt x="224" y="330"/>
                    <a:pt x="250" y="311"/>
                  </a:cubicBezTo>
                  <a:cubicBezTo>
                    <a:pt x="250" y="341"/>
                    <a:pt x="250" y="341"/>
                    <a:pt x="250" y="341"/>
                  </a:cubicBezTo>
                  <a:cubicBezTo>
                    <a:pt x="355" y="341"/>
                    <a:pt x="355" y="341"/>
                    <a:pt x="355" y="341"/>
                  </a:cubicBezTo>
                  <a:cubicBezTo>
                    <a:pt x="355" y="0"/>
                    <a:pt x="355" y="0"/>
                    <a:pt x="355" y="0"/>
                  </a:cubicBezTo>
                  <a:lnTo>
                    <a:pt x="25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Oval 7"/>
            <p:cNvSpPr>
              <a:spLocks noChangeArrowheads="1"/>
            </p:cNvSpPr>
            <p:nvPr/>
          </p:nvSpPr>
          <p:spPr bwMode="auto">
            <a:xfrm>
              <a:off x="7564438" y="3890963"/>
              <a:ext cx="515938" cy="5175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Oval 8"/>
            <p:cNvSpPr>
              <a:spLocks noChangeArrowheads="1"/>
            </p:cNvSpPr>
            <p:nvPr/>
          </p:nvSpPr>
          <p:spPr bwMode="auto">
            <a:xfrm>
              <a:off x="4108450" y="2446338"/>
              <a:ext cx="515938" cy="5159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Rectangle 9"/>
            <p:cNvSpPr>
              <a:spLocks noChangeArrowheads="1"/>
            </p:cNvSpPr>
            <p:nvPr/>
          </p:nvSpPr>
          <p:spPr bwMode="auto">
            <a:xfrm>
              <a:off x="4160838" y="3117851"/>
              <a:ext cx="395288" cy="12874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211790" y="4074224"/>
            <a:ext cx="4731809" cy="1387475"/>
          </a:xfrm>
        </p:spPr>
        <p:txBody>
          <a:bodyPr/>
          <a:lstStyle>
            <a:lvl1pPr>
              <a:defRPr sz="1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0801350" y="6096000"/>
            <a:ext cx="1387475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Body Slide w/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95276"/>
            <a:ext cx="1189355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45A5B-6FD1-4E75-90E0-1022EA54FC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63550" y="1541463"/>
            <a:ext cx="11430000" cy="4554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Box 16"/>
          <p:cNvSpPr txBox="1">
            <a:spLocks noChangeArrowheads="1"/>
          </p:cNvSpPr>
          <p:nvPr userDrawn="1"/>
        </p:nvSpPr>
        <p:spPr bwMode="auto">
          <a:xfrm>
            <a:off x="6712479" y="6517915"/>
            <a:ext cx="6477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i="1" dirty="0" smtClean="0"/>
              <a:t>IAB Full Year 2016 and Q4 2016 Internet Advertising Revenue Report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381527039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w/ Section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95276"/>
            <a:ext cx="1189355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45A5B-6FD1-4E75-90E0-1022EA54FC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63550" y="1541463"/>
            <a:ext cx="11430000" cy="4554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773319" y="76200"/>
            <a:ext cx="3429000" cy="428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3"/>
          </p:nvPr>
        </p:nvSpPr>
        <p:spPr>
          <a:xfrm>
            <a:off x="8826500" y="134143"/>
            <a:ext cx="3265488" cy="2794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Box 16"/>
          <p:cNvSpPr txBox="1">
            <a:spLocks noChangeArrowheads="1"/>
          </p:cNvSpPr>
          <p:nvPr userDrawn="1"/>
        </p:nvSpPr>
        <p:spPr bwMode="auto">
          <a:xfrm>
            <a:off x="6712479" y="6517915"/>
            <a:ext cx="6477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i="1" dirty="0" smtClean="0"/>
              <a:t>IAB Full Year 2016 and Q4 2016 Internet Advertising Revenue Report</a:t>
            </a:r>
            <a:endParaRPr lang="en-US" sz="10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6764451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w/ Section Head/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95276"/>
            <a:ext cx="1189355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45A5B-6FD1-4E75-90E0-1022EA54FC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63550" y="1541463"/>
            <a:ext cx="11430000" cy="4554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773319" y="76200"/>
            <a:ext cx="3429000" cy="428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3"/>
          </p:nvPr>
        </p:nvSpPr>
        <p:spPr>
          <a:xfrm>
            <a:off x="8826500" y="134143"/>
            <a:ext cx="3265488" cy="2794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Box 16"/>
          <p:cNvSpPr txBox="1">
            <a:spLocks noChangeArrowheads="1"/>
          </p:cNvSpPr>
          <p:nvPr userDrawn="1"/>
        </p:nvSpPr>
        <p:spPr bwMode="auto">
          <a:xfrm>
            <a:off x="6712479" y="6517915"/>
            <a:ext cx="6477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i="1" dirty="0" smtClean="0"/>
              <a:t>IAB Full Year 2016 and Q4 2016 Internet Advertising Revenue Report</a:t>
            </a:r>
            <a:endParaRPr lang="en-US" sz="10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1351210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&amp;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95276"/>
            <a:ext cx="1189355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51" y="401144"/>
            <a:ext cx="10985046" cy="73867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45A5B-6FD1-4E75-90E0-1022EA54FC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63550" y="1541463"/>
            <a:ext cx="5486400" cy="455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407150" y="1547813"/>
            <a:ext cx="5486400" cy="456285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6712479" y="6517915"/>
            <a:ext cx="6477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i="1" dirty="0" smtClean="0"/>
              <a:t>IAB Full Year 2016 and Q4 2016 Internet Advertising Revenue Report</a:t>
            </a:r>
            <a:endParaRPr lang="en-US" sz="10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6089267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95276"/>
            <a:ext cx="1189355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51" y="401144"/>
            <a:ext cx="10985046" cy="73867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45A5B-6FD1-4E75-90E0-1022EA54FC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63550" y="1541463"/>
            <a:ext cx="5486400" cy="455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3"/>
          </p:nvPr>
        </p:nvSpPr>
        <p:spPr>
          <a:xfrm>
            <a:off x="6399212" y="1541463"/>
            <a:ext cx="5486400" cy="455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Box 16"/>
          <p:cNvSpPr txBox="1">
            <a:spLocks noChangeArrowheads="1"/>
          </p:cNvSpPr>
          <p:nvPr userDrawn="1"/>
        </p:nvSpPr>
        <p:spPr bwMode="auto">
          <a:xfrm>
            <a:off x="6712479" y="6517915"/>
            <a:ext cx="6477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i="1" dirty="0" smtClean="0"/>
              <a:t>IAB Full Year 2016 and Q4 2016 Internet Advertising Revenue Report</a:t>
            </a:r>
            <a:endParaRPr lang="en-US" sz="10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0006578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45A5B-6FD1-4E75-90E0-1022EA54FC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63550" y="1541463"/>
            <a:ext cx="11430000" cy="4554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62818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45A5B-6FD1-4E75-90E0-1022EA54FC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63550" y="1541463"/>
            <a:ext cx="11430000" cy="4554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418569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Cap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-1" y="714375"/>
            <a:ext cx="12188825" cy="49720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45A5B-6FD1-4E75-90E0-1022EA54FC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1" y="4672013"/>
            <a:ext cx="10172701" cy="847725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342900" indent="0"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699646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op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95276"/>
            <a:ext cx="1189355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51" y="401144"/>
            <a:ext cx="10985046" cy="73867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45A5B-6FD1-4E75-90E0-1022EA54FC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3551" y="1360883"/>
            <a:ext cx="1893888" cy="1893888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463551" y="3307936"/>
            <a:ext cx="1893890" cy="477252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200">
                <a:latin typeface="+mj-lt"/>
              </a:defRPr>
            </a:lvl1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2736340" y="1360883"/>
            <a:ext cx="1893888" cy="1893888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2736340" y="3307936"/>
            <a:ext cx="1893890" cy="477252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200">
                <a:latin typeface="+mj-lt"/>
              </a:defRPr>
            </a:lvl1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5009129" y="1360883"/>
            <a:ext cx="1893888" cy="1893888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5009129" y="3307936"/>
            <a:ext cx="1893890" cy="477252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200">
                <a:latin typeface="+mj-lt"/>
              </a:defRPr>
            </a:lvl1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7281918" y="1360883"/>
            <a:ext cx="1893888" cy="1893888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7281918" y="3307936"/>
            <a:ext cx="1893890" cy="477252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200">
                <a:latin typeface="+mj-lt"/>
              </a:defRPr>
            </a:lvl1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63551" y="3820665"/>
            <a:ext cx="1893888" cy="1893888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28" hasCustomPrompt="1"/>
          </p:nvPr>
        </p:nvSpPr>
        <p:spPr>
          <a:xfrm>
            <a:off x="463549" y="5750030"/>
            <a:ext cx="1893890" cy="477252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200">
                <a:latin typeface="+mj-lt"/>
              </a:defRPr>
            </a:lvl1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9554709" y="1360883"/>
            <a:ext cx="1893888" cy="1893888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15"/>
          <p:cNvSpPr>
            <a:spLocks noGrp="1"/>
          </p:cNvSpPr>
          <p:nvPr>
            <p:ph type="body" sz="quarter" idx="30" hasCustomPrompt="1"/>
          </p:nvPr>
        </p:nvSpPr>
        <p:spPr>
          <a:xfrm>
            <a:off x="9554707" y="3307936"/>
            <a:ext cx="1893890" cy="477252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200">
                <a:latin typeface="+mj-lt"/>
              </a:defRPr>
            </a:lvl1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31"/>
          </p:nvPr>
        </p:nvSpPr>
        <p:spPr>
          <a:xfrm>
            <a:off x="2736342" y="3820665"/>
            <a:ext cx="1893888" cy="1893888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15"/>
          <p:cNvSpPr>
            <a:spLocks noGrp="1"/>
          </p:cNvSpPr>
          <p:nvPr>
            <p:ph type="body" sz="quarter" idx="32" hasCustomPrompt="1"/>
          </p:nvPr>
        </p:nvSpPr>
        <p:spPr>
          <a:xfrm>
            <a:off x="2736340" y="5750030"/>
            <a:ext cx="1893890" cy="477252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200">
                <a:latin typeface="+mj-lt"/>
              </a:defRPr>
            </a:lvl1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33"/>
          </p:nvPr>
        </p:nvSpPr>
        <p:spPr>
          <a:xfrm>
            <a:off x="5009131" y="3820665"/>
            <a:ext cx="1893888" cy="1893888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Text Placeholder 15"/>
          <p:cNvSpPr>
            <a:spLocks noGrp="1"/>
          </p:cNvSpPr>
          <p:nvPr>
            <p:ph type="body" sz="quarter" idx="34" hasCustomPrompt="1"/>
          </p:nvPr>
        </p:nvSpPr>
        <p:spPr>
          <a:xfrm>
            <a:off x="5009129" y="5750030"/>
            <a:ext cx="1893890" cy="477252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200">
                <a:latin typeface="+mj-lt"/>
              </a:defRPr>
            </a:lvl1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35"/>
          </p:nvPr>
        </p:nvSpPr>
        <p:spPr>
          <a:xfrm>
            <a:off x="7281920" y="3820665"/>
            <a:ext cx="1893888" cy="1893888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36" hasCustomPrompt="1"/>
          </p:nvPr>
        </p:nvSpPr>
        <p:spPr>
          <a:xfrm>
            <a:off x="7281918" y="5750030"/>
            <a:ext cx="1893890" cy="477252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200">
                <a:latin typeface="+mj-lt"/>
              </a:defRPr>
            </a:lvl1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37"/>
          </p:nvPr>
        </p:nvSpPr>
        <p:spPr>
          <a:xfrm>
            <a:off x="9554709" y="3820665"/>
            <a:ext cx="1893888" cy="1893888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3" name="Text Placeholder 15"/>
          <p:cNvSpPr>
            <a:spLocks noGrp="1"/>
          </p:cNvSpPr>
          <p:nvPr>
            <p:ph type="body" sz="quarter" idx="38" hasCustomPrompt="1"/>
          </p:nvPr>
        </p:nvSpPr>
        <p:spPr>
          <a:xfrm>
            <a:off x="9554707" y="5750030"/>
            <a:ext cx="1893890" cy="477252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200">
                <a:latin typeface="+mj-lt"/>
              </a:defRPr>
            </a:lvl1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594220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0"/>
            <a:ext cx="121888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06763" y="1276235"/>
            <a:ext cx="11882062" cy="2793076"/>
          </a:xfrm>
          <a:prstGeom prst="rect">
            <a:avLst/>
          </a:prstGeom>
          <a:solidFill>
            <a:srgbClr val="EE2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0602" y="1936448"/>
            <a:ext cx="6955148" cy="1342424"/>
          </a:xfrm>
        </p:spPr>
        <p:txBody>
          <a:bodyPr/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8" name="Freeform 5"/>
          <p:cNvSpPr>
            <a:spLocks/>
          </p:cNvSpPr>
          <p:nvPr userDrawn="1"/>
        </p:nvSpPr>
        <p:spPr bwMode="auto">
          <a:xfrm>
            <a:off x="10088563" y="2682875"/>
            <a:ext cx="2100262" cy="1373188"/>
          </a:xfrm>
          <a:custGeom>
            <a:avLst/>
            <a:gdLst>
              <a:gd name="T0" fmla="*/ 659 w 659"/>
              <a:gd name="T1" fmla="*/ 0 h 432"/>
              <a:gd name="T2" fmla="*/ 0 w 659"/>
              <a:gd name="T3" fmla="*/ 432 h 43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59" h="432">
                <a:moveTo>
                  <a:pt x="659" y="0"/>
                </a:moveTo>
                <a:cubicBezTo>
                  <a:pt x="387" y="53"/>
                  <a:pt x="152" y="212"/>
                  <a:pt x="0" y="432"/>
                </a:cubicBezTo>
              </a:path>
            </a:pathLst>
          </a:custGeom>
          <a:noFill/>
          <a:ln w="12700" cap="flat">
            <a:solidFill>
              <a:schemeClr val="bg1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6"/>
          <p:cNvSpPr>
            <a:spLocks/>
          </p:cNvSpPr>
          <p:nvPr userDrawn="1"/>
        </p:nvSpPr>
        <p:spPr bwMode="auto">
          <a:xfrm>
            <a:off x="9494838" y="4056063"/>
            <a:ext cx="593725" cy="2798763"/>
          </a:xfrm>
          <a:custGeom>
            <a:avLst/>
            <a:gdLst>
              <a:gd name="T0" fmla="*/ 186 w 186"/>
              <a:gd name="T1" fmla="*/ 0 h 881"/>
              <a:gd name="T2" fmla="*/ 0 w 186"/>
              <a:gd name="T3" fmla="*/ 596 h 881"/>
              <a:gd name="T4" fmla="*/ 39 w 186"/>
              <a:gd name="T5" fmla="*/ 881 h 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6" h="881">
                <a:moveTo>
                  <a:pt x="186" y="0"/>
                </a:moveTo>
                <a:cubicBezTo>
                  <a:pt x="69" y="169"/>
                  <a:pt x="0" y="375"/>
                  <a:pt x="0" y="596"/>
                </a:cubicBezTo>
                <a:cubicBezTo>
                  <a:pt x="0" y="695"/>
                  <a:pt x="14" y="791"/>
                  <a:pt x="39" y="881"/>
                </a:cubicBezTo>
              </a:path>
            </a:pathLst>
          </a:custGeom>
          <a:noFill/>
          <a:ln w="12700" cap="flat">
            <a:solidFill>
              <a:schemeClr val="accent1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45A5B-6FD1-4E75-90E0-1022EA54FC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163761" y="3131076"/>
            <a:ext cx="7861302" cy="2079099"/>
          </a:xfrm>
        </p:spPr>
        <p:txBody>
          <a:bodyPr anchor="t">
            <a:noAutofit/>
          </a:bodyPr>
          <a:lstStyle>
            <a:lvl1pPr algn="ctr">
              <a:defRPr sz="32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Mission text goes here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082732" y="2288626"/>
            <a:ext cx="4023360" cy="484632"/>
          </a:xfrm>
          <a:solidFill>
            <a:schemeClr val="accent1"/>
          </a:solidFill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Mission Title</a:t>
            </a:r>
          </a:p>
        </p:txBody>
      </p:sp>
    </p:spTree>
    <p:extLst>
      <p:ext uri="{BB962C8B-B14F-4D97-AF65-F5344CB8AC3E}">
        <p14:creationId xmlns:p14="http://schemas.microsoft.com/office/powerpoint/2010/main" val="3948930156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45A5B-6FD1-4E75-90E0-1022EA54FC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323103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/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45A5B-6FD1-4E75-90E0-1022EA54FC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63599" y="3152775"/>
            <a:ext cx="7861302" cy="1104899"/>
          </a:xfrm>
        </p:spPr>
        <p:txBody>
          <a:bodyPr>
            <a:noAutofit/>
          </a:bodyPr>
          <a:lstStyle>
            <a:lvl1pPr>
              <a:defRPr sz="48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Section Divider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64776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Style w/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45A5B-6FD1-4E75-90E0-1022EA54FC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63550" y="1541463"/>
            <a:ext cx="11430000" cy="4554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773319" y="76200"/>
            <a:ext cx="3429000" cy="428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3"/>
          </p:nvPr>
        </p:nvSpPr>
        <p:spPr>
          <a:xfrm>
            <a:off x="8826500" y="134143"/>
            <a:ext cx="3265488" cy="2794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5200546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/ Section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45A5B-6FD1-4E75-90E0-1022EA54FC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773319" y="76200"/>
            <a:ext cx="3429000" cy="428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3"/>
          </p:nvPr>
        </p:nvSpPr>
        <p:spPr>
          <a:xfrm>
            <a:off x="8826500" y="134143"/>
            <a:ext cx="3265488" cy="2794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5555642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/ Section Head/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45A5B-6FD1-4E75-90E0-1022EA54FC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773319" y="76200"/>
            <a:ext cx="3429000" cy="428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3"/>
          </p:nvPr>
        </p:nvSpPr>
        <p:spPr>
          <a:xfrm>
            <a:off x="8826500" y="134143"/>
            <a:ext cx="3265488" cy="2794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8328773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ternal Section Title Slide - HAS NO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162" y="2603827"/>
            <a:ext cx="10360501" cy="615553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162" y="3301424"/>
            <a:ext cx="10360501" cy="380104"/>
          </a:xfrm>
        </p:spPr>
        <p:txBody>
          <a:bodyPr wrap="square">
            <a:spAutoFit/>
          </a:bodyPr>
          <a:lstStyle>
            <a:lvl1pPr marL="0" indent="0" algn="ctr">
              <a:buNone/>
              <a:defRPr b="0" i="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914162" y="2133601"/>
            <a:ext cx="10360501" cy="461665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 i="0" baseline="0">
                <a:solidFill>
                  <a:schemeClr val="accent4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Click to Add Super Title</a:t>
            </a:r>
            <a:endParaRPr lang="en-US" dirty="0"/>
          </a:p>
        </p:txBody>
      </p:sp>
      <p:sp>
        <p:nvSpPr>
          <p:cNvPr id="6" name="TextBox 16"/>
          <p:cNvSpPr txBox="1">
            <a:spLocks noChangeArrowheads="1"/>
          </p:cNvSpPr>
          <p:nvPr userDrawn="1"/>
        </p:nvSpPr>
        <p:spPr bwMode="auto">
          <a:xfrm>
            <a:off x="6712479" y="6517915"/>
            <a:ext cx="6477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i="1" dirty="0" smtClean="0"/>
              <a:t>IAB Full Year 2016 and Q4 2016 Internet Advertising Revenue Report</a:t>
            </a:r>
            <a:endParaRPr lang="en-US" sz="1000" i="1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63550" y="6444096"/>
            <a:ext cx="393192" cy="320040"/>
          </a:xfrm>
        </p:spPr>
        <p:txBody>
          <a:bodyPr/>
          <a:lstStyle/>
          <a:p>
            <a:fld id="{E0945A5B-6FD1-4E75-90E0-1022EA54FC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6730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Line Title with full p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228442"/>
            <a:ext cx="10969943" cy="1118255"/>
          </a:xfrm>
        </p:spPr>
        <p:txBody>
          <a:bodyPr/>
          <a:lstStyle>
            <a:lvl1pPr>
              <a:lnSpc>
                <a:spcPts val="4000"/>
              </a:lnSpc>
              <a:defRPr sz="4200" baseline="0"/>
            </a:lvl1pPr>
          </a:lstStyle>
          <a:p>
            <a:r>
              <a:rPr lang="en-US" dirty="0" smtClean="0"/>
              <a:t>Click to edit Master title style </a:t>
            </a:r>
            <a:br>
              <a:rPr lang="en-US" dirty="0" smtClean="0"/>
            </a:br>
            <a:r>
              <a:rPr lang="en-US" dirty="0" smtClean="0"/>
              <a:t>2 line title</a:t>
            </a:r>
            <a:endParaRPr lang="en-US" dirty="0"/>
          </a:p>
        </p:txBody>
      </p:sp>
      <p:sp>
        <p:nvSpPr>
          <p:cNvPr id="17" name="Oval 16"/>
          <p:cNvSpPr>
            <a:spLocks noChangeAspect="1"/>
          </p:cNvSpPr>
          <p:nvPr userDrawn="1"/>
        </p:nvSpPr>
        <p:spPr>
          <a:xfrm>
            <a:off x="609441" y="6464153"/>
            <a:ext cx="333161" cy="2499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/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237" y="6400801"/>
            <a:ext cx="582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FFFFFF"/>
                </a:solidFill>
                <a:latin typeface="Arial"/>
              </a:defRPr>
            </a:lvl1pPr>
          </a:lstStyle>
          <a:p>
            <a:fld id="{C0F4CDC4-AC2A-B945-9523-276B387016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09441" y="1447801"/>
            <a:ext cx="10969943" cy="5324535"/>
          </a:xfrm>
        </p:spPr>
        <p:txBody>
          <a:bodyPr/>
          <a:lstStyle>
            <a:lvl1pPr marL="0" marR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latin typeface="Arial"/>
                <a:cs typeface="Arial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en-US" sz="2000" b="0" i="0" dirty="0" err="1" smtClean="0">
                <a:latin typeface="Arial"/>
                <a:cs typeface="Arial"/>
              </a:rPr>
              <a:t>Lorem</a:t>
            </a:r>
            <a:r>
              <a:rPr lang="en-US" sz="2000" b="0" i="0" dirty="0" smtClean="0">
                <a:latin typeface="Arial"/>
                <a:cs typeface="Arial"/>
              </a:rPr>
              <a:t> </a:t>
            </a:r>
            <a:r>
              <a:rPr lang="en-US" sz="2000" b="0" i="0" dirty="0" err="1" smtClean="0">
                <a:latin typeface="Arial"/>
                <a:cs typeface="Arial"/>
              </a:rPr>
              <a:t>ipsum</a:t>
            </a:r>
            <a:r>
              <a:rPr lang="en-US" sz="2000" b="0" i="0" dirty="0" smtClean="0">
                <a:latin typeface="Arial"/>
                <a:cs typeface="Arial"/>
              </a:rPr>
              <a:t> dolor sit </a:t>
            </a:r>
            <a:r>
              <a:rPr lang="en-US" sz="2000" b="0" i="0" dirty="0" err="1" smtClean="0">
                <a:latin typeface="Arial"/>
                <a:cs typeface="Arial"/>
              </a:rPr>
              <a:t>amet</a:t>
            </a:r>
            <a:r>
              <a:rPr lang="en-US" sz="2000" b="0" i="0" dirty="0" smtClean="0">
                <a:latin typeface="Arial"/>
                <a:cs typeface="Arial"/>
              </a:rPr>
              <a:t>, </a:t>
            </a:r>
            <a:r>
              <a:rPr lang="en-US" sz="2000" b="0" i="0" dirty="0" err="1" smtClean="0">
                <a:latin typeface="Arial"/>
                <a:cs typeface="Arial"/>
              </a:rPr>
              <a:t>consectetur</a:t>
            </a:r>
            <a:r>
              <a:rPr lang="en-US" sz="2000" b="0" i="0" dirty="0" smtClean="0">
                <a:latin typeface="Arial"/>
                <a:cs typeface="Arial"/>
              </a:rPr>
              <a:t> </a:t>
            </a:r>
            <a:r>
              <a:rPr lang="en-US" sz="2000" b="0" i="0" dirty="0" err="1" smtClean="0">
                <a:latin typeface="Arial"/>
                <a:cs typeface="Arial"/>
              </a:rPr>
              <a:t>adipiscing</a:t>
            </a:r>
            <a:r>
              <a:rPr lang="en-US" sz="2000" b="0" i="0" dirty="0" smtClean="0">
                <a:latin typeface="Arial"/>
                <a:cs typeface="Arial"/>
              </a:rPr>
              <a:t> </a:t>
            </a:r>
            <a:r>
              <a:rPr lang="en-US" sz="2000" b="0" i="0" dirty="0" err="1" smtClean="0">
                <a:latin typeface="Arial"/>
                <a:cs typeface="Arial"/>
              </a:rPr>
              <a:t>elit</a:t>
            </a:r>
            <a:r>
              <a:rPr lang="en-US" sz="2000" b="0" i="0" dirty="0" smtClean="0">
                <a:latin typeface="Arial"/>
                <a:cs typeface="Arial"/>
              </a:rPr>
              <a:t>. Nam </a:t>
            </a:r>
            <a:r>
              <a:rPr lang="en-US" sz="2000" b="0" i="0" dirty="0" err="1" smtClean="0">
                <a:latin typeface="Arial"/>
                <a:cs typeface="Arial"/>
              </a:rPr>
              <a:t>nibh</a:t>
            </a:r>
            <a:r>
              <a:rPr lang="en-US" sz="2000" b="0" i="0" dirty="0" smtClean="0">
                <a:latin typeface="Arial"/>
                <a:cs typeface="Arial"/>
              </a:rPr>
              <a:t>. </a:t>
            </a:r>
            <a:r>
              <a:rPr lang="en-US" sz="2000" b="0" i="0" dirty="0" err="1" smtClean="0">
                <a:latin typeface="Arial"/>
                <a:cs typeface="Arial"/>
              </a:rPr>
              <a:t>Nunc</a:t>
            </a:r>
            <a:r>
              <a:rPr lang="en-US" sz="2000" b="0" i="0" dirty="0" smtClean="0">
                <a:latin typeface="Arial"/>
                <a:cs typeface="Arial"/>
              </a:rPr>
              <a:t> </a:t>
            </a:r>
            <a:r>
              <a:rPr lang="en-US" sz="2000" b="0" i="0" dirty="0" err="1" smtClean="0">
                <a:latin typeface="Arial"/>
                <a:cs typeface="Arial"/>
              </a:rPr>
              <a:t>varius</a:t>
            </a:r>
            <a:r>
              <a:rPr lang="en-US" sz="2000" b="0" i="0" dirty="0" smtClean="0">
                <a:latin typeface="Arial"/>
                <a:cs typeface="Arial"/>
              </a:rPr>
              <a:t> </a:t>
            </a:r>
            <a:r>
              <a:rPr lang="en-US" sz="2000" b="0" i="0" dirty="0" err="1" smtClean="0">
                <a:latin typeface="Arial"/>
                <a:cs typeface="Arial"/>
              </a:rPr>
              <a:t>facilisis</a:t>
            </a:r>
            <a:r>
              <a:rPr lang="en-US" sz="2000" b="0" i="0" dirty="0" smtClean="0">
                <a:latin typeface="Arial"/>
                <a:cs typeface="Arial"/>
              </a:rPr>
              <a:t> </a:t>
            </a:r>
            <a:r>
              <a:rPr lang="en-US" sz="2000" b="0" i="0" dirty="0" err="1" smtClean="0">
                <a:latin typeface="Arial"/>
                <a:cs typeface="Arial"/>
              </a:rPr>
              <a:t>eros</a:t>
            </a:r>
            <a:r>
              <a:rPr lang="en-US" sz="2000" b="0" i="0" dirty="0" smtClean="0">
                <a:latin typeface="Arial"/>
                <a:cs typeface="Arial"/>
              </a:rPr>
              <a:t>. </a:t>
            </a:r>
            <a:r>
              <a:rPr lang="en-US" sz="2000" b="0" i="0" dirty="0" err="1" smtClean="0">
                <a:latin typeface="Arial"/>
                <a:cs typeface="Arial"/>
              </a:rPr>
              <a:t>Sed</a:t>
            </a:r>
            <a:r>
              <a:rPr lang="en-US" sz="2000" b="0" i="0" dirty="0" smtClean="0">
                <a:latin typeface="Arial"/>
                <a:cs typeface="Arial"/>
              </a:rPr>
              <a:t> </a:t>
            </a:r>
            <a:r>
              <a:rPr lang="en-US" sz="2000" b="0" i="0" dirty="0" err="1" smtClean="0">
                <a:latin typeface="Arial"/>
                <a:cs typeface="Arial"/>
              </a:rPr>
              <a:t>erat</a:t>
            </a:r>
            <a:r>
              <a:rPr lang="en-US" sz="2000" b="0" i="0" dirty="0" smtClean="0">
                <a:latin typeface="Arial"/>
                <a:cs typeface="Arial"/>
              </a:rPr>
              <a:t>. In in </a:t>
            </a:r>
            <a:r>
              <a:rPr lang="en-US" sz="2000" b="0" i="0" dirty="0" err="1" smtClean="0">
                <a:latin typeface="Arial"/>
                <a:cs typeface="Arial"/>
              </a:rPr>
              <a:t>velit</a:t>
            </a:r>
            <a:r>
              <a:rPr lang="en-US" sz="2000" b="0" i="0" dirty="0" smtClean="0">
                <a:latin typeface="Arial"/>
                <a:cs typeface="Arial"/>
              </a:rPr>
              <a:t> </a:t>
            </a:r>
            <a:r>
              <a:rPr lang="en-US" sz="2000" b="0" i="0" dirty="0" err="1" smtClean="0">
                <a:latin typeface="Arial"/>
                <a:cs typeface="Arial"/>
              </a:rPr>
              <a:t>quis</a:t>
            </a:r>
            <a:r>
              <a:rPr lang="en-US" sz="2000" b="0" i="0" dirty="0" smtClean="0">
                <a:latin typeface="Arial"/>
                <a:cs typeface="Arial"/>
              </a:rPr>
              <a:t> </a:t>
            </a:r>
            <a:r>
              <a:rPr lang="en-US" sz="2000" b="0" i="0" dirty="0" err="1" smtClean="0">
                <a:latin typeface="Arial"/>
                <a:cs typeface="Arial"/>
              </a:rPr>
              <a:t>arcu</a:t>
            </a:r>
            <a:r>
              <a:rPr lang="en-US" sz="2000" b="0" i="0" dirty="0" smtClean="0">
                <a:latin typeface="Arial"/>
                <a:cs typeface="Arial"/>
              </a:rPr>
              <a:t> </a:t>
            </a:r>
            <a:r>
              <a:rPr lang="en-US" sz="2000" b="0" i="0" dirty="0" err="1" smtClean="0">
                <a:latin typeface="Arial"/>
                <a:cs typeface="Arial"/>
              </a:rPr>
              <a:t>ornare</a:t>
            </a:r>
            <a:r>
              <a:rPr lang="en-US" sz="2000" b="0" i="0" dirty="0" smtClean="0">
                <a:latin typeface="Arial"/>
                <a:cs typeface="Arial"/>
              </a:rPr>
              <a:t> </a:t>
            </a:r>
            <a:r>
              <a:rPr lang="en-US" sz="2000" b="0" i="0" dirty="0" err="1" smtClean="0">
                <a:latin typeface="Arial"/>
                <a:cs typeface="Arial"/>
              </a:rPr>
              <a:t>laoreet</a:t>
            </a:r>
            <a:r>
              <a:rPr lang="en-US" sz="2000" b="0" i="0" dirty="0" smtClean="0">
                <a:latin typeface="Arial"/>
                <a:cs typeface="Arial"/>
              </a:rPr>
              <a:t>. </a:t>
            </a:r>
            <a:r>
              <a:rPr lang="en-US" sz="2000" b="0" i="0" dirty="0" err="1" smtClean="0">
                <a:latin typeface="Arial"/>
                <a:cs typeface="Arial"/>
              </a:rPr>
              <a:t>Curabitur</a:t>
            </a:r>
            <a:r>
              <a:rPr lang="en-US" sz="2000" b="0" i="0" dirty="0" smtClean="0">
                <a:latin typeface="Arial"/>
                <a:cs typeface="Arial"/>
              </a:rPr>
              <a:t> </a:t>
            </a:r>
            <a:r>
              <a:rPr lang="en-US" sz="2000" b="0" i="0" dirty="0" err="1" smtClean="0">
                <a:latin typeface="Arial"/>
                <a:cs typeface="Arial"/>
              </a:rPr>
              <a:t>adipiscing</a:t>
            </a:r>
            <a:r>
              <a:rPr lang="en-US" sz="2000" b="0" i="0" dirty="0" smtClean="0">
                <a:latin typeface="Arial"/>
                <a:cs typeface="Arial"/>
              </a:rPr>
              <a:t> </a:t>
            </a:r>
            <a:r>
              <a:rPr lang="en-US" sz="2000" b="0" i="0" dirty="0" err="1" smtClean="0">
                <a:latin typeface="Arial"/>
                <a:cs typeface="Arial"/>
              </a:rPr>
              <a:t>luctus</a:t>
            </a:r>
            <a:r>
              <a:rPr lang="en-US" sz="2000" b="0" i="0" dirty="0" smtClean="0">
                <a:latin typeface="Arial"/>
                <a:cs typeface="Arial"/>
              </a:rPr>
              <a:t> </a:t>
            </a:r>
            <a:r>
              <a:rPr lang="en-US" sz="2000" b="0" i="0" dirty="0" err="1" smtClean="0">
                <a:latin typeface="Arial"/>
                <a:cs typeface="Arial"/>
              </a:rPr>
              <a:t>massa</a:t>
            </a:r>
            <a:r>
              <a:rPr lang="en-US" sz="2000" b="0" i="0" dirty="0" smtClean="0">
                <a:latin typeface="Arial"/>
                <a:cs typeface="Arial"/>
              </a:rPr>
              <a:t>. Integer </a:t>
            </a:r>
            <a:r>
              <a:rPr lang="en-US" sz="2000" b="0" i="0" dirty="0" err="1" smtClean="0">
                <a:latin typeface="Arial"/>
                <a:cs typeface="Arial"/>
              </a:rPr>
              <a:t>ut</a:t>
            </a:r>
            <a:r>
              <a:rPr lang="en-US" sz="2000" b="0" i="0" dirty="0" smtClean="0">
                <a:latin typeface="Arial"/>
                <a:cs typeface="Arial"/>
              </a:rPr>
              <a:t> </a:t>
            </a:r>
            <a:r>
              <a:rPr lang="en-US" sz="2000" b="0" i="0" dirty="0" err="1" smtClean="0">
                <a:latin typeface="Arial"/>
                <a:cs typeface="Arial"/>
              </a:rPr>
              <a:t>purus</a:t>
            </a:r>
            <a:r>
              <a:rPr lang="en-US" sz="2000" b="0" i="0" dirty="0" smtClean="0">
                <a:latin typeface="Arial"/>
                <a:cs typeface="Arial"/>
              </a:rPr>
              <a:t> ac </a:t>
            </a:r>
            <a:r>
              <a:rPr lang="en-US" sz="2000" b="0" i="0" dirty="0" err="1" smtClean="0">
                <a:latin typeface="Arial"/>
                <a:cs typeface="Arial"/>
              </a:rPr>
              <a:t>augue</a:t>
            </a:r>
            <a:r>
              <a:rPr lang="en-US" sz="2000" b="0" i="0" dirty="0" smtClean="0">
                <a:latin typeface="Arial"/>
                <a:cs typeface="Arial"/>
              </a:rPr>
              <a:t> </a:t>
            </a:r>
            <a:r>
              <a:rPr lang="en-US" sz="2000" b="0" i="0" dirty="0" err="1" smtClean="0">
                <a:latin typeface="Arial"/>
                <a:cs typeface="Arial"/>
              </a:rPr>
              <a:t>commodo</a:t>
            </a:r>
            <a:r>
              <a:rPr lang="en-US" sz="2000" b="0" i="0" dirty="0" smtClean="0">
                <a:latin typeface="Arial"/>
                <a:cs typeface="Arial"/>
              </a:rPr>
              <a:t>. </a:t>
            </a:r>
            <a:r>
              <a:rPr lang="en-US" sz="2000" b="0" i="0" dirty="0" err="1" smtClean="0">
                <a:latin typeface="Arial"/>
                <a:cs typeface="Arial"/>
              </a:rPr>
              <a:t>Nunc</a:t>
            </a:r>
            <a:r>
              <a:rPr lang="en-US" sz="2000" b="0" i="0" dirty="0" smtClean="0">
                <a:latin typeface="Arial"/>
                <a:cs typeface="Arial"/>
              </a:rPr>
              <a:t> </a:t>
            </a:r>
            <a:r>
              <a:rPr lang="en-US" sz="2000" b="0" i="0" dirty="0" err="1" smtClean="0">
                <a:latin typeface="Arial"/>
                <a:cs typeface="Arial"/>
              </a:rPr>
              <a:t>nec</a:t>
            </a:r>
            <a:r>
              <a:rPr lang="en-US" sz="2000" b="0" i="0" dirty="0" smtClean="0">
                <a:latin typeface="Arial"/>
                <a:cs typeface="Arial"/>
              </a:rPr>
              <a:t> mi </a:t>
            </a:r>
            <a:r>
              <a:rPr lang="en-US" sz="2000" b="0" i="0" dirty="0" err="1" smtClean="0">
                <a:latin typeface="Arial"/>
                <a:cs typeface="Arial"/>
              </a:rPr>
              <a:t>eu</a:t>
            </a:r>
            <a:r>
              <a:rPr lang="en-US" sz="2000" b="0" i="0" dirty="0" smtClean="0">
                <a:latin typeface="Arial"/>
                <a:cs typeface="Arial"/>
              </a:rPr>
              <a:t> </a:t>
            </a:r>
            <a:r>
              <a:rPr lang="en-US" sz="2000" b="0" i="0" dirty="0" err="1" smtClean="0">
                <a:latin typeface="Arial"/>
                <a:cs typeface="Arial"/>
              </a:rPr>
              <a:t>justo</a:t>
            </a:r>
            <a:r>
              <a:rPr lang="en-US" sz="2000" b="0" i="0" dirty="0" smtClean="0">
                <a:latin typeface="Arial"/>
                <a:cs typeface="Arial"/>
              </a:rPr>
              <a:t> </a:t>
            </a:r>
            <a:r>
              <a:rPr lang="en-US" sz="2000" b="0" i="0" dirty="0" err="1" smtClean="0">
                <a:latin typeface="Arial"/>
                <a:cs typeface="Arial"/>
              </a:rPr>
              <a:t>tempor</a:t>
            </a:r>
            <a:r>
              <a:rPr lang="en-US" sz="2000" b="0" i="0" dirty="0" smtClean="0">
                <a:latin typeface="Arial"/>
                <a:cs typeface="Arial"/>
              </a:rPr>
              <a:t> </a:t>
            </a:r>
            <a:r>
              <a:rPr lang="en-US" sz="2000" b="0" i="0" dirty="0" err="1" smtClean="0">
                <a:latin typeface="Arial"/>
                <a:cs typeface="Arial"/>
              </a:rPr>
              <a:t>consectetur</a:t>
            </a:r>
            <a:r>
              <a:rPr lang="en-US" sz="2000" b="0" i="0" dirty="0" smtClean="0">
                <a:latin typeface="Arial"/>
                <a:cs typeface="Arial"/>
              </a:rPr>
              <a:t>. </a:t>
            </a:r>
            <a:r>
              <a:rPr lang="en-US" sz="2000" b="0" i="0" dirty="0" err="1" smtClean="0">
                <a:latin typeface="Arial"/>
                <a:cs typeface="Arial"/>
              </a:rPr>
              <a:t>Etiam</a:t>
            </a:r>
            <a:r>
              <a:rPr lang="en-US" sz="2000" b="0" i="0" dirty="0" smtClean="0">
                <a:latin typeface="Arial"/>
                <a:cs typeface="Arial"/>
              </a:rPr>
              <a:t> vitae </a:t>
            </a:r>
            <a:r>
              <a:rPr lang="en-US" sz="2000" b="0" i="0" dirty="0" err="1" smtClean="0">
                <a:latin typeface="Arial"/>
                <a:cs typeface="Arial"/>
              </a:rPr>
              <a:t>nisl</a:t>
            </a:r>
            <a:r>
              <a:rPr lang="en-US" sz="2000" b="0" i="0" dirty="0" smtClean="0">
                <a:latin typeface="Arial"/>
                <a:cs typeface="Arial"/>
              </a:rPr>
              <a:t>. In </a:t>
            </a:r>
            <a:r>
              <a:rPr lang="en-US" sz="2000" b="0" i="0" dirty="0" err="1" smtClean="0">
                <a:latin typeface="Arial"/>
                <a:cs typeface="Arial"/>
              </a:rPr>
              <a:t>dignissim</a:t>
            </a:r>
            <a:r>
              <a:rPr lang="en-US" sz="2000" b="0" i="0" dirty="0" smtClean="0">
                <a:latin typeface="Arial"/>
                <a:cs typeface="Arial"/>
              </a:rPr>
              <a:t> lacus </a:t>
            </a:r>
            <a:r>
              <a:rPr lang="en-US" sz="2000" b="0" i="0" dirty="0" err="1" smtClean="0">
                <a:latin typeface="Arial"/>
                <a:cs typeface="Arial"/>
              </a:rPr>
              <a:t>ut</a:t>
            </a:r>
            <a:r>
              <a:rPr lang="en-US" sz="2000" b="0" i="0" dirty="0" smtClean="0">
                <a:latin typeface="Arial"/>
                <a:cs typeface="Arial"/>
              </a:rPr>
              <a:t> ante. </a:t>
            </a:r>
            <a:r>
              <a:rPr lang="en-US" sz="2000" b="0" i="0" dirty="0" err="1" smtClean="0">
                <a:latin typeface="Arial"/>
                <a:cs typeface="Arial"/>
              </a:rPr>
              <a:t>Cras</a:t>
            </a:r>
            <a:r>
              <a:rPr lang="en-US" sz="2000" b="0" i="0" dirty="0" smtClean="0">
                <a:latin typeface="Arial"/>
                <a:cs typeface="Arial"/>
              </a:rPr>
              <a:t> </a:t>
            </a:r>
            <a:r>
              <a:rPr lang="en-US" sz="2000" b="0" i="0" dirty="0" err="1" smtClean="0">
                <a:latin typeface="Arial"/>
                <a:cs typeface="Arial"/>
              </a:rPr>
              <a:t>elit</a:t>
            </a:r>
            <a:r>
              <a:rPr lang="en-US" sz="2000" b="0" i="0" dirty="0" smtClean="0">
                <a:latin typeface="Arial"/>
                <a:cs typeface="Arial"/>
              </a:rPr>
              <a:t> </a:t>
            </a:r>
            <a:r>
              <a:rPr lang="en-US" sz="2000" b="0" i="0" dirty="0" err="1" smtClean="0">
                <a:latin typeface="Arial"/>
                <a:cs typeface="Arial"/>
              </a:rPr>
              <a:t>lectus</a:t>
            </a:r>
            <a:r>
              <a:rPr lang="en-US" sz="2000" b="0" i="0" dirty="0" smtClean="0">
                <a:latin typeface="Arial"/>
                <a:cs typeface="Arial"/>
              </a:rPr>
              <a:t>, </a:t>
            </a:r>
            <a:r>
              <a:rPr lang="en-US" sz="2000" b="0" i="0" dirty="0" err="1" smtClean="0">
                <a:latin typeface="Arial"/>
                <a:cs typeface="Arial"/>
              </a:rPr>
              <a:t>bibendum</a:t>
            </a:r>
            <a:r>
              <a:rPr lang="en-US" sz="2000" b="0" i="0" dirty="0" smtClean="0">
                <a:latin typeface="Arial"/>
                <a:cs typeface="Arial"/>
              </a:rPr>
              <a:t> a, </a:t>
            </a:r>
            <a:r>
              <a:rPr lang="en-US" sz="2000" b="0" i="0" dirty="0" err="1" smtClean="0">
                <a:latin typeface="Arial"/>
                <a:cs typeface="Arial"/>
              </a:rPr>
              <a:t>adipiscing</a:t>
            </a:r>
            <a:r>
              <a:rPr lang="en-US" sz="2000" b="0" i="0" dirty="0" smtClean="0">
                <a:latin typeface="Arial"/>
                <a:cs typeface="Arial"/>
              </a:rPr>
              <a:t> vitae, </a:t>
            </a:r>
            <a:r>
              <a:rPr lang="en-US" sz="2000" b="0" i="0" dirty="0" err="1" smtClean="0">
                <a:latin typeface="Arial"/>
                <a:cs typeface="Arial"/>
              </a:rPr>
              <a:t>commodo</a:t>
            </a:r>
            <a:r>
              <a:rPr lang="en-US" sz="2000" b="0" i="0" dirty="0" smtClean="0">
                <a:latin typeface="Arial"/>
                <a:cs typeface="Arial"/>
              </a:rPr>
              <a:t> et, dui. </a:t>
            </a:r>
            <a:r>
              <a:rPr lang="en-US" sz="2000" b="0" i="0" dirty="0" err="1" smtClean="0">
                <a:latin typeface="Arial"/>
                <a:cs typeface="Arial"/>
              </a:rPr>
              <a:t>Ut</a:t>
            </a:r>
            <a:r>
              <a:rPr lang="en-US" sz="2000" b="0" i="0" dirty="0" smtClean="0">
                <a:latin typeface="Arial"/>
                <a:cs typeface="Arial"/>
              </a:rPr>
              <a:t> </a:t>
            </a:r>
            <a:r>
              <a:rPr lang="en-US" sz="2000" b="0" i="0" dirty="0" err="1" smtClean="0">
                <a:latin typeface="Arial"/>
                <a:cs typeface="Arial"/>
              </a:rPr>
              <a:t>tincidunt</a:t>
            </a:r>
            <a:r>
              <a:rPr lang="en-US" sz="2000" b="0" i="0" dirty="0" smtClean="0">
                <a:latin typeface="Arial"/>
                <a:cs typeface="Arial"/>
              </a:rPr>
              <a:t> </a:t>
            </a:r>
            <a:r>
              <a:rPr lang="en-US" sz="2000" b="0" i="0" dirty="0" err="1" smtClean="0">
                <a:latin typeface="Arial"/>
                <a:cs typeface="Arial"/>
              </a:rPr>
              <a:t>tortor</a:t>
            </a:r>
            <a:r>
              <a:rPr lang="en-US" sz="2000" b="0" i="0" dirty="0" smtClean="0">
                <a:latin typeface="Arial"/>
                <a:cs typeface="Arial"/>
              </a:rPr>
              <a:t>. </a:t>
            </a:r>
            <a:r>
              <a:rPr lang="en-US" sz="2000" b="0" i="0" dirty="0" err="1" smtClean="0">
                <a:latin typeface="Arial"/>
                <a:cs typeface="Arial"/>
              </a:rPr>
              <a:t>Donec</a:t>
            </a:r>
            <a:r>
              <a:rPr lang="en-US" sz="2000" b="0" i="0" dirty="0" smtClean="0">
                <a:latin typeface="Arial"/>
                <a:cs typeface="Arial"/>
              </a:rPr>
              <a:t> </a:t>
            </a:r>
            <a:r>
              <a:rPr lang="en-US" sz="2000" b="0" i="0" dirty="0" err="1" smtClean="0">
                <a:latin typeface="Arial"/>
                <a:cs typeface="Arial"/>
              </a:rPr>
              <a:t>nonummy</a:t>
            </a:r>
            <a:r>
              <a:rPr lang="en-US" sz="2000" b="0" i="0" dirty="0" smtClean="0">
                <a:latin typeface="Arial"/>
                <a:cs typeface="Arial"/>
              </a:rPr>
              <a:t>, </a:t>
            </a:r>
            <a:r>
              <a:rPr lang="en-US" sz="2000" b="0" i="0" dirty="0" err="1" smtClean="0">
                <a:latin typeface="Arial"/>
                <a:cs typeface="Arial"/>
              </a:rPr>
              <a:t>enim</a:t>
            </a:r>
            <a:r>
              <a:rPr lang="en-US" sz="2000" b="0" i="0" dirty="0" smtClean="0">
                <a:latin typeface="Arial"/>
                <a:cs typeface="Arial"/>
              </a:rPr>
              <a:t> in </a:t>
            </a:r>
            <a:r>
              <a:rPr lang="en-US" sz="2000" b="0" i="0" dirty="0" err="1" smtClean="0">
                <a:latin typeface="Arial"/>
                <a:cs typeface="Arial"/>
              </a:rPr>
              <a:t>lacinia</a:t>
            </a:r>
            <a:r>
              <a:rPr lang="en-US" sz="2000" b="0" i="0" dirty="0" smtClean="0">
                <a:latin typeface="Arial"/>
                <a:cs typeface="Arial"/>
              </a:rPr>
              <a:t> </a:t>
            </a:r>
            <a:r>
              <a:rPr lang="en-US" sz="2000" b="0" i="0" dirty="0" err="1" smtClean="0">
                <a:latin typeface="Arial"/>
                <a:cs typeface="Arial"/>
              </a:rPr>
              <a:t>pulvinar</a:t>
            </a:r>
            <a:r>
              <a:rPr lang="en-US" sz="2000" b="0" i="0" dirty="0" smtClean="0">
                <a:latin typeface="Arial"/>
                <a:cs typeface="Arial"/>
              </a:rPr>
              <a:t>, </a:t>
            </a:r>
            <a:r>
              <a:rPr lang="en-US" sz="2000" b="0" i="0" dirty="0" err="1" smtClean="0">
                <a:latin typeface="Arial"/>
                <a:cs typeface="Arial"/>
              </a:rPr>
              <a:t>velit</a:t>
            </a:r>
            <a:r>
              <a:rPr lang="en-US" sz="2000" b="0" i="0" dirty="0" smtClean="0">
                <a:latin typeface="Arial"/>
                <a:cs typeface="Arial"/>
              </a:rPr>
              <a:t> </a:t>
            </a:r>
            <a:r>
              <a:rPr lang="en-US" sz="2000" b="0" i="0" dirty="0" err="1" smtClean="0">
                <a:latin typeface="Arial"/>
                <a:cs typeface="Arial"/>
              </a:rPr>
              <a:t>tellus</a:t>
            </a:r>
            <a:r>
              <a:rPr lang="en-US" sz="2000" b="0" i="0" dirty="0" smtClean="0">
                <a:latin typeface="Arial"/>
                <a:cs typeface="Arial"/>
              </a:rPr>
              <a:t> </a:t>
            </a:r>
            <a:r>
              <a:rPr lang="en-US" sz="2000" b="0" i="0" dirty="0" err="1" smtClean="0">
                <a:latin typeface="Arial"/>
                <a:cs typeface="Arial"/>
              </a:rPr>
              <a:t>scelerisque</a:t>
            </a:r>
            <a:r>
              <a:rPr lang="en-US" sz="2000" b="0" i="0" dirty="0" smtClean="0">
                <a:latin typeface="Arial"/>
                <a:cs typeface="Arial"/>
              </a:rPr>
              <a:t> </a:t>
            </a:r>
            <a:r>
              <a:rPr lang="en-US" sz="2000" b="0" i="0" dirty="0" err="1" smtClean="0">
                <a:latin typeface="Arial"/>
                <a:cs typeface="Arial"/>
              </a:rPr>
              <a:t>augue</a:t>
            </a:r>
            <a:r>
              <a:rPr lang="en-US" sz="2000" b="0" i="0" dirty="0" smtClean="0">
                <a:latin typeface="Arial"/>
                <a:cs typeface="Arial"/>
              </a:rPr>
              <a:t>, ac </a:t>
            </a:r>
            <a:r>
              <a:rPr lang="en-US" sz="2000" b="0" i="0" dirty="0" err="1" smtClean="0">
                <a:latin typeface="Arial"/>
                <a:cs typeface="Arial"/>
              </a:rPr>
              <a:t>libro</a:t>
            </a:r>
            <a:r>
              <a:rPr lang="en-US" sz="2000" b="0" i="0" dirty="0" smtClean="0">
                <a:latin typeface="Arial"/>
                <a:cs typeface="Arial"/>
              </a:rPr>
              <a:t>.</a:t>
            </a:r>
          </a:p>
          <a:p>
            <a:endParaRPr lang="en-US" sz="2000" b="0" i="0" dirty="0" smtClean="0">
              <a:latin typeface="Arial"/>
              <a:cs typeface="Arial"/>
            </a:endParaRPr>
          </a:p>
          <a:p>
            <a:r>
              <a:rPr lang="en-US" sz="2000" b="0" i="0" dirty="0" err="1" smtClean="0">
                <a:latin typeface="Arial"/>
                <a:cs typeface="Arial"/>
              </a:rPr>
              <a:t>Lorem</a:t>
            </a:r>
            <a:r>
              <a:rPr lang="en-US" sz="2000" b="0" i="0" dirty="0" smtClean="0">
                <a:latin typeface="Arial"/>
                <a:cs typeface="Arial"/>
              </a:rPr>
              <a:t> </a:t>
            </a:r>
            <a:r>
              <a:rPr lang="en-US" sz="2000" b="0" i="0" dirty="0" err="1" smtClean="0">
                <a:latin typeface="Arial"/>
                <a:cs typeface="Arial"/>
              </a:rPr>
              <a:t>ipsum</a:t>
            </a:r>
            <a:r>
              <a:rPr lang="en-US" sz="2000" b="0" i="0" dirty="0" smtClean="0">
                <a:latin typeface="Arial"/>
                <a:cs typeface="Arial"/>
              </a:rPr>
              <a:t> dolor sit </a:t>
            </a:r>
            <a:r>
              <a:rPr lang="en-US" sz="2000" b="0" i="0" dirty="0" err="1" smtClean="0">
                <a:latin typeface="Arial"/>
                <a:cs typeface="Arial"/>
              </a:rPr>
              <a:t>amet</a:t>
            </a:r>
            <a:r>
              <a:rPr lang="en-US" sz="2000" b="0" i="0" dirty="0" smtClean="0">
                <a:latin typeface="Arial"/>
                <a:cs typeface="Arial"/>
              </a:rPr>
              <a:t>, </a:t>
            </a:r>
            <a:r>
              <a:rPr lang="en-US" sz="2000" b="0" i="0" dirty="0" err="1" smtClean="0">
                <a:latin typeface="Arial"/>
                <a:cs typeface="Arial"/>
              </a:rPr>
              <a:t>consectetur</a:t>
            </a:r>
            <a:r>
              <a:rPr lang="en-US" sz="2000" b="0" i="0" dirty="0" smtClean="0">
                <a:latin typeface="Arial"/>
                <a:cs typeface="Arial"/>
              </a:rPr>
              <a:t> </a:t>
            </a:r>
            <a:r>
              <a:rPr lang="en-US" sz="2000" b="0" i="0" dirty="0" err="1" smtClean="0">
                <a:latin typeface="Arial"/>
                <a:cs typeface="Arial"/>
              </a:rPr>
              <a:t>adipiscing</a:t>
            </a:r>
            <a:r>
              <a:rPr lang="en-US" sz="2000" b="0" i="0" dirty="0" smtClean="0">
                <a:latin typeface="Arial"/>
                <a:cs typeface="Arial"/>
              </a:rPr>
              <a:t> </a:t>
            </a:r>
            <a:r>
              <a:rPr lang="en-US" sz="2000" b="0" i="0" dirty="0" err="1" smtClean="0">
                <a:latin typeface="Arial"/>
                <a:cs typeface="Arial"/>
              </a:rPr>
              <a:t>elit</a:t>
            </a:r>
            <a:r>
              <a:rPr lang="en-US" sz="2000" b="0" i="0" dirty="0" smtClean="0">
                <a:latin typeface="Arial"/>
                <a:cs typeface="Arial"/>
              </a:rPr>
              <a:t>. Nam </a:t>
            </a:r>
            <a:r>
              <a:rPr lang="en-US" sz="2000" b="0" i="0" dirty="0" err="1" smtClean="0">
                <a:latin typeface="Arial"/>
                <a:cs typeface="Arial"/>
              </a:rPr>
              <a:t>nibh</a:t>
            </a:r>
            <a:r>
              <a:rPr lang="en-US" sz="2000" b="0" i="0" dirty="0" smtClean="0">
                <a:latin typeface="Arial"/>
                <a:cs typeface="Arial"/>
              </a:rPr>
              <a:t>. </a:t>
            </a:r>
            <a:r>
              <a:rPr lang="en-US" sz="2000" b="0" i="0" dirty="0" err="1" smtClean="0">
                <a:latin typeface="Arial"/>
                <a:cs typeface="Arial"/>
              </a:rPr>
              <a:t>Nunc</a:t>
            </a:r>
            <a:r>
              <a:rPr lang="en-US" sz="2000" b="0" i="0" dirty="0" smtClean="0">
                <a:latin typeface="Arial"/>
                <a:cs typeface="Arial"/>
              </a:rPr>
              <a:t> </a:t>
            </a:r>
            <a:r>
              <a:rPr lang="en-US" sz="2000" b="0" i="0" dirty="0" err="1" smtClean="0">
                <a:latin typeface="Arial"/>
                <a:cs typeface="Arial"/>
              </a:rPr>
              <a:t>varius</a:t>
            </a:r>
            <a:r>
              <a:rPr lang="en-US" sz="2000" b="0" i="0" dirty="0" smtClean="0">
                <a:latin typeface="Arial"/>
                <a:cs typeface="Arial"/>
              </a:rPr>
              <a:t> </a:t>
            </a:r>
            <a:r>
              <a:rPr lang="en-US" sz="2000" b="0" i="0" dirty="0" err="1" smtClean="0">
                <a:latin typeface="Arial"/>
                <a:cs typeface="Arial"/>
              </a:rPr>
              <a:t>facilisis</a:t>
            </a:r>
            <a:r>
              <a:rPr lang="en-US" sz="2000" b="0" i="0" dirty="0" smtClean="0">
                <a:latin typeface="Arial"/>
                <a:cs typeface="Arial"/>
              </a:rPr>
              <a:t> </a:t>
            </a:r>
            <a:r>
              <a:rPr lang="en-US" sz="2000" b="0" i="0" dirty="0" err="1" smtClean="0">
                <a:latin typeface="Arial"/>
                <a:cs typeface="Arial"/>
              </a:rPr>
              <a:t>eros</a:t>
            </a:r>
            <a:r>
              <a:rPr lang="en-US" sz="2000" b="0" i="0" dirty="0" smtClean="0">
                <a:latin typeface="Arial"/>
                <a:cs typeface="Arial"/>
              </a:rPr>
              <a:t>. </a:t>
            </a:r>
            <a:r>
              <a:rPr lang="en-US" sz="2000" b="0" i="0" dirty="0" err="1" smtClean="0">
                <a:latin typeface="Arial"/>
                <a:cs typeface="Arial"/>
              </a:rPr>
              <a:t>Sed</a:t>
            </a:r>
            <a:r>
              <a:rPr lang="en-US" sz="2000" b="0" i="0" dirty="0" smtClean="0">
                <a:latin typeface="Arial"/>
                <a:cs typeface="Arial"/>
              </a:rPr>
              <a:t> </a:t>
            </a:r>
            <a:r>
              <a:rPr lang="en-US" sz="2000" b="0" i="0" dirty="0" err="1" smtClean="0">
                <a:latin typeface="Arial"/>
                <a:cs typeface="Arial"/>
              </a:rPr>
              <a:t>erat</a:t>
            </a:r>
            <a:r>
              <a:rPr lang="en-US" sz="2000" b="0" i="0" dirty="0" smtClean="0">
                <a:latin typeface="Arial"/>
                <a:cs typeface="Arial"/>
              </a:rPr>
              <a:t>. In in </a:t>
            </a:r>
            <a:r>
              <a:rPr lang="en-US" sz="2000" b="0" i="0" dirty="0" err="1" smtClean="0">
                <a:latin typeface="Arial"/>
                <a:cs typeface="Arial"/>
              </a:rPr>
              <a:t>velit</a:t>
            </a:r>
            <a:r>
              <a:rPr lang="en-US" sz="2000" b="0" i="0" dirty="0" smtClean="0">
                <a:latin typeface="Arial"/>
                <a:cs typeface="Arial"/>
              </a:rPr>
              <a:t> </a:t>
            </a:r>
            <a:r>
              <a:rPr lang="en-US" sz="2000" b="0" i="0" dirty="0" err="1" smtClean="0">
                <a:latin typeface="Arial"/>
                <a:cs typeface="Arial"/>
              </a:rPr>
              <a:t>quis</a:t>
            </a:r>
            <a:r>
              <a:rPr lang="en-US" sz="2000" b="0" i="0" dirty="0" smtClean="0">
                <a:latin typeface="Arial"/>
                <a:cs typeface="Arial"/>
              </a:rPr>
              <a:t> </a:t>
            </a:r>
            <a:r>
              <a:rPr lang="en-US" sz="2000" b="0" i="0" dirty="0" err="1" smtClean="0">
                <a:latin typeface="Arial"/>
                <a:cs typeface="Arial"/>
              </a:rPr>
              <a:t>arcu</a:t>
            </a:r>
            <a:r>
              <a:rPr lang="en-US" sz="2000" b="0" i="0" dirty="0" smtClean="0">
                <a:latin typeface="Arial"/>
                <a:cs typeface="Arial"/>
              </a:rPr>
              <a:t> </a:t>
            </a:r>
            <a:r>
              <a:rPr lang="en-US" sz="2000" b="0" i="0" dirty="0" err="1" smtClean="0">
                <a:latin typeface="Arial"/>
                <a:cs typeface="Arial"/>
              </a:rPr>
              <a:t>ornare</a:t>
            </a:r>
            <a:r>
              <a:rPr lang="en-US" sz="2000" b="0" i="0" dirty="0" smtClean="0">
                <a:latin typeface="Arial"/>
                <a:cs typeface="Arial"/>
              </a:rPr>
              <a:t> </a:t>
            </a:r>
            <a:r>
              <a:rPr lang="en-US" sz="2000" b="0" i="0" dirty="0" err="1" smtClean="0">
                <a:latin typeface="Arial"/>
                <a:cs typeface="Arial"/>
              </a:rPr>
              <a:t>laoreet</a:t>
            </a:r>
            <a:r>
              <a:rPr lang="en-US" sz="2000" b="0" i="0" dirty="0" smtClean="0">
                <a:latin typeface="Arial"/>
                <a:cs typeface="Arial"/>
              </a:rPr>
              <a:t>. </a:t>
            </a:r>
            <a:r>
              <a:rPr lang="en-US" sz="2000" b="0" i="0" dirty="0" err="1" smtClean="0">
                <a:latin typeface="Arial"/>
                <a:cs typeface="Arial"/>
              </a:rPr>
              <a:t>Curabitur</a:t>
            </a:r>
            <a:r>
              <a:rPr lang="en-US" sz="2000" b="0" i="0" dirty="0" smtClean="0">
                <a:latin typeface="Arial"/>
                <a:cs typeface="Arial"/>
              </a:rPr>
              <a:t> </a:t>
            </a:r>
            <a:r>
              <a:rPr lang="en-US" sz="2000" b="0" i="0" dirty="0" err="1" smtClean="0">
                <a:latin typeface="Arial"/>
                <a:cs typeface="Arial"/>
              </a:rPr>
              <a:t>adipiscing</a:t>
            </a:r>
            <a:r>
              <a:rPr lang="en-US" sz="2000" b="0" i="0" dirty="0" smtClean="0">
                <a:latin typeface="Arial"/>
                <a:cs typeface="Arial"/>
              </a:rPr>
              <a:t> </a:t>
            </a:r>
            <a:r>
              <a:rPr lang="en-US" sz="2000" b="0" i="0" dirty="0" err="1" smtClean="0">
                <a:latin typeface="Arial"/>
                <a:cs typeface="Arial"/>
              </a:rPr>
              <a:t>luctus</a:t>
            </a:r>
            <a:r>
              <a:rPr lang="en-US" sz="2000" b="0" i="0" dirty="0" smtClean="0">
                <a:latin typeface="Arial"/>
                <a:cs typeface="Arial"/>
              </a:rPr>
              <a:t> </a:t>
            </a:r>
            <a:r>
              <a:rPr lang="en-US" sz="2000" b="0" i="0" dirty="0" err="1" smtClean="0">
                <a:latin typeface="Arial"/>
                <a:cs typeface="Arial"/>
              </a:rPr>
              <a:t>massa</a:t>
            </a:r>
            <a:r>
              <a:rPr lang="en-US" sz="2000" b="0" i="0" dirty="0" smtClean="0">
                <a:latin typeface="Arial"/>
                <a:cs typeface="Arial"/>
              </a:rPr>
              <a:t>. Integer </a:t>
            </a:r>
            <a:r>
              <a:rPr lang="en-US" sz="2000" b="0" i="0" dirty="0" err="1" smtClean="0">
                <a:latin typeface="Arial"/>
                <a:cs typeface="Arial"/>
              </a:rPr>
              <a:t>ut</a:t>
            </a:r>
            <a:r>
              <a:rPr lang="en-US" sz="2000" b="0" i="0" dirty="0" smtClean="0">
                <a:latin typeface="Arial"/>
                <a:cs typeface="Arial"/>
              </a:rPr>
              <a:t> </a:t>
            </a:r>
            <a:r>
              <a:rPr lang="en-US" sz="2000" b="0" i="0" dirty="0" err="1" smtClean="0">
                <a:latin typeface="Arial"/>
                <a:cs typeface="Arial"/>
              </a:rPr>
              <a:t>purus</a:t>
            </a:r>
            <a:r>
              <a:rPr lang="en-US" sz="2000" b="0" i="0" dirty="0" smtClean="0">
                <a:latin typeface="Arial"/>
                <a:cs typeface="Arial"/>
              </a:rPr>
              <a:t> ac </a:t>
            </a:r>
            <a:r>
              <a:rPr lang="en-US" sz="2000" b="0" i="0" dirty="0" err="1" smtClean="0">
                <a:latin typeface="Arial"/>
                <a:cs typeface="Arial"/>
              </a:rPr>
              <a:t>augue</a:t>
            </a:r>
            <a:r>
              <a:rPr lang="en-US" sz="2000" b="0" i="0" dirty="0" smtClean="0">
                <a:latin typeface="Arial"/>
                <a:cs typeface="Arial"/>
              </a:rPr>
              <a:t> </a:t>
            </a:r>
            <a:r>
              <a:rPr lang="en-US" sz="2000" b="0" i="0" dirty="0" err="1" smtClean="0">
                <a:latin typeface="Arial"/>
                <a:cs typeface="Arial"/>
              </a:rPr>
              <a:t>commodo</a:t>
            </a:r>
            <a:r>
              <a:rPr lang="en-US" sz="2000" b="0" i="0" dirty="0" smtClean="0">
                <a:latin typeface="Arial"/>
                <a:cs typeface="Arial"/>
              </a:rPr>
              <a:t>. </a:t>
            </a:r>
            <a:r>
              <a:rPr lang="en-US" sz="2000" b="0" i="0" dirty="0" err="1" smtClean="0">
                <a:latin typeface="Arial"/>
                <a:cs typeface="Arial"/>
              </a:rPr>
              <a:t>Nunc</a:t>
            </a:r>
            <a:r>
              <a:rPr lang="en-US" sz="2000" b="0" i="0" dirty="0" smtClean="0">
                <a:latin typeface="Arial"/>
                <a:cs typeface="Arial"/>
              </a:rPr>
              <a:t> </a:t>
            </a:r>
            <a:r>
              <a:rPr lang="en-US" sz="2000" b="0" i="0" dirty="0" err="1" smtClean="0">
                <a:latin typeface="Arial"/>
                <a:cs typeface="Arial"/>
              </a:rPr>
              <a:t>nec</a:t>
            </a:r>
            <a:r>
              <a:rPr lang="en-US" sz="2000" b="0" i="0" dirty="0" smtClean="0">
                <a:latin typeface="Arial"/>
                <a:cs typeface="Arial"/>
              </a:rPr>
              <a:t> mi </a:t>
            </a:r>
            <a:r>
              <a:rPr lang="en-US" sz="2000" b="0" i="0" dirty="0" err="1" smtClean="0">
                <a:latin typeface="Arial"/>
                <a:cs typeface="Arial"/>
              </a:rPr>
              <a:t>eu</a:t>
            </a:r>
            <a:r>
              <a:rPr lang="en-US" sz="2000" b="0" i="0" dirty="0" smtClean="0">
                <a:latin typeface="Arial"/>
                <a:cs typeface="Arial"/>
              </a:rPr>
              <a:t> </a:t>
            </a:r>
            <a:r>
              <a:rPr lang="en-US" sz="2000" b="0" i="0" dirty="0" err="1" smtClean="0">
                <a:latin typeface="Arial"/>
                <a:cs typeface="Arial"/>
              </a:rPr>
              <a:t>justo</a:t>
            </a:r>
            <a:r>
              <a:rPr lang="en-US" sz="2000" b="0" i="0" dirty="0" smtClean="0">
                <a:latin typeface="Arial"/>
                <a:cs typeface="Arial"/>
              </a:rPr>
              <a:t> </a:t>
            </a:r>
            <a:r>
              <a:rPr lang="en-US" sz="2000" b="0" i="0" dirty="0" err="1" smtClean="0">
                <a:latin typeface="Arial"/>
                <a:cs typeface="Arial"/>
              </a:rPr>
              <a:t>tempor</a:t>
            </a:r>
            <a:r>
              <a:rPr lang="en-US" sz="2000" b="0" i="0" dirty="0" smtClean="0">
                <a:latin typeface="Arial"/>
                <a:cs typeface="Arial"/>
              </a:rPr>
              <a:t> </a:t>
            </a:r>
            <a:r>
              <a:rPr lang="en-US" sz="2000" b="0" i="0" dirty="0" err="1" smtClean="0">
                <a:latin typeface="Arial"/>
                <a:cs typeface="Arial"/>
              </a:rPr>
              <a:t>consectetur</a:t>
            </a:r>
            <a:r>
              <a:rPr lang="en-US" sz="2000" b="0" i="0" dirty="0" smtClean="0">
                <a:latin typeface="Arial"/>
                <a:cs typeface="Arial"/>
              </a:rPr>
              <a:t>. </a:t>
            </a:r>
            <a:r>
              <a:rPr lang="en-US" sz="2000" b="0" i="0" dirty="0" err="1" smtClean="0">
                <a:latin typeface="Arial"/>
                <a:cs typeface="Arial"/>
              </a:rPr>
              <a:t>Etiam</a:t>
            </a:r>
            <a:r>
              <a:rPr lang="en-US" sz="2000" b="0" i="0" dirty="0" smtClean="0">
                <a:latin typeface="Arial"/>
                <a:cs typeface="Arial"/>
              </a:rPr>
              <a:t> vitae </a:t>
            </a:r>
            <a:r>
              <a:rPr lang="en-US" sz="2000" b="0" i="0" dirty="0" err="1" smtClean="0">
                <a:latin typeface="Arial"/>
                <a:cs typeface="Arial"/>
              </a:rPr>
              <a:t>nisl</a:t>
            </a:r>
            <a:r>
              <a:rPr lang="en-US" sz="2000" b="0" i="0" dirty="0" smtClean="0">
                <a:latin typeface="Arial"/>
                <a:cs typeface="Arial"/>
              </a:rPr>
              <a:t>. In </a:t>
            </a:r>
            <a:r>
              <a:rPr lang="en-US" sz="2000" b="0" i="0" dirty="0" err="1" smtClean="0">
                <a:latin typeface="Arial"/>
                <a:cs typeface="Arial"/>
              </a:rPr>
              <a:t>dignissim</a:t>
            </a:r>
            <a:r>
              <a:rPr lang="en-US" sz="2000" b="0" i="0" dirty="0" smtClean="0">
                <a:latin typeface="Arial"/>
                <a:cs typeface="Arial"/>
              </a:rPr>
              <a:t> lacus </a:t>
            </a:r>
            <a:r>
              <a:rPr lang="en-US" sz="2000" b="0" i="0" dirty="0" err="1" smtClean="0">
                <a:latin typeface="Arial"/>
                <a:cs typeface="Arial"/>
              </a:rPr>
              <a:t>ut</a:t>
            </a:r>
            <a:r>
              <a:rPr lang="en-US" sz="2000" b="0" i="0" dirty="0" smtClean="0">
                <a:latin typeface="Arial"/>
                <a:cs typeface="Arial"/>
              </a:rPr>
              <a:t> ante. </a:t>
            </a:r>
            <a:r>
              <a:rPr lang="en-US" sz="2000" b="0" i="0" dirty="0" err="1" smtClean="0">
                <a:latin typeface="Arial"/>
                <a:cs typeface="Arial"/>
              </a:rPr>
              <a:t>Cras</a:t>
            </a:r>
            <a:r>
              <a:rPr lang="en-US" sz="2000" b="0" i="0" dirty="0" smtClean="0">
                <a:latin typeface="Arial"/>
                <a:cs typeface="Arial"/>
              </a:rPr>
              <a:t> </a:t>
            </a:r>
            <a:r>
              <a:rPr lang="en-US" sz="2000" b="0" i="0" dirty="0" err="1" smtClean="0">
                <a:latin typeface="Arial"/>
                <a:cs typeface="Arial"/>
              </a:rPr>
              <a:t>elit</a:t>
            </a:r>
            <a:r>
              <a:rPr lang="en-US" sz="2000" b="0" i="0" dirty="0" smtClean="0">
                <a:latin typeface="Arial"/>
                <a:cs typeface="Arial"/>
              </a:rPr>
              <a:t> </a:t>
            </a:r>
            <a:r>
              <a:rPr lang="en-US" sz="2000" b="0" i="0" dirty="0" err="1" smtClean="0">
                <a:latin typeface="Arial"/>
                <a:cs typeface="Arial"/>
              </a:rPr>
              <a:t>lectus</a:t>
            </a:r>
            <a:r>
              <a:rPr lang="en-US" sz="2000" b="0" i="0" dirty="0" smtClean="0">
                <a:latin typeface="Arial"/>
                <a:cs typeface="Arial"/>
              </a:rPr>
              <a:t>, </a:t>
            </a:r>
            <a:r>
              <a:rPr lang="en-US" sz="2000" b="0" i="0" dirty="0" err="1" smtClean="0">
                <a:latin typeface="Arial"/>
                <a:cs typeface="Arial"/>
              </a:rPr>
              <a:t>bibendum</a:t>
            </a:r>
            <a:r>
              <a:rPr lang="en-US" sz="2000" b="0" i="0" dirty="0" smtClean="0">
                <a:latin typeface="Arial"/>
                <a:cs typeface="Arial"/>
              </a:rPr>
              <a:t> a, </a:t>
            </a:r>
            <a:r>
              <a:rPr lang="en-US" sz="2000" b="0" i="0" dirty="0" err="1" smtClean="0">
                <a:latin typeface="Arial"/>
                <a:cs typeface="Arial"/>
              </a:rPr>
              <a:t>adipiscing</a:t>
            </a:r>
            <a:r>
              <a:rPr lang="en-US" sz="2000" b="0" i="0" dirty="0" smtClean="0">
                <a:latin typeface="Arial"/>
                <a:cs typeface="Arial"/>
              </a:rPr>
              <a:t> vitae, </a:t>
            </a:r>
            <a:r>
              <a:rPr lang="en-US" sz="2000" b="0" i="0" dirty="0" err="1" smtClean="0">
                <a:latin typeface="Arial"/>
                <a:cs typeface="Arial"/>
              </a:rPr>
              <a:t>commodo</a:t>
            </a:r>
            <a:r>
              <a:rPr lang="en-US" sz="2000" b="0" i="0" dirty="0" smtClean="0">
                <a:latin typeface="Arial"/>
                <a:cs typeface="Arial"/>
              </a:rPr>
              <a:t> et, dui. </a:t>
            </a:r>
            <a:r>
              <a:rPr lang="en-US" sz="2000" b="0" i="0" dirty="0" err="1" smtClean="0">
                <a:latin typeface="Arial"/>
                <a:cs typeface="Arial"/>
              </a:rPr>
              <a:t>Ut</a:t>
            </a:r>
            <a:r>
              <a:rPr lang="en-US" sz="2000" b="0" i="0" dirty="0" smtClean="0">
                <a:latin typeface="Arial"/>
                <a:cs typeface="Arial"/>
              </a:rPr>
              <a:t> </a:t>
            </a:r>
            <a:r>
              <a:rPr lang="en-US" sz="2000" b="0" i="0" dirty="0" err="1" smtClean="0">
                <a:latin typeface="Arial"/>
                <a:cs typeface="Arial"/>
              </a:rPr>
              <a:t>tincidunt</a:t>
            </a:r>
            <a:r>
              <a:rPr lang="en-US" sz="2000" b="0" i="0" dirty="0" smtClean="0">
                <a:latin typeface="Arial"/>
                <a:cs typeface="Arial"/>
              </a:rPr>
              <a:t> </a:t>
            </a:r>
            <a:r>
              <a:rPr lang="en-US" sz="2000" b="0" i="0" dirty="0" err="1" smtClean="0">
                <a:latin typeface="Arial"/>
                <a:cs typeface="Arial"/>
              </a:rPr>
              <a:t>tortor</a:t>
            </a:r>
            <a:r>
              <a:rPr lang="en-US" sz="2000" b="0" i="0" dirty="0" smtClean="0">
                <a:latin typeface="Arial"/>
                <a:cs typeface="Arial"/>
              </a:rPr>
              <a:t>. </a:t>
            </a:r>
            <a:r>
              <a:rPr lang="en-US" sz="2000" b="0" i="0" dirty="0" err="1" smtClean="0">
                <a:latin typeface="Arial"/>
                <a:cs typeface="Arial"/>
              </a:rPr>
              <a:t>Donec</a:t>
            </a:r>
            <a:r>
              <a:rPr lang="en-US" sz="2000" b="0" i="0" dirty="0" smtClean="0">
                <a:latin typeface="Arial"/>
                <a:cs typeface="Arial"/>
              </a:rPr>
              <a:t> </a:t>
            </a:r>
            <a:r>
              <a:rPr lang="en-US" sz="2000" b="0" i="0" dirty="0" err="1" smtClean="0">
                <a:latin typeface="Arial"/>
                <a:cs typeface="Arial"/>
              </a:rPr>
              <a:t>nonummy</a:t>
            </a:r>
            <a:r>
              <a:rPr lang="en-US" sz="2000" b="0" i="0" dirty="0" smtClean="0">
                <a:latin typeface="Arial"/>
                <a:cs typeface="Arial"/>
              </a:rPr>
              <a:t>, </a:t>
            </a:r>
            <a:r>
              <a:rPr lang="en-US" sz="2000" b="0" i="0" dirty="0" err="1" smtClean="0">
                <a:latin typeface="Arial"/>
                <a:cs typeface="Arial"/>
              </a:rPr>
              <a:t>enim</a:t>
            </a:r>
            <a:r>
              <a:rPr lang="en-US" sz="2000" b="0" i="0" dirty="0" smtClean="0">
                <a:latin typeface="Arial"/>
                <a:cs typeface="Arial"/>
              </a:rPr>
              <a:t> in </a:t>
            </a:r>
            <a:r>
              <a:rPr lang="en-US" sz="2000" b="0" i="0" dirty="0" err="1" smtClean="0">
                <a:latin typeface="Arial"/>
                <a:cs typeface="Arial"/>
              </a:rPr>
              <a:t>lacinia</a:t>
            </a:r>
            <a:r>
              <a:rPr lang="en-US" sz="2000" b="0" i="0" dirty="0" smtClean="0">
                <a:latin typeface="Arial"/>
                <a:cs typeface="Arial"/>
              </a:rPr>
              <a:t> </a:t>
            </a:r>
            <a:r>
              <a:rPr lang="en-US" sz="2000" b="0" i="0" dirty="0" err="1" smtClean="0">
                <a:latin typeface="Arial"/>
                <a:cs typeface="Arial"/>
              </a:rPr>
              <a:t>pulvinar</a:t>
            </a:r>
            <a:r>
              <a:rPr lang="en-US" sz="2000" b="0" i="0" dirty="0" smtClean="0">
                <a:latin typeface="Arial"/>
                <a:cs typeface="Arial"/>
              </a:rPr>
              <a:t>, </a:t>
            </a:r>
            <a:r>
              <a:rPr lang="en-US" sz="2000" b="0" i="0" dirty="0" err="1" smtClean="0">
                <a:latin typeface="Arial"/>
                <a:cs typeface="Arial"/>
              </a:rPr>
              <a:t>velit</a:t>
            </a:r>
            <a:r>
              <a:rPr lang="en-US" sz="2000" b="0" i="0" dirty="0" smtClean="0">
                <a:latin typeface="Arial"/>
                <a:cs typeface="Arial"/>
              </a:rPr>
              <a:t> </a:t>
            </a:r>
            <a:r>
              <a:rPr lang="en-US" sz="2000" b="0" i="0" dirty="0" err="1" smtClean="0">
                <a:latin typeface="Arial"/>
                <a:cs typeface="Arial"/>
              </a:rPr>
              <a:t>tellus</a:t>
            </a:r>
            <a:r>
              <a:rPr lang="en-US" sz="2000" b="0" i="0" dirty="0" smtClean="0">
                <a:latin typeface="Arial"/>
                <a:cs typeface="Arial"/>
              </a:rPr>
              <a:t> </a:t>
            </a:r>
            <a:r>
              <a:rPr lang="en-US" sz="2000" b="0" i="0" dirty="0" err="1" smtClean="0">
                <a:latin typeface="Arial"/>
                <a:cs typeface="Arial"/>
              </a:rPr>
              <a:t>scelerisque</a:t>
            </a:r>
            <a:r>
              <a:rPr lang="en-US" sz="2000" b="0" i="0" dirty="0" smtClean="0">
                <a:latin typeface="Arial"/>
                <a:cs typeface="Arial"/>
              </a:rPr>
              <a:t> </a:t>
            </a:r>
            <a:r>
              <a:rPr lang="en-US" sz="2000" b="0" i="0" dirty="0" err="1" smtClean="0">
                <a:latin typeface="Arial"/>
                <a:cs typeface="Arial"/>
              </a:rPr>
              <a:t>augue</a:t>
            </a:r>
            <a:r>
              <a:rPr lang="en-US" sz="2000" b="0" i="0" dirty="0" smtClean="0">
                <a:latin typeface="Arial"/>
                <a:cs typeface="Arial"/>
              </a:rPr>
              <a:t>, ac </a:t>
            </a:r>
            <a:r>
              <a:rPr lang="en-US" sz="2000" b="0" i="0" dirty="0" err="1" smtClean="0">
                <a:latin typeface="Arial"/>
                <a:cs typeface="Arial"/>
              </a:rPr>
              <a:t>libro</a:t>
            </a:r>
            <a:r>
              <a:rPr lang="en-US" sz="2000" b="0" i="0" dirty="0" smtClean="0">
                <a:latin typeface="Arial"/>
                <a:cs typeface="Arial"/>
              </a:rPr>
              <a:t>.</a:t>
            </a:r>
            <a:endParaRPr lang="en-US" sz="2000" dirty="0" smtClean="0">
              <a:latin typeface="FuturaTOTMed" pitchFamily="82" charset="0"/>
              <a:cs typeface="FuturaTOT"/>
            </a:endParaRPr>
          </a:p>
          <a:p>
            <a:endParaRPr lang="en-US" sz="2000" dirty="0" smtClean="0">
              <a:latin typeface="FuturaTOTMed" pitchFamily="82" charset="0"/>
              <a:cs typeface="FuturaTOT"/>
            </a:endParaRPr>
          </a:p>
          <a:p>
            <a:endParaRPr lang="en-US" sz="2000" dirty="0">
              <a:latin typeface="FuturaTOTMed" pitchFamily="82" charset="0"/>
              <a:cs typeface="FuturaTOT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2486" y="6324599"/>
            <a:ext cx="6703854" cy="365760"/>
          </a:xfrm>
          <a:prstGeom prst="rect">
            <a:avLst/>
          </a:prstGeom>
          <a:ln>
            <a:noFill/>
          </a:ln>
        </p:spPr>
        <p:txBody>
          <a:bodyPr bIns="0" anchor="b" anchorCtr="0"/>
          <a:lstStyle>
            <a:lvl1pPr algn="ctr">
              <a:defRPr sz="14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IAB PowerPoint | PowerPoint Tips | Best Practices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9441" y="1295400"/>
            <a:ext cx="10969943" cy="0"/>
          </a:xfrm>
          <a:prstGeom prst="line">
            <a:avLst/>
          </a:prstGeom>
          <a:ln w="19050" cmpd="sng">
            <a:solidFill>
              <a:schemeClr val="tx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711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29573" y="1350963"/>
            <a:ext cx="7969291" cy="1236662"/>
          </a:xfrm>
          <a:prstGeom prst="rect">
            <a:avLst/>
          </a:prstGeom>
        </p:spPr>
        <p:txBody>
          <a:bodyPr lIns="0" anchor="b"/>
          <a:lstStyle>
            <a:lvl1pPr>
              <a:defRPr sz="24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29573" y="2838450"/>
            <a:ext cx="3768801" cy="92868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/>
              </a:buClr>
              <a:buFont typeface="Wingdings" pitchFamily="2" charset="2"/>
              <a:buNone/>
              <a:defRPr sz="1200">
                <a:solidFill>
                  <a:srgbClr val="5E5145"/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452849" y="2640014"/>
            <a:ext cx="11503204" cy="52387"/>
          </a:xfrm>
          <a:prstGeom prst="rect">
            <a:avLst/>
          </a:prstGeom>
          <a:solidFill>
            <a:srgbClr val="A9B089"/>
          </a:solidFill>
          <a:ln w="9525">
            <a:noFill/>
            <a:miter lim="800000"/>
            <a:headEnd/>
            <a:tailEnd/>
          </a:ln>
        </p:spPr>
        <p:txBody>
          <a:bodyPr lIns="101834" tIns="50917" rIns="101834" bIns="50917"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41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04721" y="1066800"/>
            <a:ext cx="11579384" cy="4876800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1200">
                <a:latin typeface="+mn-lt"/>
              </a:defRPr>
            </a:lvl1pPr>
            <a:lvl2pPr marL="514350" indent="-285750">
              <a:buFont typeface="Wingdings" pitchFamily="2" charset="2"/>
              <a:buChar char="§"/>
              <a:defRPr sz="1200">
                <a:latin typeface="+mn-lt"/>
              </a:defRPr>
            </a:lvl2pPr>
            <a:lvl3pPr marL="685800" indent="-228600">
              <a:buFont typeface="Wingdings" pitchFamily="2" charset="2"/>
              <a:buChar char="§"/>
              <a:defRPr sz="1000">
                <a:latin typeface="+mn-lt"/>
              </a:defRPr>
            </a:lvl3pPr>
            <a:lvl4pPr marL="914400" indent="-228600">
              <a:buFont typeface="Wingdings" pitchFamily="2" charset="2"/>
              <a:buChar char="§"/>
              <a:defRPr sz="1000">
                <a:latin typeface="+mn-lt"/>
              </a:defRPr>
            </a:lvl4pPr>
            <a:lvl5pPr marL="1143000" indent="-228600">
              <a:buFont typeface="Wingdings" pitchFamily="2" charset="2"/>
              <a:buChar char="§"/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489204" y="6494464"/>
            <a:ext cx="1197721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34" tIns="50917" rIns="101834" bIns="50917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b="0">
                <a:solidFill>
                  <a:srgbClr val="A9B089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1pPr>
          </a:lstStyle>
          <a:p>
            <a:fld id="{EC4AE7D8-4BBC-4623-B2B6-CC396522CE5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04721" y="533400"/>
            <a:ext cx="11579384" cy="304800"/>
          </a:xfrm>
        </p:spPr>
        <p:txBody>
          <a:bodyPr lIns="0" rIns="0">
            <a:no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r>
              <a:rPr lang="en-US" dirty="0" smtClean="0"/>
              <a:t>Click to add subheading (optional)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388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 userDrawn="1"/>
        </p:nvSpPr>
        <p:spPr bwMode="auto">
          <a:xfrm>
            <a:off x="46555" y="6413500"/>
            <a:ext cx="12061858" cy="0"/>
          </a:xfrm>
          <a:prstGeom prst="line">
            <a:avLst/>
          </a:prstGeom>
          <a:noFill/>
          <a:ln w="25400" cap="flat" cmpd="sng" algn="ctr">
            <a:solidFill>
              <a:srgbClr val="A9B08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01870" tIns="50935" rIns="101870" bIns="50935" anchor="ctr"/>
          <a:lstStyle/>
          <a:p>
            <a:pPr>
              <a:defRPr/>
            </a:pPr>
            <a:endParaRPr lang="en-US" sz="1800">
              <a:solidFill>
                <a:prstClr val="white"/>
              </a:solidFill>
              <a:latin typeface="Arial" pitchFamily="24" charset="0"/>
            </a:endParaRPr>
          </a:p>
        </p:txBody>
      </p:sp>
      <p:sp>
        <p:nvSpPr>
          <p:cNvPr id="9" name="Line 7"/>
          <p:cNvSpPr>
            <a:spLocks noChangeShapeType="1"/>
          </p:cNvSpPr>
          <p:nvPr userDrawn="1"/>
        </p:nvSpPr>
        <p:spPr bwMode="auto">
          <a:xfrm>
            <a:off x="-8464" y="436563"/>
            <a:ext cx="12184593" cy="0"/>
          </a:xfrm>
          <a:prstGeom prst="line">
            <a:avLst/>
          </a:prstGeom>
          <a:noFill/>
          <a:ln w="25400" cap="flat" cmpd="sng" algn="ctr">
            <a:solidFill>
              <a:srgbClr val="A9B08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01870" tIns="50935" rIns="101870" bIns="50935" anchor="ctr"/>
          <a:lstStyle/>
          <a:p>
            <a:pPr>
              <a:defRPr/>
            </a:pPr>
            <a:endParaRPr lang="en-US" sz="1800">
              <a:solidFill>
                <a:prstClr val="white"/>
              </a:solidFill>
              <a:latin typeface="Arial" pitchFamily="24" charset="0"/>
            </a:endParaRP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04721" y="533400"/>
            <a:ext cx="11579384" cy="304800"/>
          </a:xfrm>
        </p:spPr>
        <p:txBody>
          <a:bodyPr lIns="0" rIns="0">
            <a:no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r>
              <a:rPr lang="en-US" dirty="0" smtClean="0"/>
              <a:t>Click to add subheading (optional)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22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95276"/>
            <a:ext cx="1189355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45A5B-6FD1-4E75-90E0-1022EA54FC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63550" y="1541463"/>
            <a:ext cx="11430000" cy="4554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Box 16"/>
          <p:cNvSpPr txBox="1">
            <a:spLocks noChangeArrowheads="1"/>
          </p:cNvSpPr>
          <p:nvPr userDrawn="1"/>
        </p:nvSpPr>
        <p:spPr bwMode="auto">
          <a:xfrm>
            <a:off x="6712479" y="6517915"/>
            <a:ext cx="6477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i="1" dirty="0" smtClean="0"/>
              <a:t>IAB Full Year 2016 and Q4 2016 Internet Advertising Revenue Report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252577238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half" idx="10"/>
          </p:nvPr>
        </p:nvSpPr>
        <p:spPr>
          <a:xfrm>
            <a:off x="6195986" y="1066800"/>
            <a:ext cx="5688118" cy="5257800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1200">
                <a:latin typeface="+mn-lt"/>
              </a:defRPr>
            </a:lvl1pPr>
            <a:lvl2pPr marL="457200" indent="-228600">
              <a:buFont typeface="Wingdings" pitchFamily="2" charset="2"/>
              <a:buChar char="§"/>
              <a:defRPr sz="1200">
                <a:latin typeface="+mn-lt"/>
              </a:defRPr>
            </a:lvl2pPr>
            <a:lvl3pPr marL="685800" indent="-228600">
              <a:buFont typeface="Wingdings" pitchFamily="2" charset="2"/>
              <a:buChar char="§"/>
              <a:defRPr sz="1000">
                <a:latin typeface="+mn-lt"/>
              </a:defRPr>
            </a:lvl3pPr>
            <a:lvl4pPr marL="914400" indent="-228600">
              <a:buFont typeface="Wingdings" pitchFamily="2" charset="2"/>
              <a:buChar char="§"/>
              <a:defRPr sz="1000">
                <a:latin typeface="+mn-lt"/>
              </a:defRPr>
            </a:lvl4pPr>
            <a:lvl5pPr marL="1143000" indent="-228600">
              <a:buFont typeface="Wingdings" pitchFamily="2" charset="2"/>
              <a:buChar char="§"/>
              <a:defRPr sz="10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304721" y="1064531"/>
            <a:ext cx="5690235" cy="5257800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1200">
                <a:latin typeface="+mn-lt"/>
              </a:defRPr>
            </a:lvl1pPr>
            <a:lvl2pPr marL="457200" indent="-228600">
              <a:buFont typeface="Wingdings" pitchFamily="2" charset="2"/>
              <a:buChar char="§"/>
              <a:defRPr sz="1200">
                <a:latin typeface="+mn-lt"/>
              </a:defRPr>
            </a:lvl2pPr>
            <a:lvl3pPr marL="685800" indent="-228600">
              <a:buFont typeface="Wingdings" pitchFamily="2" charset="2"/>
              <a:buChar char="§"/>
              <a:defRPr sz="1000">
                <a:latin typeface="+mn-lt"/>
              </a:defRPr>
            </a:lvl3pPr>
            <a:lvl4pPr marL="914400" indent="-228600">
              <a:buFont typeface="Wingdings" pitchFamily="2" charset="2"/>
              <a:buChar char="§"/>
              <a:defRPr sz="1000">
                <a:latin typeface="+mn-lt"/>
              </a:defRPr>
            </a:lvl4pPr>
            <a:lvl5pPr marL="1143000" indent="-228600">
              <a:buFont typeface="Wingdings" pitchFamily="2" charset="2"/>
              <a:buChar char="§"/>
              <a:defRPr sz="10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489204" y="6494464"/>
            <a:ext cx="1197721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34" tIns="50917" rIns="101834" bIns="50917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b="0">
                <a:solidFill>
                  <a:srgbClr val="A9B089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1pPr>
          </a:lstStyle>
          <a:p>
            <a:fld id="{EC4AE7D8-4BBC-4623-B2B6-CC396522CE5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Title Placeholder 12"/>
          <p:cNvSpPr>
            <a:spLocks noGrp="1"/>
          </p:cNvSpPr>
          <p:nvPr>
            <p:ph type="title"/>
          </p:nvPr>
        </p:nvSpPr>
        <p:spPr>
          <a:xfrm>
            <a:off x="0" y="24384"/>
            <a:ext cx="11884104" cy="356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04721" y="533400"/>
            <a:ext cx="11579384" cy="304800"/>
          </a:xfrm>
        </p:spPr>
        <p:txBody>
          <a:bodyPr lIns="0" rIns="0">
            <a:no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r>
              <a:rPr lang="en-US" dirty="0" smtClean="0"/>
              <a:t>Click to add subheading (optional)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8828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box with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10"/>
          </p:nvPr>
        </p:nvSpPr>
        <p:spPr>
          <a:xfrm>
            <a:off x="6195986" y="1415368"/>
            <a:ext cx="5688118" cy="483303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1200">
                <a:latin typeface="+mn-lt"/>
              </a:defRPr>
            </a:lvl1pPr>
            <a:lvl2pPr marL="457200" indent="-228600">
              <a:buFont typeface="Wingdings" pitchFamily="2" charset="2"/>
              <a:buChar char="§"/>
              <a:defRPr sz="1200">
                <a:latin typeface="+mn-lt"/>
              </a:defRPr>
            </a:lvl2pPr>
            <a:lvl3pPr marL="685800" indent="-228600">
              <a:buFont typeface="Wingdings" pitchFamily="2" charset="2"/>
              <a:buChar char="§"/>
              <a:defRPr sz="1000">
                <a:latin typeface="+mn-lt"/>
              </a:defRPr>
            </a:lvl3pPr>
            <a:lvl4pPr marL="914400" indent="-228600">
              <a:buFont typeface="Wingdings" pitchFamily="2" charset="2"/>
              <a:buChar char="§"/>
              <a:defRPr sz="1000">
                <a:latin typeface="+mn-lt"/>
              </a:defRPr>
            </a:lvl4pPr>
            <a:lvl5pPr marL="1143000" indent="-228600">
              <a:buFont typeface="Wingdings" pitchFamily="2" charset="2"/>
              <a:buChar char="§"/>
              <a:defRPr sz="10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21" y="1064848"/>
            <a:ext cx="5690235" cy="274320"/>
          </a:xfrm>
          <a:prstGeom prst="rect">
            <a:avLst/>
          </a:prstGeom>
          <a:solidFill>
            <a:schemeClr val="accent2"/>
          </a:solidFill>
        </p:spPr>
        <p:txBody>
          <a:bodyPr lIns="91440" anchor="ctr"/>
          <a:lstStyle>
            <a:lvl1pPr marL="0" indent="0" algn="ctr">
              <a:buNone/>
              <a:defRPr sz="12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721" y="1413099"/>
            <a:ext cx="5690235" cy="483303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1200">
                <a:latin typeface="+mn-lt"/>
              </a:defRPr>
            </a:lvl1pPr>
            <a:lvl2pPr marL="457200" indent="-228600">
              <a:buFont typeface="Wingdings" pitchFamily="2" charset="2"/>
              <a:buChar char="§"/>
              <a:defRPr sz="1200">
                <a:latin typeface="+mn-lt"/>
              </a:defRPr>
            </a:lvl2pPr>
            <a:lvl3pPr marL="685800" indent="-228600">
              <a:buFont typeface="Wingdings" pitchFamily="2" charset="2"/>
              <a:buChar char="§"/>
              <a:defRPr sz="1000">
                <a:latin typeface="+mn-lt"/>
              </a:defRPr>
            </a:lvl3pPr>
            <a:lvl4pPr marL="914400" indent="-228600">
              <a:buFont typeface="Wingdings" pitchFamily="2" charset="2"/>
              <a:buChar char="§"/>
              <a:defRPr sz="1000">
                <a:latin typeface="+mn-lt"/>
              </a:defRPr>
            </a:lvl4pPr>
            <a:lvl5pPr marL="1143000" indent="-228600">
              <a:buFont typeface="Wingdings" pitchFamily="2" charset="2"/>
              <a:buChar char="§"/>
              <a:defRPr sz="10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064848"/>
            <a:ext cx="5690352" cy="274320"/>
          </a:xfrm>
          <a:prstGeom prst="rect">
            <a:avLst/>
          </a:prstGeom>
          <a:solidFill>
            <a:schemeClr val="accent2"/>
          </a:solidFill>
        </p:spPr>
        <p:txBody>
          <a:bodyPr lIns="91440" anchor="ctr"/>
          <a:lstStyle>
            <a:lvl1pPr marL="0" indent="0" algn="ctr">
              <a:buNone/>
              <a:defRPr sz="12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489204" y="6494464"/>
            <a:ext cx="1197721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34" tIns="50917" rIns="101834" bIns="50917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b="0">
                <a:solidFill>
                  <a:srgbClr val="A9B089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1pPr>
          </a:lstStyle>
          <a:p>
            <a:fld id="{EC4AE7D8-4BBC-4623-B2B6-CC396522CE5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" name="Title Placeholder 12"/>
          <p:cNvSpPr>
            <a:spLocks noGrp="1"/>
          </p:cNvSpPr>
          <p:nvPr>
            <p:ph type="title"/>
          </p:nvPr>
        </p:nvSpPr>
        <p:spPr>
          <a:xfrm>
            <a:off x="0" y="24384"/>
            <a:ext cx="11884104" cy="356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04721" y="533400"/>
            <a:ext cx="11579384" cy="304800"/>
          </a:xfrm>
        </p:spPr>
        <p:txBody>
          <a:bodyPr lIns="0" rIns="0">
            <a:no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r>
              <a:rPr lang="en-US" dirty="0" smtClean="0"/>
              <a:t>Click to add subheading (optional)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378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extbox with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489204" y="6494464"/>
            <a:ext cx="1197721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34" tIns="50917" rIns="101834" bIns="50917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b="0">
                <a:solidFill>
                  <a:srgbClr val="A9B089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1pPr>
          </a:lstStyle>
          <a:p>
            <a:fld id="{EC4AE7D8-4BBC-4623-B2B6-CC396522CE5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304720" y="1066800"/>
            <a:ext cx="11579385" cy="274320"/>
          </a:xfrm>
          <a:prstGeom prst="rect">
            <a:avLst/>
          </a:prstGeom>
          <a:solidFill>
            <a:schemeClr val="accent2"/>
          </a:solidFill>
        </p:spPr>
        <p:txBody>
          <a:bodyPr lIns="91440" anchor="ctr"/>
          <a:lstStyle>
            <a:lvl1pPr marL="0" indent="0" algn="ctr">
              <a:buNone/>
              <a:defRPr sz="12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04721" y="1417320"/>
            <a:ext cx="11579384" cy="4907280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1200">
                <a:latin typeface="+mn-lt"/>
              </a:defRPr>
            </a:lvl1pPr>
            <a:lvl2pPr marL="457200" indent="-228600">
              <a:buFont typeface="Wingdings" pitchFamily="2" charset="2"/>
              <a:buChar char="§"/>
              <a:defRPr sz="1200">
                <a:latin typeface="+mn-lt"/>
              </a:defRPr>
            </a:lvl2pPr>
            <a:lvl3pPr marL="685800" indent="-228600">
              <a:buFont typeface="Wingdings" pitchFamily="2" charset="2"/>
              <a:buChar char="§"/>
              <a:defRPr sz="1000">
                <a:latin typeface="+mn-lt"/>
              </a:defRPr>
            </a:lvl3pPr>
            <a:lvl4pPr marL="914400" indent="-228600">
              <a:buFont typeface="Wingdings" pitchFamily="2" charset="2"/>
              <a:buChar char="§"/>
              <a:defRPr sz="1000">
                <a:latin typeface="+mn-lt"/>
              </a:defRPr>
            </a:lvl4pPr>
            <a:lvl5pPr marL="1143000" indent="-228600">
              <a:buFont typeface="Wingdings" pitchFamily="2" charset="2"/>
              <a:buChar char="§"/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Placeholder 12"/>
          <p:cNvSpPr>
            <a:spLocks noGrp="1"/>
          </p:cNvSpPr>
          <p:nvPr>
            <p:ph type="title"/>
          </p:nvPr>
        </p:nvSpPr>
        <p:spPr>
          <a:xfrm>
            <a:off x="0" y="24384"/>
            <a:ext cx="11884104" cy="356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04721" y="533400"/>
            <a:ext cx="11579384" cy="304800"/>
          </a:xfrm>
        </p:spPr>
        <p:txBody>
          <a:bodyPr lIns="0" rIns="0">
            <a:no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r>
              <a:rPr lang="en-US" dirty="0" smtClean="0"/>
              <a:t>Click to add subheading (optional)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028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nd 2 right with sampl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302604" y="1066800"/>
            <a:ext cx="5385514" cy="5181600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1200">
                <a:latin typeface="+mn-lt"/>
              </a:defRPr>
            </a:lvl1pPr>
            <a:lvl2pPr marL="457200" indent="-228600">
              <a:buFont typeface="Wingdings" pitchFamily="2" charset="2"/>
              <a:buChar char="§"/>
              <a:defRPr sz="1200">
                <a:latin typeface="+mn-lt"/>
              </a:defRPr>
            </a:lvl2pPr>
            <a:lvl3pPr marL="685800" indent="-228600">
              <a:buFont typeface="Wingdings" pitchFamily="2" charset="2"/>
              <a:buChar char="§"/>
              <a:defRPr sz="1000">
                <a:latin typeface="+mn-lt"/>
              </a:defRPr>
            </a:lvl3pPr>
            <a:lvl4pPr marL="914400" indent="-228600">
              <a:buFont typeface="Wingdings" pitchFamily="2" charset="2"/>
              <a:buChar char="§"/>
              <a:defRPr sz="1000">
                <a:latin typeface="+mn-lt"/>
              </a:defRPr>
            </a:lvl4pPr>
            <a:lvl5pPr marL="1143000" indent="-228600">
              <a:buFont typeface="Wingdings" pitchFamily="2" charset="2"/>
              <a:buChar char="§"/>
              <a:defRPr sz="10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489204" y="6494464"/>
            <a:ext cx="1197721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34" tIns="50917" rIns="101834" bIns="50917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b="0">
                <a:solidFill>
                  <a:srgbClr val="A9B089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1pPr>
          </a:lstStyle>
          <a:p>
            <a:fld id="{EC4AE7D8-4BBC-4623-B2B6-CC396522CE5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Title Placeholder 12"/>
          <p:cNvSpPr>
            <a:spLocks noGrp="1"/>
          </p:cNvSpPr>
          <p:nvPr>
            <p:ph type="title"/>
          </p:nvPr>
        </p:nvSpPr>
        <p:spPr>
          <a:xfrm>
            <a:off x="0" y="24384"/>
            <a:ext cx="11884104" cy="356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6195986" y="1407304"/>
            <a:ext cx="5679992" cy="2232008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1200">
                <a:latin typeface="+mn-lt"/>
              </a:defRPr>
            </a:lvl1pPr>
            <a:lvl2pPr marL="457200" indent="-228600">
              <a:buFont typeface="Wingdings" pitchFamily="2" charset="2"/>
              <a:buChar char="§"/>
              <a:defRPr sz="1200">
                <a:latin typeface="+mn-lt"/>
              </a:defRPr>
            </a:lvl2pPr>
            <a:lvl3pPr marL="685800" indent="-228600">
              <a:buFont typeface="Wingdings" pitchFamily="2" charset="2"/>
              <a:buChar char="§"/>
              <a:defRPr sz="1000">
                <a:latin typeface="+mn-lt"/>
              </a:defRPr>
            </a:lvl3pPr>
            <a:lvl4pPr marL="914400" indent="-228600">
              <a:buFont typeface="Wingdings" pitchFamily="2" charset="2"/>
              <a:buChar char="§"/>
              <a:defRPr sz="1000">
                <a:latin typeface="+mn-lt"/>
              </a:defRPr>
            </a:lvl4pPr>
            <a:lvl5pPr marL="1143000" indent="-228600">
              <a:buFont typeface="Wingdings" pitchFamily="2" charset="2"/>
              <a:buChar char="§"/>
              <a:defRPr sz="10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3" y="1056785"/>
            <a:ext cx="5679992" cy="274320"/>
          </a:xfrm>
          <a:prstGeom prst="rect">
            <a:avLst/>
          </a:prstGeom>
          <a:solidFill>
            <a:schemeClr val="accent2"/>
          </a:solidFill>
        </p:spPr>
        <p:txBody>
          <a:bodyPr lIns="91440" anchor="ctr"/>
          <a:lstStyle>
            <a:lvl1pPr marL="0" indent="0" algn="ctr">
              <a:buNone/>
              <a:defRPr sz="12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2"/>
          </p:nvPr>
        </p:nvSpPr>
        <p:spPr>
          <a:xfrm>
            <a:off x="6195986" y="4029456"/>
            <a:ext cx="5679992" cy="2232008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1200">
                <a:latin typeface="+mn-lt"/>
              </a:defRPr>
            </a:lvl1pPr>
            <a:lvl2pPr marL="457200" indent="-228600">
              <a:buFont typeface="Wingdings" pitchFamily="2" charset="2"/>
              <a:buChar char="§"/>
              <a:defRPr sz="1200">
                <a:latin typeface="+mn-lt"/>
              </a:defRPr>
            </a:lvl2pPr>
            <a:lvl3pPr marL="685800" indent="-228600">
              <a:buFont typeface="Wingdings" pitchFamily="2" charset="2"/>
              <a:buChar char="§"/>
              <a:defRPr sz="1000">
                <a:latin typeface="+mn-lt"/>
              </a:defRPr>
            </a:lvl3pPr>
            <a:lvl4pPr marL="914400" indent="-228600">
              <a:buFont typeface="Wingdings" pitchFamily="2" charset="2"/>
              <a:buChar char="§"/>
              <a:defRPr sz="1000">
                <a:latin typeface="+mn-lt"/>
              </a:defRPr>
            </a:lvl4pPr>
            <a:lvl5pPr marL="1143000" indent="-228600">
              <a:buFont typeface="Wingdings" pitchFamily="2" charset="2"/>
              <a:buChar char="§"/>
              <a:defRPr sz="10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191753" y="3678937"/>
            <a:ext cx="5679992" cy="274320"/>
          </a:xfrm>
          <a:prstGeom prst="rect">
            <a:avLst/>
          </a:prstGeom>
          <a:solidFill>
            <a:schemeClr val="accent2"/>
          </a:solidFill>
        </p:spPr>
        <p:txBody>
          <a:bodyPr lIns="91440" anchor="ctr"/>
          <a:lstStyle>
            <a:lvl1pPr marL="0" indent="0" algn="ctr">
              <a:buNone/>
              <a:defRPr sz="12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04721" y="533400"/>
            <a:ext cx="11579384" cy="304800"/>
          </a:xfrm>
        </p:spPr>
        <p:txBody>
          <a:bodyPr lIns="0" rIns="0">
            <a:no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r>
              <a:rPr lang="en-US" dirty="0" smtClean="0"/>
              <a:t>Click to add subheading (optional)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456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1"/>
          </p:nvPr>
        </p:nvSpPr>
        <p:spPr>
          <a:xfrm>
            <a:off x="6195986" y="1273192"/>
            <a:ext cx="5679992" cy="2295144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1200">
                <a:latin typeface="+mn-lt"/>
              </a:defRPr>
            </a:lvl1pPr>
            <a:lvl2pPr marL="457200" indent="-228600">
              <a:buFont typeface="Wingdings" pitchFamily="2" charset="2"/>
              <a:buChar char="§"/>
              <a:defRPr sz="1200">
                <a:latin typeface="+mn-lt"/>
              </a:defRPr>
            </a:lvl2pPr>
            <a:lvl3pPr marL="685800" indent="-228600">
              <a:buFont typeface="Wingdings" pitchFamily="2" charset="2"/>
              <a:buChar char="§"/>
              <a:defRPr sz="1000">
                <a:latin typeface="+mn-lt"/>
              </a:defRPr>
            </a:lvl3pPr>
            <a:lvl4pPr marL="914400" indent="-228600">
              <a:buFont typeface="Wingdings" pitchFamily="2" charset="2"/>
              <a:buChar char="§"/>
              <a:defRPr sz="1000">
                <a:latin typeface="+mn-lt"/>
              </a:defRPr>
            </a:lvl4pPr>
            <a:lvl5pPr marL="1143000" indent="-228600">
              <a:buFont typeface="Wingdings" pitchFamily="2" charset="2"/>
              <a:buChar char="§"/>
              <a:defRPr sz="10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304721" y="922673"/>
            <a:ext cx="5684055" cy="274320"/>
          </a:xfrm>
          <a:prstGeom prst="rect">
            <a:avLst/>
          </a:prstGeom>
          <a:solidFill>
            <a:schemeClr val="accent2"/>
          </a:solidFill>
        </p:spPr>
        <p:txBody>
          <a:bodyPr lIns="91440" anchor="ctr"/>
          <a:lstStyle>
            <a:lvl1pPr marL="0" indent="0" algn="ctr">
              <a:buNone/>
              <a:defRPr sz="12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304721" y="1273192"/>
            <a:ext cx="5684055" cy="2295144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1200">
                <a:latin typeface="+mn-lt"/>
              </a:defRPr>
            </a:lvl1pPr>
            <a:lvl2pPr marL="457200" indent="-228600">
              <a:buFont typeface="Wingdings" pitchFamily="2" charset="2"/>
              <a:buChar char="§"/>
              <a:defRPr sz="1200">
                <a:latin typeface="+mn-lt"/>
              </a:defRPr>
            </a:lvl2pPr>
            <a:lvl3pPr marL="685800" indent="-228600">
              <a:buFont typeface="Wingdings" pitchFamily="2" charset="2"/>
              <a:buChar char="§"/>
              <a:defRPr sz="1000">
                <a:latin typeface="+mn-lt"/>
              </a:defRPr>
            </a:lvl3pPr>
            <a:lvl4pPr marL="914400" indent="-228600">
              <a:buFont typeface="Wingdings" pitchFamily="2" charset="2"/>
              <a:buChar char="§"/>
              <a:defRPr sz="1000">
                <a:latin typeface="+mn-lt"/>
              </a:defRPr>
            </a:lvl4pPr>
            <a:lvl5pPr marL="1143000" indent="-228600">
              <a:buFont typeface="Wingdings" pitchFamily="2" charset="2"/>
              <a:buChar char="§"/>
              <a:defRPr sz="10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3" y="922673"/>
            <a:ext cx="5679992" cy="274320"/>
          </a:xfrm>
          <a:prstGeom prst="rect">
            <a:avLst/>
          </a:prstGeom>
          <a:solidFill>
            <a:schemeClr val="accent2"/>
          </a:solidFill>
        </p:spPr>
        <p:txBody>
          <a:bodyPr lIns="91440" anchor="ctr"/>
          <a:lstStyle>
            <a:lvl1pPr marL="0" indent="0" algn="ctr">
              <a:buNone/>
              <a:defRPr sz="12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6195986" y="4029456"/>
            <a:ext cx="5679992" cy="2295144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1200">
                <a:latin typeface="+mn-lt"/>
              </a:defRPr>
            </a:lvl1pPr>
            <a:lvl2pPr marL="457200" indent="-228600">
              <a:buFont typeface="Wingdings" pitchFamily="2" charset="2"/>
              <a:buChar char="§"/>
              <a:defRPr sz="1200">
                <a:latin typeface="+mn-lt"/>
              </a:defRPr>
            </a:lvl2pPr>
            <a:lvl3pPr marL="685800" indent="-228600">
              <a:buFont typeface="Wingdings" pitchFamily="2" charset="2"/>
              <a:buChar char="§"/>
              <a:defRPr sz="1000">
                <a:latin typeface="+mn-lt"/>
              </a:defRPr>
            </a:lvl3pPr>
            <a:lvl4pPr marL="914400" indent="-228600">
              <a:buFont typeface="Wingdings" pitchFamily="2" charset="2"/>
              <a:buChar char="§"/>
              <a:defRPr sz="1000">
                <a:latin typeface="+mn-lt"/>
              </a:defRPr>
            </a:lvl4pPr>
            <a:lvl5pPr marL="1143000" indent="-228600">
              <a:buFont typeface="Wingdings" pitchFamily="2" charset="2"/>
              <a:buChar char="§"/>
              <a:defRPr sz="10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304721" y="3678937"/>
            <a:ext cx="5684055" cy="274320"/>
          </a:xfrm>
          <a:prstGeom prst="rect">
            <a:avLst/>
          </a:prstGeom>
          <a:solidFill>
            <a:schemeClr val="accent2"/>
          </a:solidFill>
        </p:spPr>
        <p:txBody>
          <a:bodyPr lIns="91440" anchor="ctr"/>
          <a:lstStyle>
            <a:lvl1pPr marL="0" indent="0" algn="ctr">
              <a:buNone/>
              <a:defRPr sz="12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4"/>
          </p:nvPr>
        </p:nvSpPr>
        <p:spPr>
          <a:xfrm>
            <a:off x="304721" y="4029456"/>
            <a:ext cx="5684055" cy="2295144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1200">
                <a:latin typeface="+mn-lt"/>
              </a:defRPr>
            </a:lvl1pPr>
            <a:lvl2pPr marL="457200" indent="-228600">
              <a:buFont typeface="Wingdings" pitchFamily="2" charset="2"/>
              <a:buChar char="§"/>
              <a:defRPr sz="1200">
                <a:latin typeface="+mn-lt"/>
              </a:defRPr>
            </a:lvl2pPr>
            <a:lvl3pPr marL="685800" indent="-228600">
              <a:buFont typeface="Wingdings" pitchFamily="2" charset="2"/>
              <a:buChar char="§"/>
              <a:defRPr sz="1000">
                <a:latin typeface="+mn-lt"/>
              </a:defRPr>
            </a:lvl3pPr>
            <a:lvl4pPr marL="914400" indent="-228600">
              <a:buFont typeface="Wingdings" pitchFamily="2" charset="2"/>
              <a:buChar char="§"/>
              <a:defRPr sz="1000">
                <a:latin typeface="+mn-lt"/>
              </a:defRPr>
            </a:lvl4pPr>
            <a:lvl5pPr marL="1143000" indent="-228600">
              <a:buFont typeface="Wingdings" pitchFamily="2" charset="2"/>
              <a:buChar char="§"/>
              <a:defRPr sz="10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191753" y="3678937"/>
            <a:ext cx="5679992" cy="274320"/>
          </a:xfrm>
          <a:prstGeom prst="rect">
            <a:avLst/>
          </a:prstGeom>
          <a:solidFill>
            <a:schemeClr val="accent2"/>
          </a:solidFill>
        </p:spPr>
        <p:txBody>
          <a:bodyPr lIns="91440" anchor="ctr"/>
          <a:lstStyle>
            <a:lvl1pPr marL="0" indent="0" algn="ctr">
              <a:buNone/>
              <a:defRPr sz="12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Placeholder 12"/>
          <p:cNvSpPr>
            <a:spLocks noGrp="1"/>
          </p:cNvSpPr>
          <p:nvPr>
            <p:ph type="title"/>
          </p:nvPr>
        </p:nvSpPr>
        <p:spPr>
          <a:xfrm>
            <a:off x="0" y="24384"/>
            <a:ext cx="11884104" cy="356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489204" y="6494464"/>
            <a:ext cx="1197721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34" tIns="50917" rIns="101834" bIns="50917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b="0">
                <a:solidFill>
                  <a:srgbClr val="A9B089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1pPr>
          </a:lstStyle>
          <a:p>
            <a:fld id="{EC4AE7D8-4BBC-4623-B2B6-CC396522CE5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04721" y="533400"/>
            <a:ext cx="11579384" cy="304800"/>
          </a:xfrm>
        </p:spPr>
        <p:txBody>
          <a:bodyPr lIns="0" rIns="0">
            <a:no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r>
              <a:rPr lang="en-US" dirty="0" smtClean="0"/>
              <a:t>Click to add subheading (optional)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498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extbox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2383" y="838200"/>
            <a:ext cx="7211721" cy="5410200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457200" indent="-228600">
              <a:buFont typeface="Wingdings" pitchFamily="2" charset="2"/>
              <a:buChar char="§"/>
              <a:defRPr sz="1200"/>
            </a:lvl2pPr>
            <a:lvl3pPr marL="685800" indent="-228600">
              <a:buFont typeface="Wingdings" pitchFamily="2" charset="2"/>
              <a:buChar char="§"/>
              <a:defRPr sz="1000"/>
            </a:lvl3pPr>
            <a:lvl4pPr marL="914400" indent="-228600">
              <a:buFont typeface="Wingdings" pitchFamily="2" charset="2"/>
              <a:buChar char="§"/>
              <a:defRPr sz="1000"/>
            </a:lvl4pPr>
            <a:lvl5pPr marL="1146175" indent="-228600">
              <a:buFont typeface="Wingdings" pitchFamily="2" charset="2"/>
              <a:buChar char="§"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489204" y="6494464"/>
            <a:ext cx="1197721" cy="327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D59A156-B6E0-4715-954C-96F359F6B82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Title Placeholder 12"/>
          <p:cNvSpPr>
            <a:spLocks noGrp="1"/>
          </p:cNvSpPr>
          <p:nvPr>
            <p:ph type="title"/>
          </p:nvPr>
        </p:nvSpPr>
        <p:spPr>
          <a:xfrm>
            <a:off x="0" y="24384"/>
            <a:ext cx="11884104" cy="356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04721" y="533400"/>
            <a:ext cx="11579384" cy="304800"/>
          </a:xfrm>
        </p:spPr>
        <p:txBody>
          <a:bodyPr lIns="0" rIns="0">
            <a:no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r>
              <a:rPr lang="en-US" dirty="0" smtClean="0"/>
              <a:t>Click to add subheading (optional)</a:t>
            </a:r>
          </a:p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8"/>
          </p:nvPr>
        </p:nvSpPr>
        <p:spPr>
          <a:xfrm>
            <a:off x="300658" y="838200"/>
            <a:ext cx="4168578" cy="54102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accent2"/>
                </a:solidFill>
              </a:defRPr>
            </a:lvl1pPr>
            <a:lvl2pPr marL="228600" indent="0" algn="ctr">
              <a:buFontTx/>
              <a:buNone/>
              <a:defRPr sz="1600">
                <a:solidFill>
                  <a:schemeClr val="accent2"/>
                </a:solidFill>
              </a:defRPr>
            </a:lvl2pPr>
            <a:lvl3pPr marL="457200" indent="0" algn="ctr">
              <a:buFontTx/>
              <a:buNone/>
              <a:defRPr sz="1600"/>
            </a:lvl3pPr>
            <a:lvl4pPr marL="685800" indent="0" algn="ctr">
              <a:buFontTx/>
              <a:buNone/>
              <a:defRPr sz="1600"/>
            </a:lvl4pPr>
            <a:lvl5pPr marL="914400" indent="0" algn="ctr">
              <a:buFontTx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91774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29573" y="1350963"/>
            <a:ext cx="7969291" cy="1236662"/>
          </a:xfrm>
          <a:prstGeom prst="rect">
            <a:avLst/>
          </a:prstGeom>
        </p:spPr>
        <p:txBody>
          <a:bodyPr lIns="0" anchor="b"/>
          <a:lstStyle>
            <a:lvl1pPr>
              <a:defRPr sz="2400">
                <a:solidFill>
                  <a:schemeClr val="tx2"/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29573" y="2838450"/>
            <a:ext cx="3768801" cy="92868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2"/>
              </a:buClr>
              <a:buFont typeface="Wingdings" pitchFamily="2" charset="2"/>
              <a:buNone/>
              <a:defRPr sz="1200">
                <a:solidFill>
                  <a:srgbClr val="5E5145"/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452849" y="2640014"/>
            <a:ext cx="11503204" cy="52387"/>
          </a:xfrm>
          <a:prstGeom prst="rect">
            <a:avLst/>
          </a:prstGeom>
          <a:solidFill>
            <a:srgbClr val="A9B089"/>
          </a:solidFill>
          <a:ln w="9525">
            <a:noFill/>
            <a:miter lim="800000"/>
            <a:headEnd/>
            <a:tailEnd/>
          </a:ln>
        </p:spPr>
        <p:txBody>
          <a:bodyPr lIns="101834" tIns="50917" rIns="101834" bIns="50917"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937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04721" y="1066800"/>
            <a:ext cx="11579384" cy="4876800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1200">
                <a:latin typeface="+mn-lt"/>
              </a:defRPr>
            </a:lvl1pPr>
            <a:lvl2pPr marL="514350" indent="-285750">
              <a:buFont typeface="Wingdings" pitchFamily="2" charset="2"/>
              <a:buChar char="§"/>
              <a:defRPr sz="1200">
                <a:latin typeface="+mn-lt"/>
              </a:defRPr>
            </a:lvl2pPr>
            <a:lvl3pPr marL="685800" indent="-228600">
              <a:buFont typeface="Wingdings" pitchFamily="2" charset="2"/>
              <a:buChar char="§"/>
              <a:defRPr sz="1000">
                <a:latin typeface="+mn-lt"/>
              </a:defRPr>
            </a:lvl3pPr>
            <a:lvl4pPr marL="914400" indent="-228600">
              <a:buFont typeface="Wingdings" pitchFamily="2" charset="2"/>
              <a:buChar char="§"/>
              <a:defRPr sz="1000">
                <a:latin typeface="+mn-lt"/>
              </a:defRPr>
            </a:lvl4pPr>
            <a:lvl5pPr marL="1143000" indent="-228600">
              <a:buFont typeface="Wingdings" pitchFamily="2" charset="2"/>
              <a:buChar char="§"/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489204" y="6494464"/>
            <a:ext cx="1197721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34" tIns="50917" rIns="101834" bIns="50917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b="0">
                <a:solidFill>
                  <a:srgbClr val="A9B089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1pPr>
          </a:lstStyle>
          <a:p>
            <a:fld id="{EC4AE7D8-4BBC-4623-B2B6-CC396522CE5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04721" y="533400"/>
            <a:ext cx="11579384" cy="304800"/>
          </a:xfrm>
        </p:spPr>
        <p:txBody>
          <a:bodyPr lIns="0" rIns="0">
            <a:no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r>
              <a:rPr lang="en-US" dirty="0" smtClean="0"/>
              <a:t>Click to add subheading (optional)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065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 userDrawn="1"/>
        </p:nvSpPr>
        <p:spPr bwMode="auto">
          <a:xfrm>
            <a:off x="46555" y="6413500"/>
            <a:ext cx="12061858" cy="0"/>
          </a:xfrm>
          <a:prstGeom prst="line">
            <a:avLst/>
          </a:prstGeom>
          <a:noFill/>
          <a:ln w="25400" cap="flat" cmpd="sng" algn="ctr">
            <a:solidFill>
              <a:srgbClr val="A9B08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01870" tIns="50935" rIns="101870" bIns="50935" anchor="ctr"/>
          <a:lstStyle/>
          <a:p>
            <a:pPr>
              <a:defRPr/>
            </a:pPr>
            <a:endParaRPr lang="en-US" sz="1800">
              <a:solidFill>
                <a:prstClr val="white"/>
              </a:solidFill>
              <a:latin typeface="Arial" pitchFamily="24" charset="0"/>
            </a:endParaRPr>
          </a:p>
        </p:txBody>
      </p:sp>
      <p:sp>
        <p:nvSpPr>
          <p:cNvPr id="9" name="Line 7"/>
          <p:cNvSpPr>
            <a:spLocks noChangeShapeType="1"/>
          </p:cNvSpPr>
          <p:nvPr userDrawn="1"/>
        </p:nvSpPr>
        <p:spPr bwMode="auto">
          <a:xfrm>
            <a:off x="-8464" y="436563"/>
            <a:ext cx="12184593" cy="0"/>
          </a:xfrm>
          <a:prstGeom prst="line">
            <a:avLst/>
          </a:prstGeom>
          <a:noFill/>
          <a:ln w="25400" cap="flat" cmpd="sng" algn="ctr">
            <a:solidFill>
              <a:srgbClr val="A9B08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01870" tIns="50935" rIns="101870" bIns="50935" anchor="ctr"/>
          <a:lstStyle/>
          <a:p>
            <a:pPr>
              <a:defRPr/>
            </a:pPr>
            <a:endParaRPr lang="en-US" sz="1800">
              <a:solidFill>
                <a:prstClr val="white"/>
              </a:solidFill>
              <a:latin typeface="Arial" pitchFamily="24" charset="0"/>
            </a:endParaRP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04721" y="533400"/>
            <a:ext cx="11579384" cy="304800"/>
          </a:xfrm>
        </p:spPr>
        <p:txBody>
          <a:bodyPr lIns="0" rIns="0">
            <a:no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r>
              <a:rPr lang="en-US" dirty="0" smtClean="0"/>
              <a:t>Click to add subheading (optional)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36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half" idx="10"/>
          </p:nvPr>
        </p:nvSpPr>
        <p:spPr>
          <a:xfrm>
            <a:off x="6195986" y="1066800"/>
            <a:ext cx="5688118" cy="5257800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1200">
                <a:latin typeface="+mn-lt"/>
              </a:defRPr>
            </a:lvl1pPr>
            <a:lvl2pPr marL="457200" indent="-228600">
              <a:buFont typeface="Wingdings" pitchFamily="2" charset="2"/>
              <a:buChar char="§"/>
              <a:defRPr sz="1200">
                <a:latin typeface="+mn-lt"/>
              </a:defRPr>
            </a:lvl2pPr>
            <a:lvl3pPr marL="685800" indent="-228600">
              <a:buFont typeface="Wingdings" pitchFamily="2" charset="2"/>
              <a:buChar char="§"/>
              <a:defRPr sz="1000">
                <a:latin typeface="+mn-lt"/>
              </a:defRPr>
            </a:lvl3pPr>
            <a:lvl4pPr marL="914400" indent="-228600">
              <a:buFont typeface="Wingdings" pitchFamily="2" charset="2"/>
              <a:buChar char="§"/>
              <a:defRPr sz="1000">
                <a:latin typeface="+mn-lt"/>
              </a:defRPr>
            </a:lvl4pPr>
            <a:lvl5pPr marL="1143000" indent="-228600">
              <a:buFont typeface="Wingdings" pitchFamily="2" charset="2"/>
              <a:buChar char="§"/>
              <a:defRPr sz="10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304721" y="1064531"/>
            <a:ext cx="5690235" cy="5257800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1200">
                <a:latin typeface="+mn-lt"/>
              </a:defRPr>
            </a:lvl1pPr>
            <a:lvl2pPr marL="457200" indent="-228600">
              <a:buFont typeface="Wingdings" pitchFamily="2" charset="2"/>
              <a:buChar char="§"/>
              <a:defRPr sz="1200">
                <a:latin typeface="+mn-lt"/>
              </a:defRPr>
            </a:lvl2pPr>
            <a:lvl3pPr marL="685800" indent="-228600">
              <a:buFont typeface="Wingdings" pitchFamily="2" charset="2"/>
              <a:buChar char="§"/>
              <a:defRPr sz="1000">
                <a:latin typeface="+mn-lt"/>
              </a:defRPr>
            </a:lvl3pPr>
            <a:lvl4pPr marL="914400" indent="-228600">
              <a:buFont typeface="Wingdings" pitchFamily="2" charset="2"/>
              <a:buChar char="§"/>
              <a:defRPr sz="1000">
                <a:latin typeface="+mn-lt"/>
              </a:defRPr>
            </a:lvl4pPr>
            <a:lvl5pPr marL="1143000" indent="-228600">
              <a:buFont typeface="Wingdings" pitchFamily="2" charset="2"/>
              <a:buChar char="§"/>
              <a:defRPr sz="10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489204" y="6494464"/>
            <a:ext cx="1197721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34" tIns="50917" rIns="101834" bIns="50917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b="0">
                <a:solidFill>
                  <a:srgbClr val="A9B089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1pPr>
          </a:lstStyle>
          <a:p>
            <a:fld id="{EC4AE7D8-4BBC-4623-B2B6-CC396522CE5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Title Placeholder 12"/>
          <p:cNvSpPr>
            <a:spLocks noGrp="1"/>
          </p:cNvSpPr>
          <p:nvPr>
            <p:ph type="title"/>
          </p:nvPr>
        </p:nvSpPr>
        <p:spPr>
          <a:xfrm>
            <a:off x="0" y="24384"/>
            <a:ext cx="11884104" cy="356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04721" y="533400"/>
            <a:ext cx="11579384" cy="304800"/>
          </a:xfrm>
        </p:spPr>
        <p:txBody>
          <a:bodyPr lIns="0" rIns="0">
            <a:no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r>
              <a:rPr lang="en-US" dirty="0" smtClean="0"/>
              <a:t>Click to add subheading (optional)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049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Body Slide w/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95276"/>
            <a:ext cx="1189355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51" y="401144"/>
            <a:ext cx="10985046" cy="73867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45A5B-6FD1-4E75-90E0-1022EA54FC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63549" y="2273831"/>
            <a:ext cx="11430001" cy="38269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5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50849" y="1541683"/>
            <a:ext cx="11000232" cy="345548"/>
          </a:xfrm>
        </p:spPr>
        <p:txBody>
          <a:bodyPr tIns="0" bIns="0" anchor="ctr">
            <a:noAutofit/>
          </a:bodyPr>
          <a:lstStyle>
            <a:lvl1pPr marL="292100" indent="-292100" algn="l">
              <a:buSzPct val="100000"/>
              <a:buFontTx/>
              <a:buBlip>
                <a:blip r:embed="rId2"/>
              </a:buBlip>
              <a:defRPr sz="2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Body slide sub title</a:t>
            </a:r>
            <a:endParaRPr lang="en-US" dirty="0"/>
          </a:p>
        </p:txBody>
      </p:sp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6712479" y="6517915"/>
            <a:ext cx="6477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i="1" dirty="0" smtClean="0"/>
              <a:t>IAB Full Year 2016 and Q4 2016 Internet Advertising Revenue Report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299557997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>
        <p15:guide id="1" orient="horz" pos="1248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box with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10"/>
          </p:nvPr>
        </p:nvSpPr>
        <p:spPr>
          <a:xfrm>
            <a:off x="6195986" y="1415368"/>
            <a:ext cx="5688118" cy="483303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1200">
                <a:latin typeface="+mn-lt"/>
              </a:defRPr>
            </a:lvl1pPr>
            <a:lvl2pPr marL="457200" indent="-228600">
              <a:buFont typeface="Wingdings" pitchFamily="2" charset="2"/>
              <a:buChar char="§"/>
              <a:defRPr sz="1200">
                <a:latin typeface="+mn-lt"/>
              </a:defRPr>
            </a:lvl2pPr>
            <a:lvl3pPr marL="685800" indent="-228600">
              <a:buFont typeface="Wingdings" pitchFamily="2" charset="2"/>
              <a:buChar char="§"/>
              <a:defRPr sz="1000">
                <a:latin typeface="+mn-lt"/>
              </a:defRPr>
            </a:lvl3pPr>
            <a:lvl4pPr marL="914400" indent="-228600">
              <a:buFont typeface="Wingdings" pitchFamily="2" charset="2"/>
              <a:buChar char="§"/>
              <a:defRPr sz="1000">
                <a:latin typeface="+mn-lt"/>
              </a:defRPr>
            </a:lvl4pPr>
            <a:lvl5pPr marL="1143000" indent="-228600">
              <a:buFont typeface="Wingdings" pitchFamily="2" charset="2"/>
              <a:buChar char="§"/>
              <a:defRPr sz="10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21" y="1064848"/>
            <a:ext cx="5690235" cy="274320"/>
          </a:xfrm>
          <a:prstGeom prst="rect">
            <a:avLst/>
          </a:prstGeom>
          <a:solidFill>
            <a:schemeClr val="accent2"/>
          </a:solidFill>
        </p:spPr>
        <p:txBody>
          <a:bodyPr lIns="91440" anchor="ctr"/>
          <a:lstStyle>
            <a:lvl1pPr marL="0" indent="0" algn="ctr">
              <a:buNone/>
              <a:defRPr sz="12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721" y="1413099"/>
            <a:ext cx="5690235" cy="483303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1200">
                <a:latin typeface="+mn-lt"/>
              </a:defRPr>
            </a:lvl1pPr>
            <a:lvl2pPr marL="457200" indent="-228600">
              <a:buFont typeface="Wingdings" pitchFamily="2" charset="2"/>
              <a:buChar char="§"/>
              <a:defRPr sz="1200">
                <a:latin typeface="+mn-lt"/>
              </a:defRPr>
            </a:lvl2pPr>
            <a:lvl3pPr marL="685800" indent="-228600">
              <a:buFont typeface="Wingdings" pitchFamily="2" charset="2"/>
              <a:buChar char="§"/>
              <a:defRPr sz="1000">
                <a:latin typeface="+mn-lt"/>
              </a:defRPr>
            </a:lvl3pPr>
            <a:lvl4pPr marL="914400" indent="-228600">
              <a:buFont typeface="Wingdings" pitchFamily="2" charset="2"/>
              <a:buChar char="§"/>
              <a:defRPr sz="1000">
                <a:latin typeface="+mn-lt"/>
              </a:defRPr>
            </a:lvl4pPr>
            <a:lvl5pPr marL="1143000" indent="-228600">
              <a:buFont typeface="Wingdings" pitchFamily="2" charset="2"/>
              <a:buChar char="§"/>
              <a:defRPr sz="10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064848"/>
            <a:ext cx="5690352" cy="274320"/>
          </a:xfrm>
          <a:prstGeom prst="rect">
            <a:avLst/>
          </a:prstGeom>
          <a:solidFill>
            <a:schemeClr val="accent2"/>
          </a:solidFill>
        </p:spPr>
        <p:txBody>
          <a:bodyPr lIns="91440" anchor="ctr"/>
          <a:lstStyle>
            <a:lvl1pPr marL="0" indent="0" algn="ctr">
              <a:buNone/>
              <a:defRPr sz="12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489204" y="6494464"/>
            <a:ext cx="1197721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34" tIns="50917" rIns="101834" bIns="50917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b="0">
                <a:solidFill>
                  <a:srgbClr val="A9B089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1pPr>
          </a:lstStyle>
          <a:p>
            <a:fld id="{EC4AE7D8-4BBC-4623-B2B6-CC396522CE5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" name="Title Placeholder 12"/>
          <p:cNvSpPr>
            <a:spLocks noGrp="1"/>
          </p:cNvSpPr>
          <p:nvPr>
            <p:ph type="title"/>
          </p:nvPr>
        </p:nvSpPr>
        <p:spPr>
          <a:xfrm>
            <a:off x="0" y="24384"/>
            <a:ext cx="11884104" cy="356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04721" y="533400"/>
            <a:ext cx="11579384" cy="304800"/>
          </a:xfrm>
        </p:spPr>
        <p:txBody>
          <a:bodyPr lIns="0" rIns="0">
            <a:no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r>
              <a:rPr lang="en-US" dirty="0" smtClean="0"/>
              <a:t>Click to add subheading (optional)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013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extbox with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489204" y="6494464"/>
            <a:ext cx="1197721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34" tIns="50917" rIns="101834" bIns="50917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b="0">
                <a:solidFill>
                  <a:srgbClr val="A9B089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1pPr>
          </a:lstStyle>
          <a:p>
            <a:fld id="{EC4AE7D8-4BBC-4623-B2B6-CC396522CE5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304720" y="1066800"/>
            <a:ext cx="11579385" cy="274320"/>
          </a:xfrm>
          <a:prstGeom prst="rect">
            <a:avLst/>
          </a:prstGeom>
          <a:solidFill>
            <a:schemeClr val="accent2"/>
          </a:solidFill>
        </p:spPr>
        <p:txBody>
          <a:bodyPr lIns="91440" anchor="ctr"/>
          <a:lstStyle>
            <a:lvl1pPr marL="0" indent="0" algn="ctr">
              <a:buNone/>
              <a:defRPr sz="12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04721" y="1417320"/>
            <a:ext cx="11579384" cy="4907280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1200">
                <a:latin typeface="+mn-lt"/>
              </a:defRPr>
            </a:lvl1pPr>
            <a:lvl2pPr marL="457200" indent="-228600">
              <a:buFont typeface="Wingdings" pitchFamily="2" charset="2"/>
              <a:buChar char="§"/>
              <a:defRPr sz="1200">
                <a:latin typeface="+mn-lt"/>
              </a:defRPr>
            </a:lvl2pPr>
            <a:lvl3pPr marL="685800" indent="-228600">
              <a:buFont typeface="Wingdings" pitchFamily="2" charset="2"/>
              <a:buChar char="§"/>
              <a:defRPr sz="1000">
                <a:latin typeface="+mn-lt"/>
              </a:defRPr>
            </a:lvl3pPr>
            <a:lvl4pPr marL="914400" indent="-228600">
              <a:buFont typeface="Wingdings" pitchFamily="2" charset="2"/>
              <a:buChar char="§"/>
              <a:defRPr sz="1000">
                <a:latin typeface="+mn-lt"/>
              </a:defRPr>
            </a:lvl4pPr>
            <a:lvl5pPr marL="1143000" indent="-228600">
              <a:buFont typeface="Wingdings" pitchFamily="2" charset="2"/>
              <a:buChar char="§"/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Placeholder 12"/>
          <p:cNvSpPr>
            <a:spLocks noGrp="1"/>
          </p:cNvSpPr>
          <p:nvPr>
            <p:ph type="title"/>
          </p:nvPr>
        </p:nvSpPr>
        <p:spPr>
          <a:xfrm>
            <a:off x="0" y="24384"/>
            <a:ext cx="11884104" cy="356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04721" y="533400"/>
            <a:ext cx="11579384" cy="304800"/>
          </a:xfrm>
        </p:spPr>
        <p:txBody>
          <a:bodyPr lIns="0" rIns="0">
            <a:no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r>
              <a:rPr lang="en-US" dirty="0" smtClean="0"/>
              <a:t>Click to add subheading (optional)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089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nd 2 right with sampl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302604" y="1066800"/>
            <a:ext cx="5385514" cy="5181600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1200">
                <a:latin typeface="+mn-lt"/>
              </a:defRPr>
            </a:lvl1pPr>
            <a:lvl2pPr marL="457200" indent="-228600">
              <a:buFont typeface="Wingdings" pitchFamily="2" charset="2"/>
              <a:buChar char="§"/>
              <a:defRPr sz="1200">
                <a:latin typeface="+mn-lt"/>
              </a:defRPr>
            </a:lvl2pPr>
            <a:lvl3pPr marL="685800" indent="-228600">
              <a:buFont typeface="Wingdings" pitchFamily="2" charset="2"/>
              <a:buChar char="§"/>
              <a:defRPr sz="1000">
                <a:latin typeface="+mn-lt"/>
              </a:defRPr>
            </a:lvl3pPr>
            <a:lvl4pPr marL="914400" indent="-228600">
              <a:buFont typeface="Wingdings" pitchFamily="2" charset="2"/>
              <a:buChar char="§"/>
              <a:defRPr sz="1000">
                <a:latin typeface="+mn-lt"/>
              </a:defRPr>
            </a:lvl4pPr>
            <a:lvl5pPr marL="1143000" indent="-228600">
              <a:buFont typeface="Wingdings" pitchFamily="2" charset="2"/>
              <a:buChar char="§"/>
              <a:defRPr sz="10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489204" y="6494464"/>
            <a:ext cx="1197721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34" tIns="50917" rIns="101834" bIns="50917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b="0">
                <a:solidFill>
                  <a:srgbClr val="A9B089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1pPr>
          </a:lstStyle>
          <a:p>
            <a:fld id="{EC4AE7D8-4BBC-4623-B2B6-CC396522CE5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Title Placeholder 12"/>
          <p:cNvSpPr>
            <a:spLocks noGrp="1"/>
          </p:cNvSpPr>
          <p:nvPr>
            <p:ph type="title"/>
          </p:nvPr>
        </p:nvSpPr>
        <p:spPr>
          <a:xfrm>
            <a:off x="0" y="24384"/>
            <a:ext cx="11884104" cy="356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6195986" y="1407304"/>
            <a:ext cx="5679992" cy="2232008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1200">
                <a:latin typeface="+mn-lt"/>
              </a:defRPr>
            </a:lvl1pPr>
            <a:lvl2pPr marL="457200" indent="-228600">
              <a:buFont typeface="Wingdings" pitchFamily="2" charset="2"/>
              <a:buChar char="§"/>
              <a:defRPr sz="1200">
                <a:latin typeface="+mn-lt"/>
              </a:defRPr>
            </a:lvl2pPr>
            <a:lvl3pPr marL="685800" indent="-228600">
              <a:buFont typeface="Wingdings" pitchFamily="2" charset="2"/>
              <a:buChar char="§"/>
              <a:defRPr sz="1000">
                <a:latin typeface="+mn-lt"/>
              </a:defRPr>
            </a:lvl3pPr>
            <a:lvl4pPr marL="914400" indent="-228600">
              <a:buFont typeface="Wingdings" pitchFamily="2" charset="2"/>
              <a:buChar char="§"/>
              <a:defRPr sz="1000">
                <a:latin typeface="+mn-lt"/>
              </a:defRPr>
            </a:lvl4pPr>
            <a:lvl5pPr marL="1143000" indent="-228600">
              <a:buFont typeface="Wingdings" pitchFamily="2" charset="2"/>
              <a:buChar char="§"/>
              <a:defRPr sz="10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3" y="1056785"/>
            <a:ext cx="5679992" cy="274320"/>
          </a:xfrm>
          <a:prstGeom prst="rect">
            <a:avLst/>
          </a:prstGeom>
          <a:solidFill>
            <a:schemeClr val="accent2"/>
          </a:solidFill>
        </p:spPr>
        <p:txBody>
          <a:bodyPr lIns="91440" anchor="ctr"/>
          <a:lstStyle>
            <a:lvl1pPr marL="0" indent="0" algn="ctr">
              <a:buNone/>
              <a:defRPr sz="12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2"/>
          </p:nvPr>
        </p:nvSpPr>
        <p:spPr>
          <a:xfrm>
            <a:off x="6195986" y="4029456"/>
            <a:ext cx="5679992" cy="2232008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1200">
                <a:latin typeface="+mn-lt"/>
              </a:defRPr>
            </a:lvl1pPr>
            <a:lvl2pPr marL="457200" indent="-228600">
              <a:buFont typeface="Wingdings" pitchFamily="2" charset="2"/>
              <a:buChar char="§"/>
              <a:defRPr sz="1200">
                <a:latin typeface="+mn-lt"/>
              </a:defRPr>
            </a:lvl2pPr>
            <a:lvl3pPr marL="685800" indent="-228600">
              <a:buFont typeface="Wingdings" pitchFamily="2" charset="2"/>
              <a:buChar char="§"/>
              <a:defRPr sz="1000">
                <a:latin typeface="+mn-lt"/>
              </a:defRPr>
            </a:lvl3pPr>
            <a:lvl4pPr marL="914400" indent="-228600">
              <a:buFont typeface="Wingdings" pitchFamily="2" charset="2"/>
              <a:buChar char="§"/>
              <a:defRPr sz="1000">
                <a:latin typeface="+mn-lt"/>
              </a:defRPr>
            </a:lvl4pPr>
            <a:lvl5pPr marL="1143000" indent="-228600">
              <a:buFont typeface="Wingdings" pitchFamily="2" charset="2"/>
              <a:buChar char="§"/>
              <a:defRPr sz="10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191753" y="3678937"/>
            <a:ext cx="5679992" cy="274320"/>
          </a:xfrm>
          <a:prstGeom prst="rect">
            <a:avLst/>
          </a:prstGeom>
          <a:solidFill>
            <a:schemeClr val="accent2"/>
          </a:solidFill>
        </p:spPr>
        <p:txBody>
          <a:bodyPr lIns="91440" anchor="ctr"/>
          <a:lstStyle>
            <a:lvl1pPr marL="0" indent="0" algn="ctr">
              <a:buNone/>
              <a:defRPr sz="12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04721" y="533400"/>
            <a:ext cx="11579384" cy="304800"/>
          </a:xfrm>
        </p:spPr>
        <p:txBody>
          <a:bodyPr lIns="0" rIns="0">
            <a:no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r>
              <a:rPr lang="en-US" dirty="0" smtClean="0"/>
              <a:t>Click to add subheading (optional)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824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1"/>
          </p:nvPr>
        </p:nvSpPr>
        <p:spPr>
          <a:xfrm>
            <a:off x="6195986" y="1273192"/>
            <a:ext cx="5679992" cy="2295144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1200">
                <a:latin typeface="+mn-lt"/>
              </a:defRPr>
            </a:lvl1pPr>
            <a:lvl2pPr marL="457200" indent="-228600">
              <a:buFont typeface="Wingdings" pitchFamily="2" charset="2"/>
              <a:buChar char="§"/>
              <a:defRPr sz="1200">
                <a:latin typeface="+mn-lt"/>
              </a:defRPr>
            </a:lvl2pPr>
            <a:lvl3pPr marL="685800" indent="-228600">
              <a:buFont typeface="Wingdings" pitchFamily="2" charset="2"/>
              <a:buChar char="§"/>
              <a:defRPr sz="1000">
                <a:latin typeface="+mn-lt"/>
              </a:defRPr>
            </a:lvl3pPr>
            <a:lvl4pPr marL="914400" indent="-228600">
              <a:buFont typeface="Wingdings" pitchFamily="2" charset="2"/>
              <a:buChar char="§"/>
              <a:defRPr sz="1000">
                <a:latin typeface="+mn-lt"/>
              </a:defRPr>
            </a:lvl4pPr>
            <a:lvl5pPr marL="1143000" indent="-228600">
              <a:buFont typeface="Wingdings" pitchFamily="2" charset="2"/>
              <a:buChar char="§"/>
              <a:defRPr sz="10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304721" y="922673"/>
            <a:ext cx="5684055" cy="274320"/>
          </a:xfrm>
          <a:prstGeom prst="rect">
            <a:avLst/>
          </a:prstGeom>
          <a:solidFill>
            <a:schemeClr val="accent2"/>
          </a:solidFill>
        </p:spPr>
        <p:txBody>
          <a:bodyPr lIns="91440" anchor="ctr"/>
          <a:lstStyle>
            <a:lvl1pPr marL="0" indent="0" algn="ctr">
              <a:buNone/>
              <a:defRPr sz="12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304721" y="1273192"/>
            <a:ext cx="5684055" cy="2295144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1200">
                <a:latin typeface="+mn-lt"/>
              </a:defRPr>
            </a:lvl1pPr>
            <a:lvl2pPr marL="457200" indent="-228600">
              <a:buFont typeface="Wingdings" pitchFamily="2" charset="2"/>
              <a:buChar char="§"/>
              <a:defRPr sz="1200">
                <a:latin typeface="+mn-lt"/>
              </a:defRPr>
            </a:lvl2pPr>
            <a:lvl3pPr marL="685800" indent="-228600">
              <a:buFont typeface="Wingdings" pitchFamily="2" charset="2"/>
              <a:buChar char="§"/>
              <a:defRPr sz="1000">
                <a:latin typeface="+mn-lt"/>
              </a:defRPr>
            </a:lvl3pPr>
            <a:lvl4pPr marL="914400" indent="-228600">
              <a:buFont typeface="Wingdings" pitchFamily="2" charset="2"/>
              <a:buChar char="§"/>
              <a:defRPr sz="1000">
                <a:latin typeface="+mn-lt"/>
              </a:defRPr>
            </a:lvl4pPr>
            <a:lvl5pPr marL="1143000" indent="-228600">
              <a:buFont typeface="Wingdings" pitchFamily="2" charset="2"/>
              <a:buChar char="§"/>
              <a:defRPr sz="10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3" y="922673"/>
            <a:ext cx="5679992" cy="274320"/>
          </a:xfrm>
          <a:prstGeom prst="rect">
            <a:avLst/>
          </a:prstGeom>
          <a:solidFill>
            <a:schemeClr val="accent2"/>
          </a:solidFill>
        </p:spPr>
        <p:txBody>
          <a:bodyPr lIns="91440" anchor="ctr"/>
          <a:lstStyle>
            <a:lvl1pPr marL="0" indent="0" algn="ctr">
              <a:buNone/>
              <a:defRPr sz="12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6195986" y="4029456"/>
            <a:ext cx="5679992" cy="2295144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1200">
                <a:latin typeface="+mn-lt"/>
              </a:defRPr>
            </a:lvl1pPr>
            <a:lvl2pPr marL="457200" indent="-228600">
              <a:buFont typeface="Wingdings" pitchFamily="2" charset="2"/>
              <a:buChar char="§"/>
              <a:defRPr sz="1200">
                <a:latin typeface="+mn-lt"/>
              </a:defRPr>
            </a:lvl2pPr>
            <a:lvl3pPr marL="685800" indent="-228600">
              <a:buFont typeface="Wingdings" pitchFamily="2" charset="2"/>
              <a:buChar char="§"/>
              <a:defRPr sz="1000">
                <a:latin typeface="+mn-lt"/>
              </a:defRPr>
            </a:lvl3pPr>
            <a:lvl4pPr marL="914400" indent="-228600">
              <a:buFont typeface="Wingdings" pitchFamily="2" charset="2"/>
              <a:buChar char="§"/>
              <a:defRPr sz="1000">
                <a:latin typeface="+mn-lt"/>
              </a:defRPr>
            </a:lvl4pPr>
            <a:lvl5pPr marL="1143000" indent="-228600">
              <a:buFont typeface="Wingdings" pitchFamily="2" charset="2"/>
              <a:buChar char="§"/>
              <a:defRPr sz="10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304721" y="3678937"/>
            <a:ext cx="5684055" cy="274320"/>
          </a:xfrm>
          <a:prstGeom prst="rect">
            <a:avLst/>
          </a:prstGeom>
          <a:solidFill>
            <a:schemeClr val="accent2"/>
          </a:solidFill>
        </p:spPr>
        <p:txBody>
          <a:bodyPr lIns="91440" anchor="ctr"/>
          <a:lstStyle>
            <a:lvl1pPr marL="0" indent="0" algn="ctr">
              <a:buNone/>
              <a:defRPr sz="12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4"/>
          </p:nvPr>
        </p:nvSpPr>
        <p:spPr>
          <a:xfrm>
            <a:off x="304721" y="4029456"/>
            <a:ext cx="5684055" cy="2295144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1200">
                <a:latin typeface="+mn-lt"/>
              </a:defRPr>
            </a:lvl1pPr>
            <a:lvl2pPr marL="457200" indent="-228600">
              <a:buFont typeface="Wingdings" pitchFamily="2" charset="2"/>
              <a:buChar char="§"/>
              <a:defRPr sz="1200">
                <a:latin typeface="+mn-lt"/>
              </a:defRPr>
            </a:lvl2pPr>
            <a:lvl3pPr marL="685800" indent="-228600">
              <a:buFont typeface="Wingdings" pitchFamily="2" charset="2"/>
              <a:buChar char="§"/>
              <a:defRPr sz="1000">
                <a:latin typeface="+mn-lt"/>
              </a:defRPr>
            </a:lvl3pPr>
            <a:lvl4pPr marL="914400" indent="-228600">
              <a:buFont typeface="Wingdings" pitchFamily="2" charset="2"/>
              <a:buChar char="§"/>
              <a:defRPr sz="1000">
                <a:latin typeface="+mn-lt"/>
              </a:defRPr>
            </a:lvl4pPr>
            <a:lvl5pPr marL="1143000" indent="-228600">
              <a:buFont typeface="Wingdings" pitchFamily="2" charset="2"/>
              <a:buChar char="§"/>
              <a:defRPr sz="10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191753" y="3678937"/>
            <a:ext cx="5679992" cy="274320"/>
          </a:xfrm>
          <a:prstGeom prst="rect">
            <a:avLst/>
          </a:prstGeom>
          <a:solidFill>
            <a:schemeClr val="accent2"/>
          </a:solidFill>
        </p:spPr>
        <p:txBody>
          <a:bodyPr lIns="91440" anchor="ctr"/>
          <a:lstStyle>
            <a:lvl1pPr marL="0" indent="0" algn="ctr">
              <a:buNone/>
              <a:defRPr sz="12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Placeholder 12"/>
          <p:cNvSpPr>
            <a:spLocks noGrp="1"/>
          </p:cNvSpPr>
          <p:nvPr>
            <p:ph type="title"/>
          </p:nvPr>
        </p:nvSpPr>
        <p:spPr>
          <a:xfrm>
            <a:off x="0" y="24384"/>
            <a:ext cx="11884104" cy="356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489204" y="6494464"/>
            <a:ext cx="1197721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34" tIns="50917" rIns="101834" bIns="50917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b="0">
                <a:solidFill>
                  <a:srgbClr val="A9B089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1pPr>
          </a:lstStyle>
          <a:p>
            <a:fld id="{EC4AE7D8-4BBC-4623-B2B6-CC396522CE5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04721" y="533400"/>
            <a:ext cx="11579384" cy="304800"/>
          </a:xfrm>
        </p:spPr>
        <p:txBody>
          <a:bodyPr lIns="0" rIns="0">
            <a:no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r>
              <a:rPr lang="en-US" dirty="0" smtClean="0"/>
              <a:t>Click to add subheading (optional)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707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extbox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2383" y="838200"/>
            <a:ext cx="7211721" cy="5410200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457200" indent="-228600">
              <a:buFont typeface="Wingdings" pitchFamily="2" charset="2"/>
              <a:buChar char="§"/>
              <a:defRPr sz="1200"/>
            </a:lvl2pPr>
            <a:lvl3pPr marL="685800" indent="-228600">
              <a:buFont typeface="Wingdings" pitchFamily="2" charset="2"/>
              <a:buChar char="§"/>
              <a:defRPr sz="1000"/>
            </a:lvl3pPr>
            <a:lvl4pPr marL="914400" indent="-228600">
              <a:buFont typeface="Wingdings" pitchFamily="2" charset="2"/>
              <a:buChar char="§"/>
              <a:defRPr sz="1000"/>
            </a:lvl4pPr>
            <a:lvl5pPr marL="1146175" indent="-228600">
              <a:buFont typeface="Wingdings" pitchFamily="2" charset="2"/>
              <a:buChar char="§"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489204" y="6494464"/>
            <a:ext cx="1197721" cy="327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D59A156-B6E0-4715-954C-96F359F6B82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Title Placeholder 12"/>
          <p:cNvSpPr>
            <a:spLocks noGrp="1"/>
          </p:cNvSpPr>
          <p:nvPr>
            <p:ph type="title"/>
          </p:nvPr>
        </p:nvSpPr>
        <p:spPr>
          <a:xfrm>
            <a:off x="0" y="24384"/>
            <a:ext cx="11884104" cy="356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04721" y="533400"/>
            <a:ext cx="11579384" cy="304800"/>
          </a:xfrm>
        </p:spPr>
        <p:txBody>
          <a:bodyPr lIns="0" rIns="0">
            <a:no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r>
              <a:rPr lang="en-US" dirty="0" smtClean="0"/>
              <a:t>Click to add subheading (optional)</a:t>
            </a:r>
          </a:p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8"/>
          </p:nvPr>
        </p:nvSpPr>
        <p:spPr>
          <a:xfrm>
            <a:off x="300658" y="838200"/>
            <a:ext cx="4168578" cy="54102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accent2"/>
                </a:solidFill>
              </a:defRPr>
            </a:lvl1pPr>
            <a:lvl2pPr marL="228600" indent="0" algn="ctr">
              <a:buFontTx/>
              <a:buNone/>
              <a:defRPr sz="1600">
                <a:solidFill>
                  <a:schemeClr val="accent2"/>
                </a:solidFill>
              </a:defRPr>
            </a:lvl2pPr>
            <a:lvl3pPr marL="457200" indent="0" algn="ctr">
              <a:buFontTx/>
              <a:buNone/>
              <a:defRPr sz="1600"/>
            </a:lvl3pPr>
            <a:lvl4pPr marL="685800" indent="0" algn="ctr">
              <a:buFontTx/>
              <a:buNone/>
              <a:defRPr sz="1600"/>
            </a:lvl4pPr>
            <a:lvl5pPr marL="914400" indent="0" algn="ctr">
              <a:buFontTx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77959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14"/>
          <p:cNvCxnSpPr/>
          <p:nvPr/>
        </p:nvCxnSpPr>
        <p:spPr>
          <a:xfrm rot="5400000" flipH="1" flipV="1">
            <a:off x="5916639" y="-4799172"/>
            <a:ext cx="152400" cy="10969943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15" y="685800"/>
            <a:ext cx="10766795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711015" y="1752600"/>
            <a:ext cx="10766795" cy="4419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l">
              <a:defRPr sz="1000" b="0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Source: IAB Internet Advertising Revenue Report, FY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r">
              <a:defRPr sz="1000" b="0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B9E74D72-62BF-4925-9027-58052C60AFD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algn="r">
              <a:defRPr sz="1000" b="0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April 2016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7568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hape 61"/>
          <p:cNvCxnSpPr/>
          <p:nvPr/>
        </p:nvCxnSpPr>
        <p:spPr>
          <a:xfrm rot="5400000" flipH="1" flipV="1">
            <a:off x="5916639" y="-4799172"/>
            <a:ext cx="152400" cy="10969943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 bwMode="ltGray">
          <a:xfrm>
            <a:off x="399946" y="6332539"/>
            <a:ext cx="1328921" cy="484187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rgbClr val="FFFFFF"/>
              </a:solidFill>
              <a:latin typeface="Arial (Body)"/>
            </a:endParaRPr>
          </a:p>
        </p:txBody>
      </p:sp>
      <p:sp>
        <p:nvSpPr>
          <p:cNvPr id="7" name="TextBox 13"/>
          <p:cNvSpPr txBox="1">
            <a:spLocks noChangeArrowheads="1"/>
          </p:cNvSpPr>
          <p:nvPr userDrawn="1"/>
        </p:nvSpPr>
        <p:spPr bwMode="auto">
          <a:xfrm>
            <a:off x="711015" y="6477000"/>
            <a:ext cx="3453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 dirty="0">
                <a:solidFill>
                  <a:srgbClr val="000000"/>
                </a:solidFill>
                <a:latin typeface="Arial (Body)"/>
                <a:cs typeface="Arial" pitchFamily="34" charset="0"/>
              </a:rPr>
              <a:t>PwC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15" y="685800"/>
            <a:ext cx="10766795" cy="9144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711015" y="1752602"/>
            <a:ext cx="5281824" cy="441959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195988" y="1752600"/>
            <a:ext cx="5281823" cy="4419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l">
              <a:defRPr sz="1000" smtClean="0">
                <a:solidFill>
                  <a:schemeClr val="tx1"/>
                </a:solidFill>
                <a:latin typeface="Arial (Body)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Source: IAB Internet Advertising Revenue Report, FY 2014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r">
              <a:defRPr sz="1000" smtClean="0">
                <a:solidFill>
                  <a:schemeClr val="tx1"/>
                </a:solidFill>
                <a:latin typeface="Arial (Body)"/>
                <a:cs typeface="Arial" pitchFamily="34" charset="0"/>
              </a:defRPr>
            </a:lvl1pPr>
          </a:lstStyle>
          <a:p>
            <a:pPr>
              <a:defRPr/>
            </a:pPr>
            <a:fld id="{9A57CF72-BF72-4D23-8245-D2CB11EC9C9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algn="r">
              <a:defRPr sz="1000" smtClean="0">
                <a:solidFill>
                  <a:schemeClr val="tx1"/>
                </a:solidFill>
                <a:latin typeface="Arial (Body)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April 2016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3007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 with 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hape 29"/>
          <p:cNvCxnSpPr/>
          <p:nvPr/>
        </p:nvCxnSpPr>
        <p:spPr>
          <a:xfrm rot="5400000" flipH="1" flipV="1">
            <a:off x="7744963" y="-2970848"/>
            <a:ext cx="152400" cy="7313295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 bwMode="ltGray">
          <a:xfrm>
            <a:off x="399946" y="6332539"/>
            <a:ext cx="1328921" cy="484187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7" name="TextBox 13"/>
          <p:cNvSpPr txBox="1">
            <a:spLocks noChangeArrowheads="1"/>
          </p:cNvSpPr>
          <p:nvPr userDrawn="1"/>
        </p:nvSpPr>
        <p:spPr bwMode="auto">
          <a:xfrm>
            <a:off x="711015" y="6477000"/>
            <a:ext cx="3453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 dirty="0">
                <a:solidFill>
                  <a:srgbClr val="000000"/>
                </a:solidFill>
                <a:cs typeface="Arial" pitchFamily="34" charset="0"/>
              </a:rPr>
              <a:t>PwC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662" y="685800"/>
            <a:ext cx="7110148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GB" noProof="1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4367662" y="1752600"/>
            <a:ext cx="7110148" cy="4419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GB" noProof="1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711015" y="1752600"/>
            <a:ext cx="3453500" cy="2130552"/>
          </a:xfrm>
        </p:spPr>
        <p:txBody>
          <a:bodyPr/>
          <a:lstStyle>
            <a:lvl1pPr>
              <a:defRPr sz="2400" b="1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 sz="1000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Source: IAB Internet Advertising Revenue Report, FY 2014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r">
              <a:defRPr sz="1000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DB93A69B-B11E-455F-A3AC-EBF25F51C4C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 algn="r">
              <a:defRPr sz="1000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April 2016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5235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: One with 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hape 29"/>
          <p:cNvCxnSpPr/>
          <p:nvPr/>
        </p:nvCxnSpPr>
        <p:spPr>
          <a:xfrm rot="5400000" flipH="1" flipV="1">
            <a:off x="4088315" y="-2970848"/>
            <a:ext cx="152400" cy="7313295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 bwMode="ltGray">
          <a:xfrm>
            <a:off x="399946" y="6332539"/>
            <a:ext cx="1328921" cy="484187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7" name="TextBox 13"/>
          <p:cNvSpPr txBox="1">
            <a:spLocks noChangeArrowheads="1"/>
          </p:cNvSpPr>
          <p:nvPr userDrawn="1"/>
        </p:nvSpPr>
        <p:spPr bwMode="auto">
          <a:xfrm>
            <a:off x="711015" y="6477000"/>
            <a:ext cx="3453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 dirty="0">
                <a:solidFill>
                  <a:srgbClr val="000000"/>
                </a:solidFill>
                <a:cs typeface="Arial" pitchFamily="34" charset="0"/>
              </a:rPr>
              <a:t>PwC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15" y="685800"/>
            <a:ext cx="7110148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GB" noProof="1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711015" y="1752600"/>
            <a:ext cx="7110148" cy="4419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GB" noProof="1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8024310" y="1752600"/>
            <a:ext cx="3453500" cy="2130552"/>
          </a:xfrm>
        </p:spPr>
        <p:txBody>
          <a:bodyPr/>
          <a:lstStyle>
            <a:lvl1pPr>
              <a:defRPr sz="2400" b="1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 sz="1000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Source: IAB Internet Advertising Revenue Report, FY 2014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r">
              <a:defRPr sz="1000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0731B9E9-0D0A-4A81-9585-14F1E036D34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 algn="r">
              <a:defRPr sz="1000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April 2016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514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10"/>
          <p:cNvCxnSpPr/>
          <p:nvPr/>
        </p:nvCxnSpPr>
        <p:spPr>
          <a:xfrm rot="5400000" flipH="1" flipV="1">
            <a:off x="5916639" y="-4799172"/>
            <a:ext cx="152400" cy="10969943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 bwMode="ltGray">
          <a:xfrm>
            <a:off x="399946" y="6332539"/>
            <a:ext cx="1328921" cy="484187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6" name="TextBox 13"/>
          <p:cNvSpPr txBox="1">
            <a:spLocks noChangeArrowheads="1"/>
          </p:cNvSpPr>
          <p:nvPr userDrawn="1"/>
        </p:nvSpPr>
        <p:spPr bwMode="auto">
          <a:xfrm>
            <a:off x="711015" y="6477000"/>
            <a:ext cx="3453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 dirty="0">
                <a:solidFill>
                  <a:srgbClr val="000000"/>
                </a:solidFill>
                <a:cs typeface="Arial" pitchFamily="34" charset="0"/>
              </a:rPr>
              <a:t>PwC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15" y="685800"/>
            <a:ext cx="10766795" cy="914400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5" name="Content Placeholder 26"/>
          <p:cNvSpPr>
            <a:spLocks noGrp="1"/>
          </p:cNvSpPr>
          <p:nvPr>
            <p:ph sz="quarter" idx="15"/>
          </p:nvPr>
        </p:nvSpPr>
        <p:spPr>
          <a:xfrm>
            <a:off x="711015" y="1752600"/>
            <a:ext cx="10766795" cy="4419600"/>
          </a:xfrm>
        </p:spPr>
        <p:txBody>
          <a:bodyPr/>
          <a:lstStyle>
            <a:lvl1pPr>
              <a:defRPr sz="3200" baseline="0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3200"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 sz="3200"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 sz="3200"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 sz="3200"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 sz="3200" baseline="0">
                <a:solidFill>
                  <a:schemeClr val="tx2"/>
                </a:solidFill>
              </a:defRPr>
            </a:lvl6pPr>
            <a:lvl7pPr>
              <a:buClr>
                <a:schemeClr val="tx2"/>
              </a:buClr>
              <a:buAutoNum type="alphaLcPeriod"/>
              <a:defRPr sz="3200" baseline="0">
                <a:solidFill>
                  <a:schemeClr val="tx2"/>
                </a:solidFill>
              </a:defRPr>
            </a:lvl7pPr>
            <a:lvl8pPr>
              <a:buClr>
                <a:schemeClr val="tx2"/>
              </a:buClr>
              <a:buNone/>
              <a:defRPr sz="3200">
                <a:solidFill>
                  <a:schemeClr val="tx2"/>
                </a:solidFill>
              </a:defRPr>
            </a:lvl8pPr>
            <a:lvl9pPr>
              <a:defRPr sz="32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l">
              <a:defRPr sz="1000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Source: IAB Internet Advertising Revenue Report, FY 2014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r">
              <a:defRPr sz="1000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3FD499B4-106C-4E4F-B2A0-39CE961FCF6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algn="r">
              <a:defRPr sz="1000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April 2016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004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Body Slide w/Sub-Title/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95276"/>
            <a:ext cx="1189355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51" y="401144"/>
            <a:ext cx="10985046" cy="73867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45A5B-6FD1-4E75-90E0-1022EA54FC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63549" y="2273831"/>
            <a:ext cx="11427579" cy="38269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50849" y="1541683"/>
            <a:ext cx="11000232" cy="345548"/>
          </a:xfrm>
        </p:spPr>
        <p:txBody>
          <a:bodyPr tIns="0" bIns="0" anchor="ctr">
            <a:noAutofit/>
          </a:bodyPr>
          <a:lstStyle>
            <a:lvl1pPr marL="292100" indent="-29210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Tx/>
              <a:buBlip>
                <a:blip r:embed="rId2"/>
              </a:buBlip>
              <a:defRPr lang="en-US" sz="2200" b="1" kern="1200" baseline="0" dirty="0">
                <a:solidFill>
                  <a:schemeClr val="tx2"/>
                </a:solidFill>
                <a:latin typeface="+mj-lt"/>
                <a:ea typeface="+mn-ea"/>
                <a:cs typeface="Levenim MT" panose="02010502060101010101" pitchFamily="2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Body slide sub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51837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>
        <p15:guide id="1" orient="horz" pos="1248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ey point: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>
            <a:spLocks noChangeArrowheads="1"/>
          </p:cNvSpPr>
          <p:nvPr userDrawn="1"/>
        </p:nvSpPr>
        <p:spPr bwMode="auto">
          <a:xfrm>
            <a:off x="711015" y="6477000"/>
            <a:ext cx="3453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 dirty="0">
                <a:solidFill>
                  <a:srgbClr val="FFFFFF"/>
                </a:solidFill>
                <a:cs typeface="Arial" pitchFamily="34" charset="0"/>
              </a:rPr>
              <a:t>PwC</a:t>
            </a:r>
          </a:p>
        </p:txBody>
      </p:sp>
      <p:cxnSp>
        <p:nvCxnSpPr>
          <p:cNvPr id="5" name="Shape 10"/>
          <p:cNvCxnSpPr/>
          <p:nvPr/>
        </p:nvCxnSpPr>
        <p:spPr>
          <a:xfrm rot="5400000" flipH="1" flipV="1">
            <a:off x="5916639" y="-4799172"/>
            <a:ext cx="152400" cy="10969943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/>
          <p:cNvSpPr txBox="1">
            <a:spLocks/>
          </p:cNvSpPr>
          <p:nvPr userDrawn="1"/>
        </p:nvSpPr>
        <p:spPr bwMode="auto">
          <a:xfrm>
            <a:off x="9446339" y="6343650"/>
            <a:ext cx="2031471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 dirty="0">
                <a:solidFill>
                  <a:srgbClr val="FFFFFF"/>
                </a:solidFill>
                <a:cs typeface="Arial" pitchFamily="34" charset="0"/>
              </a:rPr>
              <a:t>October 9, 2013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15" y="685800"/>
            <a:ext cx="10766795" cy="914400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015" y="1752600"/>
            <a:ext cx="10766795" cy="4419600"/>
          </a:xfrm>
        </p:spPr>
        <p:txBody>
          <a:bodyPr>
            <a:noAutofit/>
          </a:bodyPr>
          <a:lstStyle>
            <a:lvl1pPr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defRPr sz="3200" baseline="0">
                <a:solidFill>
                  <a:schemeClr val="bg1"/>
                </a:solidFill>
              </a:defRPr>
            </a:lvl1pPr>
            <a:lvl2pPr marL="444500" indent="-263525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2pPr>
            <a:lvl3pPr marL="714375" indent="-26670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3pPr>
            <a:lvl4pPr marL="984250" indent="-26670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4pPr>
            <a:lvl5pPr marL="1341438" indent="-26670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5pPr>
            <a:lvl6pPr marL="1611313" indent="-271463">
              <a:lnSpc>
                <a:spcPts val="3600"/>
              </a:lnSpc>
              <a:spcBef>
                <a:spcPts val="0"/>
              </a:spcBef>
              <a:spcAft>
                <a:spcPts val="60"/>
              </a:spcAft>
              <a:buClr>
                <a:schemeClr val="bg1"/>
              </a:buClr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6pPr>
            <a:lvl7pPr>
              <a:defRPr sz="2800">
                <a:solidFill>
                  <a:schemeClr val="bg1"/>
                </a:solidFill>
              </a:defRPr>
            </a:lvl7pPr>
            <a:lvl8pPr>
              <a:lnSpc>
                <a:spcPts val="3600"/>
              </a:lnSpc>
              <a:defRPr sz="2800">
                <a:solidFill>
                  <a:schemeClr val="bg1"/>
                </a:solidFill>
              </a:defRPr>
            </a:lvl8pPr>
            <a:lvl9pPr>
              <a:defRPr sz="2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1000" smtClean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FFFFFF"/>
                </a:solidFill>
              </a:rPr>
              <a:t>Source: IAB Internet Advertising Revenue Report, FY 2014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446340" y="6477000"/>
            <a:ext cx="2035703" cy="152400"/>
          </a:xfrm>
        </p:spPr>
        <p:txBody>
          <a:bodyPr/>
          <a:lstStyle>
            <a:lvl1pPr algn="r">
              <a:defRPr sz="1000" smtClean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9931BDCF-C34A-487B-9DC1-ED311EF2B52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9859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: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711015" y="6477000"/>
            <a:ext cx="3453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 dirty="0">
                <a:solidFill>
                  <a:srgbClr val="FFFFFF"/>
                </a:solidFill>
                <a:cs typeface="Arial" pitchFamily="34" charset="0"/>
              </a:rPr>
              <a:t>PwC</a:t>
            </a:r>
          </a:p>
        </p:txBody>
      </p:sp>
      <p:cxnSp>
        <p:nvCxnSpPr>
          <p:cNvPr id="5" name="Shape 10"/>
          <p:cNvCxnSpPr/>
          <p:nvPr/>
        </p:nvCxnSpPr>
        <p:spPr>
          <a:xfrm rot="5400000" flipH="1" flipV="1">
            <a:off x="5916639" y="-4799172"/>
            <a:ext cx="152400" cy="10969943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/>
          <p:cNvSpPr txBox="1">
            <a:spLocks/>
          </p:cNvSpPr>
          <p:nvPr userDrawn="1"/>
        </p:nvSpPr>
        <p:spPr bwMode="auto">
          <a:xfrm>
            <a:off x="9446339" y="6343650"/>
            <a:ext cx="2031471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 dirty="0">
                <a:solidFill>
                  <a:srgbClr val="FFFFFF"/>
                </a:solidFill>
                <a:cs typeface="Arial" pitchFamily="34" charset="0"/>
              </a:rPr>
              <a:t>October 9, 2013</a:t>
            </a:r>
          </a:p>
        </p:txBody>
      </p:sp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711015" y="685800"/>
            <a:ext cx="10766795" cy="10668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 bwMode="black">
          <a:xfrm>
            <a:off x="711015" y="1905000"/>
            <a:ext cx="10766795" cy="13716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1000" smtClean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FFFFFF"/>
                </a:solidFill>
              </a:rPr>
              <a:t>Source: IAB Internet Advertising Revenue Report, FY 2014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446340" y="6477000"/>
            <a:ext cx="2035703" cy="152400"/>
          </a:xfrm>
        </p:spPr>
        <p:txBody>
          <a:bodyPr/>
          <a:lstStyle>
            <a:lvl1pPr algn="r">
              <a:defRPr sz="1000" smtClean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4044DF45-0669-4EB7-92DB-ABC7606489B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8189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Clie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1"/>
          <p:cNvGrpSpPr>
            <a:grpSpLocks/>
          </p:cNvGrpSpPr>
          <p:nvPr userDrawn="1"/>
        </p:nvGrpSpPr>
        <p:grpSpPr bwMode="auto">
          <a:xfrm>
            <a:off x="2336191" y="1"/>
            <a:ext cx="9852634" cy="6175375"/>
            <a:chOff x="19140488" y="13674"/>
            <a:chExt cx="7443798" cy="6145827"/>
          </a:xfrm>
        </p:grpSpPr>
        <p:sp>
          <p:nvSpPr>
            <p:cNvPr id="7" name="Rectangle 17"/>
            <p:cNvSpPr>
              <a:spLocks noChangeArrowheads="1"/>
            </p:cNvSpPr>
            <p:nvPr/>
          </p:nvSpPr>
          <p:spPr bwMode="gray">
            <a:xfrm>
              <a:off x="19140488" y="4188799"/>
              <a:ext cx="2302206" cy="1970702"/>
            </a:xfrm>
            <a:prstGeom prst="rect">
              <a:avLst/>
            </a:prstGeom>
            <a:solidFill>
              <a:srgbClr val="9A1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 sz="18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gray">
            <a:xfrm>
              <a:off x="25663403" y="4032250"/>
              <a:ext cx="920883" cy="2127250"/>
            </a:xfrm>
            <a:prstGeom prst="rect">
              <a:avLst/>
            </a:prstGeom>
            <a:solidFill>
              <a:srgbClr val="F3BE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 sz="18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gray">
            <a:xfrm>
              <a:off x="25049482" y="2899477"/>
              <a:ext cx="734694" cy="1289321"/>
            </a:xfrm>
            <a:prstGeom prst="rect">
              <a:avLst/>
            </a:prstGeom>
            <a:solidFill>
              <a:srgbClr val="F3BC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 sz="18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gray">
            <a:xfrm>
              <a:off x="25049482" y="4032250"/>
              <a:ext cx="734693" cy="2127250"/>
            </a:xfrm>
            <a:prstGeom prst="rect">
              <a:avLst/>
            </a:prstGeom>
            <a:solidFill>
              <a:srgbClr val="E88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 sz="18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gray">
            <a:xfrm>
              <a:off x="24665780" y="706365"/>
              <a:ext cx="477045" cy="2263848"/>
            </a:xfrm>
            <a:prstGeom prst="rect">
              <a:avLst/>
            </a:prstGeom>
            <a:solidFill>
              <a:srgbClr val="E669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 sz="18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gray">
            <a:xfrm>
              <a:off x="24665780" y="2899478"/>
              <a:ext cx="477045" cy="1289321"/>
            </a:xfrm>
            <a:prstGeom prst="rect">
              <a:avLst/>
            </a:prstGeom>
            <a:solidFill>
              <a:srgbClr val="DB4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 sz="18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gray">
            <a:xfrm>
              <a:off x="24665780" y="4032250"/>
              <a:ext cx="477045" cy="2127250"/>
            </a:xfrm>
            <a:prstGeom prst="rect">
              <a:avLst/>
            </a:prstGeom>
            <a:solidFill>
              <a:srgbClr val="D13A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 sz="18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gray">
            <a:xfrm>
              <a:off x="19140488" y="669925"/>
              <a:ext cx="5662612" cy="2300288"/>
            </a:xfrm>
            <a:prstGeom prst="rect">
              <a:avLst/>
            </a:prstGeom>
            <a:solidFill>
              <a:srgbClr val="D74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 sz="18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gray">
            <a:xfrm>
              <a:off x="19140488" y="2899478"/>
              <a:ext cx="5662612" cy="1289321"/>
            </a:xfrm>
            <a:prstGeom prst="rect">
              <a:avLst/>
            </a:prstGeom>
            <a:solidFill>
              <a:srgbClr val="CD2F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 sz="18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gray">
            <a:xfrm>
              <a:off x="19140488" y="4032250"/>
              <a:ext cx="5662612" cy="2127250"/>
            </a:xfrm>
            <a:custGeom>
              <a:avLst/>
              <a:gdLst>
                <a:gd name="T0" fmla="*/ 0 w 3567"/>
                <a:gd name="T1" fmla="*/ 0 h 1340"/>
                <a:gd name="T2" fmla="*/ 3567 w 3567"/>
                <a:gd name="T3" fmla="*/ 0 h 1340"/>
                <a:gd name="T4" fmla="*/ 3567 w 3567"/>
                <a:gd name="T5" fmla="*/ 1340 h 1340"/>
                <a:gd name="T6" fmla="*/ 1372 w 3567"/>
                <a:gd name="T7" fmla="*/ 1340 h 1340"/>
                <a:gd name="T8" fmla="*/ 1372 w 3567"/>
                <a:gd name="T9" fmla="*/ 181 h 1340"/>
                <a:gd name="T10" fmla="*/ 0 w 3567"/>
                <a:gd name="T11" fmla="*/ 181 h 1340"/>
                <a:gd name="T12" fmla="*/ 0 w 3567"/>
                <a:gd name="T13" fmla="*/ 0 h 13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612" cy="692692"/>
            </a:xfrm>
            <a:prstGeom prst="rect">
              <a:avLst/>
            </a:prstGeom>
            <a:solidFill>
              <a:srgbClr val="EE9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 sz="18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31"/>
          <p:cNvGrpSpPr>
            <a:grpSpLocks/>
          </p:cNvGrpSpPr>
          <p:nvPr/>
        </p:nvGrpSpPr>
        <p:grpSpPr bwMode="auto">
          <a:xfrm>
            <a:off x="651764" y="2901951"/>
            <a:ext cx="1612480" cy="150813"/>
            <a:chOff x="489087" y="2521685"/>
            <a:chExt cx="1209752" cy="151219"/>
          </a:xfrm>
        </p:grpSpPr>
        <p:cxnSp>
          <p:nvCxnSpPr>
            <p:cNvPr id="19" name="Straight Connector 18"/>
            <p:cNvCxnSpPr/>
            <p:nvPr userDrawn="1"/>
          </p:nvCxnSpPr>
          <p:spPr>
            <a:xfrm rot="10800000">
              <a:off x="489087" y="2521685"/>
              <a:ext cx="120975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rot="5400000">
              <a:off x="413477" y="2597295"/>
              <a:ext cx="15121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32"/>
          <p:cNvGrpSpPr>
            <a:grpSpLocks/>
          </p:cNvGrpSpPr>
          <p:nvPr/>
        </p:nvGrpSpPr>
        <p:grpSpPr bwMode="auto">
          <a:xfrm>
            <a:off x="1290830" y="6170613"/>
            <a:ext cx="1218883" cy="533400"/>
            <a:chOff x="518032" y="978681"/>
            <a:chExt cx="4572000" cy="2667393"/>
          </a:xfrm>
        </p:grpSpPr>
        <p:sp>
          <p:nvSpPr>
            <p:cNvPr id="22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rgbClr val="A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 sz="18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>
                <a:gd name="T0" fmla="*/ 581 w 4127"/>
                <a:gd name="T1" fmla="*/ 233 h 1544"/>
                <a:gd name="T2" fmla="*/ 538 w 4127"/>
                <a:gd name="T3" fmla="*/ 949 h 1544"/>
                <a:gd name="T4" fmla="*/ 630 w 4127"/>
                <a:gd name="T5" fmla="*/ 946 h 1544"/>
                <a:gd name="T6" fmla="*/ 793 w 4127"/>
                <a:gd name="T7" fmla="*/ 880 h 1544"/>
                <a:gd name="T8" fmla="*/ 886 w 4127"/>
                <a:gd name="T9" fmla="*/ 728 h 1544"/>
                <a:gd name="T10" fmla="*/ 905 w 4127"/>
                <a:gd name="T11" fmla="*/ 505 h 1544"/>
                <a:gd name="T12" fmla="*/ 850 w 4127"/>
                <a:gd name="T13" fmla="*/ 329 h 1544"/>
                <a:gd name="T14" fmla="*/ 727 w 4127"/>
                <a:gd name="T15" fmla="*/ 241 h 1544"/>
                <a:gd name="T16" fmla="*/ 521 w 4127"/>
                <a:gd name="T17" fmla="*/ 3 h 1544"/>
                <a:gd name="T18" fmla="*/ 643 w 4127"/>
                <a:gd name="T19" fmla="*/ 74 h 1544"/>
                <a:gd name="T20" fmla="*/ 761 w 4127"/>
                <a:gd name="T21" fmla="*/ 24 h 1544"/>
                <a:gd name="T22" fmla="*/ 855 w 4127"/>
                <a:gd name="T23" fmla="*/ 9 h 1544"/>
                <a:gd name="T24" fmla="*/ 1026 w 4127"/>
                <a:gd name="T25" fmla="*/ 40 h 1544"/>
                <a:gd name="T26" fmla="*/ 1180 w 4127"/>
                <a:gd name="T27" fmla="*/ 172 h 1544"/>
                <a:gd name="T28" fmla="*/ 1265 w 4127"/>
                <a:gd name="T29" fmla="*/ 383 h 1544"/>
                <a:gd name="T30" fmla="*/ 1265 w 4127"/>
                <a:gd name="T31" fmla="*/ 641 h 1544"/>
                <a:gd name="T32" fmla="*/ 1175 w 4127"/>
                <a:gd name="T33" fmla="*/ 857 h 1544"/>
                <a:gd name="T34" fmla="*/ 1005 w 4127"/>
                <a:gd name="T35" fmla="*/ 1006 h 1544"/>
                <a:gd name="T36" fmla="*/ 766 w 4127"/>
                <a:gd name="T37" fmla="*/ 1074 h 1544"/>
                <a:gd name="T38" fmla="*/ 601 w 4127"/>
                <a:gd name="T39" fmla="*/ 1074 h 1544"/>
                <a:gd name="T40" fmla="*/ 692 w 4127"/>
                <a:gd name="T41" fmla="*/ 1447 h 1544"/>
                <a:gd name="T42" fmla="*/ 171 w 4127"/>
                <a:gd name="T43" fmla="*/ 1408 h 1544"/>
                <a:gd name="T44" fmla="*/ 413 w 4127"/>
                <a:gd name="T45" fmla="*/ 3 h 1544"/>
                <a:gd name="T46" fmla="*/ 3876 w 4127"/>
                <a:gd name="T47" fmla="*/ 20 h 1544"/>
                <a:gd name="T48" fmla="*/ 4036 w 4127"/>
                <a:gd name="T49" fmla="*/ 100 h 1544"/>
                <a:gd name="T50" fmla="*/ 4113 w 4127"/>
                <a:gd name="T51" fmla="*/ 232 h 1544"/>
                <a:gd name="T52" fmla="*/ 4091 w 4127"/>
                <a:gd name="T53" fmla="*/ 362 h 1544"/>
                <a:gd name="T54" fmla="*/ 3995 w 4127"/>
                <a:gd name="T55" fmla="*/ 436 h 1544"/>
                <a:gd name="T56" fmla="*/ 3859 w 4127"/>
                <a:gd name="T57" fmla="*/ 438 h 1544"/>
                <a:gd name="T58" fmla="*/ 3757 w 4127"/>
                <a:gd name="T59" fmla="*/ 114 h 1544"/>
                <a:gd name="T60" fmla="*/ 3597 w 4127"/>
                <a:gd name="T61" fmla="*/ 187 h 1544"/>
                <a:gd name="T62" fmla="*/ 3508 w 4127"/>
                <a:gd name="T63" fmla="*/ 339 h 1544"/>
                <a:gd name="T64" fmla="*/ 3489 w 4127"/>
                <a:gd name="T65" fmla="*/ 565 h 1544"/>
                <a:gd name="T66" fmla="*/ 3547 w 4127"/>
                <a:gd name="T67" fmla="*/ 753 h 1544"/>
                <a:gd name="T68" fmla="*/ 3668 w 4127"/>
                <a:gd name="T69" fmla="*/ 869 h 1544"/>
                <a:gd name="T70" fmla="*/ 3821 w 4127"/>
                <a:gd name="T71" fmla="*/ 896 h 1544"/>
                <a:gd name="T72" fmla="*/ 3931 w 4127"/>
                <a:gd name="T73" fmla="*/ 872 h 1544"/>
                <a:gd name="T74" fmla="*/ 4079 w 4127"/>
                <a:gd name="T75" fmla="*/ 810 h 1544"/>
                <a:gd name="T76" fmla="*/ 4016 w 4127"/>
                <a:gd name="T77" fmla="*/ 1024 h 1544"/>
                <a:gd name="T78" fmla="*/ 3830 w 4127"/>
                <a:gd name="T79" fmla="*/ 1080 h 1544"/>
                <a:gd name="T80" fmla="*/ 3651 w 4127"/>
                <a:gd name="T81" fmla="*/ 1095 h 1544"/>
                <a:gd name="T82" fmla="*/ 3426 w 4127"/>
                <a:gd name="T83" fmla="*/ 1060 h 1544"/>
                <a:gd name="T84" fmla="*/ 3255 w 4127"/>
                <a:gd name="T85" fmla="*/ 947 h 1544"/>
                <a:gd name="T86" fmla="*/ 3140 w 4127"/>
                <a:gd name="T87" fmla="*/ 772 h 1544"/>
                <a:gd name="T88" fmla="*/ 3101 w 4127"/>
                <a:gd name="T89" fmla="*/ 561 h 1544"/>
                <a:gd name="T90" fmla="*/ 3153 w 4127"/>
                <a:gd name="T91" fmla="*/ 318 h 1544"/>
                <a:gd name="T92" fmla="*/ 3293 w 4127"/>
                <a:gd name="T93" fmla="*/ 135 h 1544"/>
                <a:gd name="T94" fmla="*/ 3508 w 4127"/>
                <a:gd name="T95" fmla="*/ 27 h 1544"/>
                <a:gd name="T96" fmla="*/ 2910 w 4127"/>
                <a:gd name="T97" fmla="*/ 0 h 1544"/>
                <a:gd name="T98" fmla="*/ 3040 w 4127"/>
                <a:gd name="T99" fmla="*/ 52 h 1544"/>
                <a:gd name="T100" fmla="*/ 3093 w 4127"/>
                <a:gd name="T101" fmla="*/ 178 h 1544"/>
                <a:gd name="T102" fmla="*/ 3071 w 4127"/>
                <a:gd name="T103" fmla="*/ 277 h 1544"/>
                <a:gd name="T104" fmla="*/ 3004 w 4127"/>
                <a:gd name="T105" fmla="*/ 393 h 1544"/>
                <a:gd name="T106" fmla="*/ 2876 w 4127"/>
                <a:gd name="T107" fmla="*/ 561 h 1544"/>
                <a:gd name="T108" fmla="*/ 1784 w 4127"/>
                <a:gd name="T109" fmla="*/ 1078 h 1544"/>
                <a:gd name="T110" fmla="*/ 1313 w 4127"/>
                <a:gd name="T111" fmla="*/ 118 h 1544"/>
                <a:gd name="T112" fmla="*/ 2247 w 4127"/>
                <a:gd name="T113" fmla="*/ 25 h 1544"/>
                <a:gd name="T114" fmla="*/ 2759 w 4127"/>
                <a:gd name="T115" fmla="*/ 62 h 1544"/>
                <a:gd name="T116" fmla="*/ 2872 w 4127"/>
                <a:gd name="T117" fmla="*/ 4 h 154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24" name="Rectangle 23"/>
          <p:cNvSpPr/>
          <p:nvPr userDrawn="1"/>
        </p:nvSpPr>
        <p:spPr bwMode="ltGray">
          <a:xfrm>
            <a:off x="399947" y="6332539"/>
            <a:ext cx="890884" cy="484187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31" name="Picture Placeholder 76"/>
          <p:cNvSpPr>
            <a:spLocks noGrp="1"/>
          </p:cNvSpPr>
          <p:nvPr>
            <p:ph type="pic" sz="quarter" idx="13"/>
          </p:nvPr>
        </p:nvSpPr>
        <p:spPr>
          <a:xfrm>
            <a:off x="812589" y="3048000"/>
            <a:ext cx="1218883" cy="762000"/>
          </a:xfrm>
        </p:spPr>
        <p:txBody>
          <a:bodyPr rtlCol="0"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5" name="Title 1"/>
          <p:cNvSpPr>
            <a:spLocks noGrp="1"/>
          </p:cNvSpPr>
          <p:nvPr>
            <p:ph type="ctrTitle"/>
          </p:nvPr>
        </p:nvSpPr>
        <p:spPr bwMode="white">
          <a:xfrm>
            <a:off x="2526642" y="838200"/>
            <a:ext cx="7122845" cy="9144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46" name="Subtitle 2"/>
          <p:cNvSpPr>
            <a:spLocks noGrp="1"/>
          </p:cNvSpPr>
          <p:nvPr>
            <p:ph type="subTitle" idx="1"/>
          </p:nvPr>
        </p:nvSpPr>
        <p:spPr bwMode="white">
          <a:xfrm>
            <a:off x="2526642" y="1828800"/>
            <a:ext cx="712284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47" name="Text Placeholder 31"/>
          <p:cNvSpPr>
            <a:spLocks noGrp="1"/>
          </p:cNvSpPr>
          <p:nvPr>
            <p:ph type="body" sz="quarter" idx="10"/>
          </p:nvPr>
        </p:nvSpPr>
        <p:spPr bwMode="white">
          <a:xfrm>
            <a:off x="2526642" y="374904"/>
            <a:ext cx="5472782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42134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6"/>
          <p:cNvCxnSpPr/>
          <p:nvPr/>
        </p:nvCxnSpPr>
        <p:spPr>
          <a:xfrm rot="5400000" flipH="1" flipV="1">
            <a:off x="5916639" y="-4799172"/>
            <a:ext cx="152400" cy="10969943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 bwMode="ltGray">
          <a:xfrm>
            <a:off x="399947" y="6332539"/>
            <a:ext cx="890884" cy="484187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15" y="685800"/>
            <a:ext cx="10766795" cy="91440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711015" y="5867400"/>
            <a:ext cx="6399133" cy="762000"/>
          </a:xfrm>
        </p:spPr>
        <p:txBody>
          <a:bodyPr anchor="b"/>
          <a:lstStyle>
            <a:lvl1pPr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57938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15" y="685800"/>
            <a:ext cx="10766795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711015" y="1752600"/>
            <a:ext cx="10766795" cy="4419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015" y="6324600"/>
            <a:ext cx="7008574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 b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 dirty="0" smtClean="0">
                <a:solidFill>
                  <a:srgbClr val="000000"/>
                </a:solidFill>
              </a:rPr>
              <a:t>Source: IAB Internet Advertising Revenue Report, HY 2016</a:t>
            </a:r>
          </a:p>
        </p:txBody>
      </p:sp>
      <p:cxnSp>
        <p:nvCxnSpPr>
          <p:cNvPr id="15" name="Shape 14"/>
          <p:cNvCxnSpPr/>
          <p:nvPr/>
        </p:nvCxnSpPr>
        <p:spPr>
          <a:xfrm rot="5400000" flipH="1" flipV="1">
            <a:off x="5916641" y="-4799172"/>
            <a:ext cx="152399" cy="10969943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6339" y="6508532"/>
            <a:ext cx="203553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 b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9446339" y="6324600"/>
            <a:ext cx="2031471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 b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October 2016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2730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15" y="685800"/>
            <a:ext cx="10766795" cy="9144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711015" y="1752602"/>
            <a:ext cx="5281824" cy="441959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195988" y="1752600"/>
            <a:ext cx="5281823" cy="4419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cxnSp>
        <p:nvCxnSpPr>
          <p:cNvPr id="62" name="Shape 61"/>
          <p:cNvCxnSpPr/>
          <p:nvPr/>
        </p:nvCxnSpPr>
        <p:spPr>
          <a:xfrm rot="5400000" flipH="1" flipV="1">
            <a:off x="5916639" y="-4799172"/>
            <a:ext cx="152399" cy="10969943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 bwMode="ltGray">
          <a:xfrm>
            <a:off x="400231" y="6332560"/>
            <a:ext cx="1328035" cy="484496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err="1" smtClean="0">
              <a:solidFill>
                <a:srgbClr val="FFFFFF"/>
              </a:solidFill>
              <a:latin typeface="Arial (Body)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015" y="6324600"/>
            <a:ext cx="7008574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 (Body)"/>
                <a:cs typeface="Arial" pitchFamily="34" charset="0"/>
              </a:defRPr>
            </a:lvl1pPr>
          </a:lstStyle>
          <a:p>
            <a:r>
              <a:rPr lang="en-GB" dirty="0" smtClean="0">
                <a:solidFill>
                  <a:srgbClr val="000000"/>
                </a:solidFill>
              </a:rPr>
              <a:t>Source: IAB Internet Advertising Revenue Report, HY 2016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711015" y="6477001"/>
            <a:ext cx="34535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dirty="0" smtClean="0">
                <a:solidFill>
                  <a:srgbClr val="000000"/>
                </a:solidFill>
                <a:latin typeface="Arial (Body)"/>
                <a:cs typeface="Arial" pitchFamily="34" charset="0"/>
              </a:rPr>
              <a:t>PwC</a:t>
            </a:r>
            <a:endParaRPr lang="en-GB" sz="1000" dirty="0">
              <a:solidFill>
                <a:srgbClr val="000000"/>
              </a:solidFill>
              <a:latin typeface="Arial (Body)"/>
              <a:cs typeface="Arial" pitchFamily="34" charset="0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6339" y="6508532"/>
            <a:ext cx="203553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 (Body)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9446339" y="6324600"/>
            <a:ext cx="2031471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 (Body)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October 2016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5444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 with 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662" y="685800"/>
            <a:ext cx="7110148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GB" noProof="1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4367662" y="1752600"/>
            <a:ext cx="7110148" cy="4419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GB" noProof="1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711015" y="1752600"/>
            <a:ext cx="3453500" cy="2130552"/>
          </a:xfrm>
        </p:spPr>
        <p:txBody>
          <a:bodyPr/>
          <a:lstStyle>
            <a:lvl1pPr>
              <a:defRPr sz="2400" b="1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cxnSp>
        <p:nvCxnSpPr>
          <p:cNvPr id="30" name="Shape 29"/>
          <p:cNvCxnSpPr/>
          <p:nvPr/>
        </p:nvCxnSpPr>
        <p:spPr>
          <a:xfrm rot="5400000" flipH="1" flipV="1">
            <a:off x="7744965" y="-2970848"/>
            <a:ext cx="152399" cy="7313295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 bwMode="ltGray">
          <a:xfrm>
            <a:off x="400231" y="6332560"/>
            <a:ext cx="1328035" cy="484496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err="1" smtClean="0">
              <a:solidFill>
                <a:srgbClr val="FFFFFF"/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015" y="6324600"/>
            <a:ext cx="7008574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 dirty="0" smtClean="0">
                <a:solidFill>
                  <a:srgbClr val="000000"/>
                </a:solidFill>
              </a:rPr>
              <a:t>Source: IAB Internet Advertising Revenue Report, HY 2016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11015" y="6477001"/>
            <a:ext cx="34535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dirty="0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n-GB" sz="1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6339" y="6508532"/>
            <a:ext cx="203553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9446339" y="6324600"/>
            <a:ext cx="2031471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October 2015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8958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: One with 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15" y="685800"/>
            <a:ext cx="7110148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GB" noProof="1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711015" y="1752600"/>
            <a:ext cx="7110148" cy="4419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GB" noProof="1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8024310" y="1752600"/>
            <a:ext cx="3453500" cy="2130552"/>
          </a:xfrm>
        </p:spPr>
        <p:txBody>
          <a:bodyPr/>
          <a:lstStyle>
            <a:lvl1pPr>
              <a:defRPr sz="2400" b="1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cxnSp>
        <p:nvCxnSpPr>
          <p:cNvPr id="30" name="Shape 29"/>
          <p:cNvCxnSpPr/>
          <p:nvPr/>
        </p:nvCxnSpPr>
        <p:spPr>
          <a:xfrm rot="5400000" flipH="1" flipV="1">
            <a:off x="4088317" y="-2970848"/>
            <a:ext cx="152399" cy="7313295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 bwMode="ltGray">
          <a:xfrm>
            <a:off x="400231" y="6332560"/>
            <a:ext cx="1328035" cy="484496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err="1" smtClean="0">
              <a:solidFill>
                <a:srgbClr val="FFFFFF"/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015" y="6324600"/>
            <a:ext cx="7008574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 dirty="0" smtClean="0">
                <a:solidFill>
                  <a:srgbClr val="000000"/>
                </a:solidFill>
              </a:rPr>
              <a:t>Source: IAB Internet Advertising Revenue Report, HY 2015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11015" y="6477001"/>
            <a:ext cx="34535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dirty="0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n-GB" sz="1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6339" y="6508532"/>
            <a:ext cx="203553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9446339" y="6324600"/>
            <a:ext cx="2031471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October 2015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7382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15" y="685800"/>
            <a:ext cx="10766795" cy="914400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5916641" y="-4799172"/>
            <a:ext cx="152399" cy="10969943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6"/>
          <p:cNvSpPr>
            <a:spLocks noGrp="1"/>
          </p:cNvSpPr>
          <p:nvPr>
            <p:ph sz="quarter" idx="15"/>
          </p:nvPr>
        </p:nvSpPr>
        <p:spPr>
          <a:xfrm>
            <a:off x="711015" y="1752600"/>
            <a:ext cx="10766795" cy="4419600"/>
          </a:xfrm>
        </p:spPr>
        <p:txBody>
          <a:bodyPr/>
          <a:lstStyle>
            <a:lvl1pPr>
              <a:defRPr sz="3200" baseline="0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3200"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 sz="3200"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 sz="3200"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 sz="3200"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 sz="3200" baseline="0">
                <a:solidFill>
                  <a:schemeClr val="tx2"/>
                </a:solidFill>
              </a:defRPr>
            </a:lvl6pPr>
            <a:lvl7pPr>
              <a:buClr>
                <a:schemeClr val="tx2"/>
              </a:buClr>
              <a:buAutoNum type="alphaLcPeriod"/>
              <a:defRPr sz="3200" baseline="0">
                <a:solidFill>
                  <a:schemeClr val="tx2"/>
                </a:solidFill>
              </a:defRPr>
            </a:lvl7pPr>
            <a:lvl8pPr>
              <a:buClr>
                <a:schemeClr val="tx2"/>
              </a:buClr>
              <a:buNone/>
              <a:defRPr sz="3200">
                <a:solidFill>
                  <a:schemeClr val="tx2"/>
                </a:solidFill>
              </a:defRPr>
            </a:lvl8pPr>
            <a:lvl9pPr>
              <a:defRPr sz="32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7" name="Rectangle 16"/>
          <p:cNvSpPr/>
          <p:nvPr userDrawn="1"/>
        </p:nvSpPr>
        <p:spPr bwMode="ltGray">
          <a:xfrm>
            <a:off x="400231" y="6332560"/>
            <a:ext cx="1328035" cy="484496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err="1" smtClean="0">
              <a:solidFill>
                <a:srgbClr val="FFFFFF"/>
              </a:solidFill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015" y="6324600"/>
            <a:ext cx="7008574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 dirty="0" smtClean="0">
                <a:solidFill>
                  <a:srgbClr val="000000"/>
                </a:solidFill>
              </a:rPr>
              <a:t>Source: IAB Internet Advertising Revenue Report, HY 2015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711015" y="6477001"/>
            <a:ext cx="34535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dirty="0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n-GB" sz="1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6339" y="6508532"/>
            <a:ext cx="203553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9446339" y="6324600"/>
            <a:ext cx="2031471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October 2015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0689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ey point: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15" y="685800"/>
            <a:ext cx="10766795" cy="914400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015" y="1752600"/>
            <a:ext cx="10766795" cy="4419600"/>
          </a:xfrm>
        </p:spPr>
        <p:txBody>
          <a:bodyPr>
            <a:noAutofit/>
          </a:bodyPr>
          <a:lstStyle>
            <a:lvl1pPr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defRPr sz="3200" baseline="0">
                <a:solidFill>
                  <a:schemeClr val="bg1"/>
                </a:solidFill>
              </a:defRPr>
            </a:lvl1pPr>
            <a:lvl2pPr marL="444500" indent="-263525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2pPr>
            <a:lvl3pPr marL="714375" indent="-26670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3pPr>
            <a:lvl4pPr marL="984250" indent="-26670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4pPr>
            <a:lvl5pPr marL="1341438" indent="-26670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5pPr>
            <a:lvl6pPr marL="1611313" indent="-271463">
              <a:lnSpc>
                <a:spcPts val="3600"/>
              </a:lnSpc>
              <a:spcBef>
                <a:spcPts val="0"/>
              </a:spcBef>
              <a:spcAft>
                <a:spcPts val="60"/>
              </a:spcAft>
              <a:buClr>
                <a:schemeClr val="bg1"/>
              </a:buClr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6pPr>
            <a:lvl7pPr>
              <a:defRPr sz="2800">
                <a:solidFill>
                  <a:schemeClr val="bg1"/>
                </a:solidFill>
              </a:defRPr>
            </a:lvl7pPr>
            <a:lvl8pPr>
              <a:lnSpc>
                <a:spcPts val="3600"/>
              </a:lnSpc>
              <a:defRPr sz="2800">
                <a:solidFill>
                  <a:schemeClr val="bg1"/>
                </a:solidFill>
              </a:defRPr>
            </a:lvl8pPr>
            <a:lvl9pPr>
              <a:defRPr sz="2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015" y="6324600"/>
            <a:ext cx="7008574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 dirty="0" smtClean="0">
                <a:solidFill>
                  <a:srgbClr val="FFFFFF"/>
                </a:solidFill>
              </a:rPr>
              <a:t>Source: IAB Internet Advertising Revenue Report, HY 2015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711015" y="6477002"/>
            <a:ext cx="3453500" cy="1523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smtClean="0">
                <a:solidFill>
                  <a:srgbClr val="FFFFFF"/>
                </a:solidFill>
                <a:cs typeface="Arial" pitchFamily="34" charset="0"/>
              </a:rPr>
              <a:t>PwC</a:t>
            </a:r>
            <a:endParaRPr lang="en-GB" sz="1000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5916641" y="-4799172"/>
            <a:ext cx="152399" cy="10969943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6339" y="6477000"/>
            <a:ext cx="203553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3" name="Date Placeholder 5"/>
          <p:cNvSpPr txBox="1">
            <a:spLocks/>
          </p:cNvSpPr>
          <p:nvPr userDrawn="1"/>
        </p:nvSpPr>
        <p:spPr>
          <a:xfrm>
            <a:off x="9446339" y="6342982"/>
            <a:ext cx="2031471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pPr algn="r">
              <a:defRPr/>
            </a:pP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October 9, 2013</a:t>
            </a:r>
          </a:p>
        </p:txBody>
      </p:sp>
    </p:spTree>
    <p:extLst>
      <p:ext uri="{BB962C8B-B14F-4D97-AF65-F5344CB8AC3E}">
        <p14:creationId xmlns:p14="http://schemas.microsoft.com/office/powerpoint/2010/main" val="47980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95276"/>
            <a:ext cx="1189355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51" y="401144"/>
            <a:ext cx="10985046" cy="73867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45A5B-6FD1-4E75-90E0-1022EA54FC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421293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: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711015" y="685800"/>
            <a:ext cx="10766795" cy="10668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 bwMode="black">
          <a:xfrm>
            <a:off x="711015" y="1905000"/>
            <a:ext cx="10766795" cy="13716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015" y="6324600"/>
            <a:ext cx="7008574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 dirty="0" smtClean="0">
                <a:solidFill>
                  <a:srgbClr val="FFFFFF"/>
                </a:solidFill>
              </a:rPr>
              <a:t>Source: IAB Internet Advertising Revenue Report, HY 2015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1015" y="6477001"/>
            <a:ext cx="34535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smtClean="0">
                <a:solidFill>
                  <a:srgbClr val="FFFFFF"/>
                </a:solidFill>
                <a:cs typeface="Arial" pitchFamily="34" charset="0"/>
              </a:rPr>
              <a:t>PwC</a:t>
            </a:r>
            <a:endParaRPr lang="en-GB" sz="1000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5916641" y="-4799172"/>
            <a:ext cx="152399" cy="10969943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6339" y="6477000"/>
            <a:ext cx="203553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3" name="Date Placeholder 5"/>
          <p:cNvSpPr txBox="1">
            <a:spLocks/>
          </p:cNvSpPr>
          <p:nvPr userDrawn="1"/>
        </p:nvSpPr>
        <p:spPr>
          <a:xfrm>
            <a:off x="9446339" y="6342982"/>
            <a:ext cx="2031471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pPr algn="r">
              <a:defRPr/>
            </a:pPr>
            <a:r>
              <a:rPr lang="en-GB" sz="1000" dirty="0" smtClean="0">
                <a:solidFill>
                  <a:srgbClr val="FFFFFF"/>
                </a:solidFill>
                <a:cs typeface="Arial" pitchFamily="34" charset="0"/>
              </a:rPr>
              <a:t>October  2015</a:t>
            </a:r>
          </a:p>
        </p:txBody>
      </p:sp>
    </p:spTree>
    <p:extLst>
      <p:ext uri="{BB962C8B-B14F-4D97-AF65-F5344CB8AC3E}">
        <p14:creationId xmlns:p14="http://schemas.microsoft.com/office/powerpoint/2010/main" val="21815591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Clie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 userDrawn="1"/>
        </p:nvGrpSpPr>
        <p:grpSpPr bwMode="gray">
          <a:xfrm>
            <a:off x="2336193" y="2"/>
            <a:ext cx="9852634" cy="6176009"/>
            <a:chOff x="19140488" y="13674"/>
            <a:chExt cx="7443798" cy="6145827"/>
          </a:xfrm>
        </p:grpSpPr>
        <p:sp>
          <p:nvSpPr>
            <p:cNvPr id="35" name="Rectangle 17"/>
            <p:cNvSpPr>
              <a:spLocks noChangeArrowheads="1"/>
            </p:cNvSpPr>
            <p:nvPr/>
          </p:nvSpPr>
          <p:spPr bwMode="gray">
            <a:xfrm>
              <a:off x="19140488" y="4188799"/>
              <a:ext cx="2302206" cy="1970702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6" name="Rectangle 7"/>
            <p:cNvSpPr>
              <a:spLocks noChangeArrowheads="1"/>
            </p:cNvSpPr>
            <p:nvPr/>
          </p:nvSpPr>
          <p:spPr bwMode="gray">
            <a:xfrm>
              <a:off x="25663403" y="4032250"/>
              <a:ext cx="920883" cy="2127250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7" name="Rectangle 8"/>
            <p:cNvSpPr>
              <a:spLocks noChangeArrowheads="1"/>
            </p:cNvSpPr>
            <p:nvPr/>
          </p:nvSpPr>
          <p:spPr bwMode="gray">
            <a:xfrm>
              <a:off x="25049482" y="2899477"/>
              <a:ext cx="734694" cy="1289321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2" name="Rectangle 9"/>
            <p:cNvSpPr>
              <a:spLocks noChangeArrowheads="1"/>
            </p:cNvSpPr>
            <p:nvPr/>
          </p:nvSpPr>
          <p:spPr bwMode="gray">
            <a:xfrm>
              <a:off x="25049482" y="4032250"/>
              <a:ext cx="734693" cy="212725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" name="Rectangle 11"/>
            <p:cNvSpPr>
              <a:spLocks noChangeArrowheads="1"/>
            </p:cNvSpPr>
            <p:nvPr/>
          </p:nvSpPr>
          <p:spPr bwMode="gray">
            <a:xfrm>
              <a:off x="24665780" y="706365"/>
              <a:ext cx="477045" cy="2263848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" name="Rectangle 12"/>
            <p:cNvSpPr>
              <a:spLocks noChangeArrowheads="1"/>
            </p:cNvSpPr>
            <p:nvPr/>
          </p:nvSpPr>
          <p:spPr bwMode="gray">
            <a:xfrm>
              <a:off x="24665780" y="2899478"/>
              <a:ext cx="477045" cy="1289321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8" name="Rectangle 13"/>
            <p:cNvSpPr>
              <a:spLocks noChangeArrowheads="1"/>
            </p:cNvSpPr>
            <p:nvPr/>
          </p:nvSpPr>
          <p:spPr bwMode="gray">
            <a:xfrm>
              <a:off x="24665780" y="4032250"/>
              <a:ext cx="477045" cy="2127250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9" name="Rectangle 14"/>
            <p:cNvSpPr>
              <a:spLocks noChangeArrowheads="1"/>
            </p:cNvSpPr>
            <p:nvPr/>
          </p:nvSpPr>
          <p:spPr bwMode="gray">
            <a:xfrm>
              <a:off x="19140488" y="669925"/>
              <a:ext cx="5662612" cy="2300288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0" name="Rectangle 15"/>
            <p:cNvSpPr>
              <a:spLocks noChangeArrowheads="1"/>
            </p:cNvSpPr>
            <p:nvPr/>
          </p:nvSpPr>
          <p:spPr bwMode="gray">
            <a:xfrm>
              <a:off x="19140488" y="2899478"/>
              <a:ext cx="5662612" cy="1289321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gray">
            <a:xfrm>
              <a:off x="19140488" y="4032250"/>
              <a:ext cx="5662612" cy="2127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2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612" cy="692692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31" name="Picture Placeholder 76"/>
          <p:cNvSpPr>
            <a:spLocks noGrp="1"/>
          </p:cNvSpPr>
          <p:nvPr>
            <p:ph type="pic" sz="quarter" idx="13"/>
          </p:nvPr>
        </p:nvSpPr>
        <p:spPr>
          <a:xfrm>
            <a:off x="812589" y="3048000"/>
            <a:ext cx="1218883" cy="7620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grpSp>
        <p:nvGrpSpPr>
          <p:cNvPr id="3" name="Group 31"/>
          <p:cNvGrpSpPr/>
          <p:nvPr/>
        </p:nvGrpSpPr>
        <p:grpSpPr>
          <a:xfrm>
            <a:off x="651945" y="2901698"/>
            <a:ext cx="1612583" cy="151219"/>
            <a:chOff x="489087" y="2521685"/>
            <a:chExt cx="1209752" cy="151219"/>
          </a:xfrm>
        </p:grpSpPr>
        <p:cxnSp>
          <p:nvCxnSpPr>
            <p:cNvPr id="33" name="Straight Connector 32"/>
            <p:cNvCxnSpPr/>
            <p:nvPr userDrawn="1"/>
          </p:nvCxnSpPr>
          <p:spPr>
            <a:xfrm rot="10800000">
              <a:off x="489087" y="2521686"/>
              <a:ext cx="120975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 rot="5400000">
              <a:off x="413478" y="2597295"/>
              <a:ext cx="15121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526642" y="838200"/>
            <a:ext cx="712284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to add the presentation’s main title</a:t>
            </a:r>
            <a:endParaRPr lang="en-GB" noProof="0"/>
          </a:p>
        </p:txBody>
      </p:sp>
      <p:sp>
        <p:nvSpPr>
          <p:cNvPr id="4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2526642" y="1828800"/>
            <a:ext cx="712284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 and date (move higher if title is only one line)</a:t>
            </a:r>
          </a:p>
        </p:txBody>
      </p:sp>
      <p:sp>
        <p:nvSpPr>
          <p:cNvPr id="47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526642" y="374904"/>
            <a:ext cx="5472782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smtClean="0"/>
              <a:t>www.pwc.com</a:t>
            </a:r>
            <a:endParaRPr lang="en-GB" noProof="0"/>
          </a:p>
        </p:txBody>
      </p:sp>
      <p:grpSp>
        <p:nvGrpSpPr>
          <p:cNvPr id="96" name="Group 32"/>
          <p:cNvGrpSpPr/>
          <p:nvPr/>
        </p:nvGrpSpPr>
        <p:grpSpPr>
          <a:xfrm>
            <a:off x="1291119" y="6170992"/>
            <a:ext cx="1218883" cy="533479"/>
            <a:chOff x="518032" y="978681"/>
            <a:chExt cx="4572000" cy="2667393"/>
          </a:xfrm>
        </p:grpSpPr>
        <p:sp>
          <p:nvSpPr>
            <p:cNvPr id="97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8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24" name="Rectangle 23"/>
          <p:cNvSpPr/>
          <p:nvPr userDrawn="1"/>
        </p:nvSpPr>
        <p:spPr bwMode="ltGray">
          <a:xfrm>
            <a:off x="400230" y="6332560"/>
            <a:ext cx="891421" cy="484496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err="1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9736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15" y="685800"/>
            <a:ext cx="10766795" cy="91440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cxnSp>
        <p:nvCxnSpPr>
          <p:cNvPr id="7" name="Shape 6"/>
          <p:cNvCxnSpPr/>
          <p:nvPr/>
        </p:nvCxnSpPr>
        <p:spPr>
          <a:xfrm rot="5400000" flipH="1" flipV="1">
            <a:off x="5916641" y="-4799172"/>
            <a:ext cx="152399" cy="10969943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 bwMode="ltGray">
          <a:xfrm>
            <a:off x="400230" y="6332560"/>
            <a:ext cx="891421" cy="484496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err="1" smtClean="0">
              <a:solidFill>
                <a:srgbClr val="FFFFFF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11015" y="5867400"/>
            <a:ext cx="6399133" cy="762000"/>
          </a:xfrm>
        </p:spPr>
        <p:txBody>
          <a:bodyPr anchor="b"/>
          <a:lstStyle>
            <a:lvl1pPr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Add legal and copyright disclaimers here.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74962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95276"/>
            <a:ext cx="1189355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51" y="401144"/>
            <a:ext cx="10985046" cy="73867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45A5B-6FD1-4E75-90E0-1022EA54FC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99050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95276"/>
            <a:ext cx="1189355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51" y="401144"/>
            <a:ext cx="10985046" cy="73867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45A5B-6FD1-4E75-90E0-1022EA54FC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7"/>
          <p:cNvSpPr>
            <a:spLocks noGrp="1"/>
          </p:cNvSpPr>
          <p:nvPr>
            <p:ph sz="quarter" idx="14"/>
          </p:nvPr>
        </p:nvSpPr>
        <p:spPr>
          <a:xfrm>
            <a:off x="6404728" y="2273831"/>
            <a:ext cx="5486400" cy="38269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07138" y="1554935"/>
            <a:ext cx="11000232" cy="345548"/>
          </a:xfrm>
        </p:spPr>
        <p:txBody>
          <a:bodyPr tIns="0" bIns="0" anchor="ctr">
            <a:noAutofit/>
          </a:bodyPr>
          <a:lstStyle>
            <a:lvl1pPr marL="292100" indent="-29210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Tx/>
              <a:buBlip>
                <a:blip r:embed="rId2"/>
              </a:buBlip>
              <a:defRPr lang="en-US" sz="2200" b="1" kern="1200" baseline="0" dirty="0">
                <a:solidFill>
                  <a:schemeClr val="tx2"/>
                </a:solidFill>
                <a:latin typeface="+mj-lt"/>
                <a:ea typeface="+mn-ea"/>
                <a:cs typeface="Levenim MT" panose="02010502060101010101" pitchFamily="2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Body slide sub title</a:t>
            </a:r>
            <a:endParaRPr lang="en-US" dirty="0"/>
          </a:p>
        </p:txBody>
      </p:sp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6712479" y="6517915"/>
            <a:ext cx="6477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i="1" dirty="0" smtClean="0"/>
              <a:t>IAB Full Year 2016 and Q4 2016 Internet Advertising Revenue Report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81485404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ual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95276"/>
            <a:ext cx="1189355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51" y="401144"/>
            <a:ext cx="10985046" cy="73867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45A5B-6FD1-4E75-90E0-1022EA54FC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7"/>
          <p:cNvSpPr>
            <a:spLocks noGrp="1"/>
          </p:cNvSpPr>
          <p:nvPr>
            <p:ph sz="quarter" idx="14"/>
          </p:nvPr>
        </p:nvSpPr>
        <p:spPr>
          <a:xfrm>
            <a:off x="6404728" y="2273831"/>
            <a:ext cx="5486400" cy="38269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07138" y="1554935"/>
            <a:ext cx="11000232" cy="345548"/>
          </a:xfrm>
        </p:spPr>
        <p:txBody>
          <a:bodyPr tIns="0" bIns="0" anchor="ctr">
            <a:noAutofit/>
          </a:bodyPr>
          <a:lstStyle>
            <a:lvl1pPr marL="292100" indent="-29210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Tx/>
              <a:buBlip>
                <a:blip r:embed="rId3"/>
              </a:buBlip>
              <a:defRPr lang="en-US" sz="2200" b="1" kern="1200" baseline="0" dirty="0">
                <a:solidFill>
                  <a:schemeClr val="tx2"/>
                </a:solidFill>
                <a:latin typeface="+mj-lt"/>
                <a:ea typeface="+mn-ea"/>
                <a:cs typeface="Levenim MT" panose="02010502060101010101" pitchFamily="2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Body slide sub title</a:t>
            </a:r>
            <a:endParaRPr lang="en-US" dirty="0"/>
          </a:p>
        </p:txBody>
      </p:sp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6712479" y="6517915"/>
            <a:ext cx="6477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i="1" dirty="0" smtClean="0"/>
              <a:t>IAB Full Year 2016 and Q4 2016 Internet Advertising Revenue Report</a:t>
            </a:r>
            <a:endParaRPr lang="en-US" sz="10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694049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ags" Target="../tags/tag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49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3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8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0" t="86303"/>
          <a:stretch/>
        </p:blipFill>
        <p:spPr>
          <a:xfrm>
            <a:off x="10590415" y="5918662"/>
            <a:ext cx="1598410" cy="93933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3551" y="401144"/>
            <a:ext cx="10985046" cy="73867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550" y="1541462"/>
            <a:ext cx="11627908" cy="4554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3550" y="6444096"/>
            <a:ext cx="39319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85000"/>
              </a:lnSpc>
              <a:spcAft>
                <a:spcPts val="600"/>
              </a:spcAft>
              <a:defRPr sz="9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0945A5B-6FD1-4E75-90E0-1022EA54FC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72" r:id="rId2"/>
    <p:sldLayoutId id="2147483660" r:id="rId3"/>
    <p:sldLayoutId id="2147483662" r:id="rId4"/>
    <p:sldLayoutId id="2147483664" r:id="rId5"/>
    <p:sldLayoutId id="2147483665" r:id="rId6"/>
    <p:sldLayoutId id="2147483679" r:id="rId7"/>
    <p:sldLayoutId id="2147483677" r:id="rId8"/>
    <p:sldLayoutId id="2147483681" r:id="rId9"/>
    <p:sldLayoutId id="2147483663" r:id="rId10"/>
    <p:sldLayoutId id="2147483667" r:id="rId11"/>
    <p:sldLayoutId id="2147483666" r:id="rId12"/>
    <p:sldLayoutId id="2147483661" r:id="rId13"/>
    <p:sldLayoutId id="2147483683" r:id="rId14"/>
    <p:sldLayoutId id="2147483668" r:id="rId15"/>
    <p:sldLayoutId id="2147483682" r:id="rId16"/>
    <p:sldLayoutId id="2147483671" r:id="rId17"/>
    <p:sldLayoutId id="2147483678" r:id="rId18"/>
    <p:sldLayoutId id="2147483658" r:id="rId19"/>
    <p:sldLayoutId id="2147483669" r:id="rId20"/>
    <p:sldLayoutId id="2147483670" r:id="rId21"/>
    <p:sldLayoutId id="2147483673" r:id="rId22"/>
    <p:sldLayoutId id="2147483674" r:id="rId23"/>
    <p:sldLayoutId id="2147483675" r:id="rId24"/>
    <p:sldLayoutId id="2147483684" r:id="rId25"/>
    <p:sldLayoutId id="2147483688" r:id="rId26"/>
  </p:sldLayoutIdLst>
  <p:transition spd="med">
    <p:fade/>
  </p:transition>
  <p:hf hdr="0" ftr="0" dt="0"/>
  <p:txStyles>
    <p:titleStyle>
      <a:lvl1pPr algn="l" defTabSz="914400" rtl="0" eaLnBrk="1" latinLnBrk="0" hangingPunct="1">
        <a:lnSpc>
          <a:spcPct val="85000"/>
        </a:lnSpc>
        <a:spcBef>
          <a:spcPts val="0"/>
        </a:spcBef>
        <a:spcAft>
          <a:spcPts val="600"/>
        </a:spcAft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85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 3" pitchFamily="18" charset="2"/>
        <a:buNone/>
        <a:defRPr sz="2200" b="1" kern="1200">
          <a:solidFill>
            <a:schemeClr val="tx1"/>
          </a:solidFill>
          <a:latin typeface="+mj-lt"/>
          <a:ea typeface="+mn-ea"/>
          <a:cs typeface="Levenim MT" panose="02010502060101010101" pitchFamily="2" charset="-79"/>
        </a:defRPr>
      </a:lvl1pPr>
      <a:lvl2pPr marL="174625" indent="-174625" algn="l" defTabSz="914400" rtl="0" eaLnBrk="1" latinLnBrk="0" hangingPunct="1">
        <a:lnSpc>
          <a:spcPct val="85000"/>
        </a:lnSpc>
        <a:spcBef>
          <a:spcPts val="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j-lt"/>
          <a:ea typeface="+mn-ea"/>
          <a:cs typeface="Levenim MT" panose="02010502060101010101" pitchFamily="2" charset="-79"/>
        </a:defRPr>
      </a:lvl2pPr>
      <a:lvl3pPr marL="342900" indent="-168275" algn="l" defTabSz="914400" rtl="0" eaLnBrk="1" latinLnBrk="0" hangingPunct="1">
        <a:lnSpc>
          <a:spcPct val="85000"/>
        </a:lnSpc>
        <a:spcBef>
          <a:spcPts val="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+mj-lt"/>
          <a:ea typeface="+mn-ea"/>
          <a:cs typeface="Levenim MT" panose="02010502060101010101" pitchFamily="2" charset="-79"/>
        </a:defRPr>
      </a:lvl3pPr>
      <a:lvl4pPr marL="517525" indent="-174625" algn="l" defTabSz="914400" rtl="0" eaLnBrk="1" latinLnBrk="0" hangingPunct="1">
        <a:lnSpc>
          <a:spcPct val="85000"/>
        </a:lnSpc>
        <a:spcBef>
          <a:spcPts val="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tabLst/>
        <a:defRPr sz="1400" b="1" kern="1200">
          <a:solidFill>
            <a:schemeClr val="tx1"/>
          </a:solidFill>
          <a:latin typeface="+mj-lt"/>
          <a:ea typeface="+mn-ea"/>
          <a:cs typeface="Levenim MT" panose="02010502060101010101" pitchFamily="2" charset="-79"/>
        </a:defRPr>
      </a:lvl4pPr>
      <a:lvl5pPr marL="746125" indent="-174625" algn="l" defTabSz="914400" rtl="0" eaLnBrk="1" latinLnBrk="0" hangingPunct="1">
        <a:lnSpc>
          <a:spcPct val="85000"/>
        </a:lnSpc>
        <a:spcBef>
          <a:spcPts val="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 b="1" kern="1200">
          <a:solidFill>
            <a:schemeClr val="tx1"/>
          </a:solidFill>
          <a:latin typeface="+mj-lt"/>
          <a:ea typeface="+mn-ea"/>
          <a:cs typeface="Levenim MT" panose="02010502060101010101" pitchFamily="2" charset="-79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21" y="1066800"/>
            <a:ext cx="11579384" cy="51816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6494463"/>
            <a:ext cx="5343192" cy="28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34" tIns="50917" rIns="101834" bIns="50917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solidFill>
                  <a:srgbClr val="5A5D62"/>
                </a:solidFill>
                <a:ea typeface="MS PGothic" pitchFamily="34" charset="-128"/>
              </a:rPr>
              <a:t>Client/Prospect Name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-8464" y="6413500"/>
            <a:ext cx="12188825" cy="0"/>
          </a:xfrm>
          <a:prstGeom prst="line">
            <a:avLst/>
          </a:prstGeom>
          <a:noFill/>
          <a:ln w="25400" cap="flat" cmpd="sng" algn="ctr">
            <a:solidFill>
              <a:srgbClr val="A9B08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01870" tIns="50935" rIns="101870" bIns="50935" anchor="ctr"/>
          <a:lstStyle/>
          <a:p>
            <a:pPr>
              <a:defRPr/>
            </a:pPr>
            <a:endParaRPr lang="en-US" sz="1800">
              <a:solidFill>
                <a:prstClr val="white"/>
              </a:solidFill>
              <a:latin typeface="Arial" pitchFamily="24" charset="0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-8464" y="436563"/>
            <a:ext cx="12184593" cy="0"/>
          </a:xfrm>
          <a:prstGeom prst="line">
            <a:avLst/>
          </a:prstGeom>
          <a:noFill/>
          <a:ln w="25400" cap="flat" cmpd="sng" algn="ctr">
            <a:solidFill>
              <a:srgbClr val="A9B08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01870" tIns="50935" rIns="101870" bIns="50935" anchor="ctr"/>
          <a:lstStyle/>
          <a:p>
            <a:pPr>
              <a:defRPr/>
            </a:pPr>
            <a:endParaRPr lang="en-US" sz="1800">
              <a:solidFill>
                <a:prstClr val="white"/>
              </a:solidFill>
              <a:latin typeface="Arial" pitchFamily="24" charset="0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489204" y="6494464"/>
            <a:ext cx="1197721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34" tIns="50917" rIns="101834" bIns="50917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b="0">
                <a:solidFill>
                  <a:srgbClr val="A9B089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1pPr>
          </a:lstStyle>
          <a:p>
            <a:fld id="{EC4AE7D8-4BBC-4623-B2B6-CC396522CE5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0" y="24384"/>
            <a:ext cx="11884104" cy="356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8205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</p:sldLayoutIdLst>
  <p:hf hdr="0" ftr="0" dt="0"/>
  <p:txStyles>
    <p:titleStyle>
      <a:lvl1pPr algn="l" eaLnBrk="1" hangingPunct="1">
        <a:defRPr sz="1600">
          <a:solidFill>
            <a:schemeClr val="tx2"/>
          </a:solidFill>
          <a:latin typeface="+mj-lt"/>
        </a:defRPr>
      </a:lvl1pPr>
    </p:titleStyle>
    <p:bodyStyle>
      <a:lvl1pPr marL="228600" indent="-228600" eaLnBrk="1" hangingPunct="1">
        <a:spcBef>
          <a:spcPts val="200"/>
        </a:spcBef>
        <a:buSzPct val="115000"/>
        <a:buFont typeface="Wingdings" pitchFamily="2" charset="2"/>
        <a:buChar char="§"/>
        <a:defRPr sz="1200">
          <a:latin typeface="+mn-lt"/>
        </a:defRPr>
      </a:lvl1pPr>
      <a:lvl2pPr marL="457200" indent="-228600" eaLnBrk="1" hangingPunct="1">
        <a:spcBef>
          <a:spcPts val="200"/>
        </a:spcBef>
        <a:buSzPct val="115000"/>
        <a:buFont typeface="Wingdings" pitchFamily="2" charset="2"/>
        <a:buChar char="§"/>
        <a:defRPr sz="1200">
          <a:latin typeface="+mn-lt"/>
        </a:defRPr>
      </a:lvl2pPr>
      <a:lvl3pPr marL="685800" indent="-228600" eaLnBrk="1" hangingPunct="1">
        <a:spcBef>
          <a:spcPts val="200"/>
        </a:spcBef>
        <a:buSzPct val="115000"/>
        <a:buFont typeface="Wingdings" pitchFamily="2" charset="2"/>
        <a:buChar char="§"/>
        <a:defRPr sz="1000">
          <a:latin typeface="+mn-lt"/>
        </a:defRPr>
      </a:lvl3pPr>
      <a:lvl4pPr marL="914400" indent="-228600" eaLnBrk="1" hangingPunct="1">
        <a:spcBef>
          <a:spcPts val="200"/>
        </a:spcBef>
        <a:buSzPct val="115000"/>
        <a:buFont typeface="Wingdings" pitchFamily="2" charset="2"/>
        <a:buChar char="§"/>
        <a:defRPr sz="1000">
          <a:latin typeface="+mn-lt"/>
        </a:defRPr>
      </a:lvl4pPr>
      <a:lvl5pPr marL="1143000" indent="-228600" eaLnBrk="1" hangingPunct="1">
        <a:spcBef>
          <a:spcPts val="200"/>
        </a:spcBef>
        <a:buSzPct val="115000"/>
        <a:buFont typeface="Wingdings" pitchFamily="2" charset="2"/>
        <a:buChar char="§"/>
        <a:defRPr sz="1000">
          <a:latin typeface="+mn-lt"/>
        </a:defRPr>
      </a:lvl5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21" y="1066800"/>
            <a:ext cx="11579384" cy="51816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6494463"/>
            <a:ext cx="5343192" cy="28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34" tIns="50917" rIns="101834" bIns="50917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solidFill>
                  <a:srgbClr val="5A5D62"/>
                </a:solidFill>
                <a:ea typeface="MS PGothic" pitchFamily="34" charset="-128"/>
              </a:rPr>
              <a:t>Client/Prospect Name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-8464" y="6413500"/>
            <a:ext cx="12188825" cy="0"/>
          </a:xfrm>
          <a:prstGeom prst="line">
            <a:avLst/>
          </a:prstGeom>
          <a:noFill/>
          <a:ln w="25400" cap="flat" cmpd="sng" algn="ctr">
            <a:solidFill>
              <a:srgbClr val="A9B08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01870" tIns="50935" rIns="101870" bIns="50935" anchor="ctr"/>
          <a:lstStyle/>
          <a:p>
            <a:pPr>
              <a:defRPr/>
            </a:pPr>
            <a:endParaRPr lang="en-US" sz="1800">
              <a:solidFill>
                <a:prstClr val="white"/>
              </a:solidFill>
              <a:latin typeface="Arial" pitchFamily="24" charset="0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-8464" y="436563"/>
            <a:ext cx="12184593" cy="0"/>
          </a:xfrm>
          <a:prstGeom prst="line">
            <a:avLst/>
          </a:prstGeom>
          <a:noFill/>
          <a:ln w="25400" cap="flat" cmpd="sng" algn="ctr">
            <a:solidFill>
              <a:srgbClr val="A9B08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01870" tIns="50935" rIns="101870" bIns="50935" anchor="ctr"/>
          <a:lstStyle/>
          <a:p>
            <a:pPr>
              <a:defRPr/>
            </a:pPr>
            <a:endParaRPr lang="en-US" sz="1800">
              <a:solidFill>
                <a:prstClr val="white"/>
              </a:solidFill>
              <a:latin typeface="Arial" pitchFamily="24" charset="0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489204" y="6494464"/>
            <a:ext cx="1197721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34" tIns="50917" rIns="101834" bIns="50917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b="0">
                <a:solidFill>
                  <a:srgbClr val="A9B089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1pPr>
          </a:lstStyle>
          <a:p>
            <a:fld id="{EC4AE7D8-4BBC-4623-B2B6-CC396522CE5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0" y="24384"/>
            <a:ext cx="11884104" cy="356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6287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</p:sldLayoutIdLst>
  <p:hf hdr="0" ftr="0" dt="0"/>
  <p:txStyles>
    <p:titleStyle>
      <a:lvl1pPr algn="l" eaLnBrk="1" hangingPunct="1">
        <a:defRPr sz="1600">
          <a:solidFill>
            <a:schemeClr val="tx2"/>
          </a:solidFill>
          <a:latin typeface="+mj-lt"/>
        </a:defRPr>
      </a:lvl1pPr>
    </p:titleStyle>
    <p:bodyStyle>
      <a:lvl1pPr marL="228600" indent="-228600" eaLnBrk="1" hangingPunct="1">
        <a:spcBef>
          <a:spcPts val="200"/>
        </a:spcBef>
        <a:buSzPct val="115000"/>
        <a:buFont typeface="Wingdings" pitchFamily="2" charset="2"/>
        <a:buChar char="§"/>
        <a:defRPr sz="1200">
          <a:latin typeface="+mn-lt"/>
        </a:defRPr>
      </a:lvl1pPr>
      <a:lvl2pPr marL="457200" indent="-228600" eaLnBrk="1" hangingPunct="1">
        <a:spcBef>
          <a:spcPts val="200"/>
        </a:spcBef>
        <a:buSzPct val="115000"/>
        <a:buFont typeface="Wingdings" pitchFamily="2" charset="2"/>
        <a:buChar char="§"/>
        <a:defRPr sz="1200">
          <a:latin typeface="+mn-lt"/>
        </a:defRPr>
      </a:lvl2pPr>
      <a:lvl3pPr marL="685800" indent="-228600" eaLnBrk="1" hangingPunct="1">
        <a:spcBef>
          <a:spcPts val="200"/>
        </a:spcBef>
        <a:buSzPct val="115000"/>
        <a:buFont typeface="Wingdings" pitchFamily="2" charset="2"/>
        <a:buChar char="§"/>
        <a:defRPr sz="1000">
          <a:latin typeface="+mn-lt"/>
        </a:defRPr>
      </a:lvl3pPr>
      <a:lvl4pPr marL="914400" indent="-228600" eaLnBrk="1" hangingPunct="1">
        <a:spcBef>
          <a:spcPts val="200"/>
        </a:spcBef>
        <a:buSzPct val="115000"/>
        <a:buFont typeface="Wingdings" pitchFamily="2" charset="2"/>
        <a:buChar char="§"/>
        <a:defRPr sz="1000">
          <a:latin typeface="+mn-lt"/>
        </a:defRPr>
      </a:lvl4pPr>
      <a:lvl5pPr marL="1143000" indent="-228600" eaLnBrk="1" hangingPunct="1">
        <a:spcBef>
          <a:spcPts val="200"/>
        </a:spcBef>
        <a:buSzPct val="115000"/>
        <a:buFont typeface="Wingdings" pitchFamily="2" charset="2"/>
        <a:buChar char="§"/>
        <a:defRPr sz="1000">
          <a:latin typeface="+mn-lt"/>
        </a:defRPr>
      </a:lvl5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2"/>
            </p:custDataLst>
            <p:extLst/>
          </p:nvPr>
        </p:nvGraphicFramePr>
        <p:xfrm>
          <a:off x="2118" y="1589"/>
          <a:ext cx="211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think-cell Slide" r:id="rId13" imgW="216" imgH="216" progId="TCLayout.ActiveDocument.1">
                  <p:embed/>
                </p:oleObj>
              </mc:Choice>
              <mc:Fallback>
                <p:oleObj name="think-cell Slide" r:id="rId13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11015" y="685800"/>
            <a:ext cx="1076679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</a:t>
            </a:r>
            <a:br>
              <a:rPr lang="en-GB" altLang="en-US" smtClean="0"/>
            </a:br>
            <a:r>
              <a:rPr lang="en-GB" altLang="en-US" smtClean="0"/>
              <a:t>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11015" y="1752600"/>
            <a:ext cx="1076679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015" y="6324600"/>
            <a:ext cx="7008574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Source: IAB Internet Advertising Revenue Report, FY 2016</a:t>
            </a:r>
          </a:p>
        </p:txBody>
      </p:sp>
      <p:sp>
        <p:nvSpPr>
          <p:cNvPr id="1029" name="TextBox 8"/>
          <p:cNvSpPr txBox="1">
            <a:spLocks noChangeArrowheads="1"/>
          </p:cNvSpPr>
          <p:nvPr userDrawn="1"/>
        </p:nvSpPr>
        <p:spPr bwMode="auto">
          <a:xfrm>
            <a:off x="711015" y="6477000"/>
            <a:ext cx="3453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 dirty="0">
                <a:solidFill>
                  <a:srgbClr val="000000"/>
                </a:solidFill>
                <a:cs typeface="Arial" pitchFamily="34" charset="0"/>
              </a:rPr>
              <a:t>PwC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6340" y="6508750"/>
            <a:ext cx="2035703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1BB4FBAE-C7BE-4294-9DEA-E25FE829EA5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446339" y="6324600"/>
            <a:ext cx="2031471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April 2016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971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400" b="1" i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Georg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Georg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Georg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Georgia" pitchFamily="18" charset="0"/>
        </a:defRPr>
      </a:lvl9pPr>
    </p:titleStyle>
    <p:bodyStyle>
      <a:lvl1pPr indent="-273050" algn="l" rtl="0" fontAlgn="base">
        <a:spcBef>
          <a:spcPct val="0"/>
        </a:spcBef>
        <a:spcAft>
          <a:spcPts val="900"/>
        </a:spcAft>
        <a:buClr>
          <a:schemeClr val="tx1"/>
        </a:buClr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73050" indent="-273050" algn="l" rtl="0" fontAlgn="base">
        <a:spcBef>
          <a:spcPct val="0"/>
        </a:spcBef>
        <a:spcAft>
          <a:spcPts val="900"/>
        </a:spcAft>
        <a:buClr>
          <a:schemeClr val="tx1"/>
        </a:buClr>
        <a:buFont typeface="Georgia" pitchFamily="18" charset="0"/>
        <a:buChar char="•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547688" indent="-273050" algn="l" rtl="0" fontAlgn="base">
        <a:spcBef>
          <a:spcPct val="0"/>
        </a:spcBef>
        <a:spcAft>
          <a:spcPts val="900"/>
        </a:spcAft>
        <a:buClr>
          <a:schemeClr val="tx1"/>
        </a:buClr>
        <a:buFont typeface="Georgia" pitchFamily="18" charset="0"/>
        <a:buChar char="-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822325" indent="-273050" algn="l" rtl="0" fontAlgn="base">
        <a:spcBef>
          <a:spcPct val="0"/>
        </a:spcBef>
        <a:spcAft>
          <a:spcPts val="900"/>
        </a:spcAft>
        <a:buClr>
          <a:schemeClr val="tx1"/>
        </a:buClr>
        <a:buFont typeface="Georgia" pitchFamily="18" charset="0"/>
        <a:buChar char="◦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1096963" indent="-273050" algn="l" rtl="0" fontAlgn="base">
        <a:spcBef>
          <a:spcPct val="0"/>
        </a:spcBef>
        <a:spcAft>
          <a:spcPts val="900"/>
        </a:spcAft>
        <a:buClr>
          <a:schemeClr val="tx1"/>
        </a:buClr>
        <a:buFont typeface="Georgia" pitchFamily="18" charset="0"/>
        <a:buChar char="›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74320" marR="0" indent="-27432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Pct val="100000"/>
        <a:buFont typeface="+mj-lt"/>
        <a:buAutoNum type="arabicPeriod"/>
        <a:tabLst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54864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SzPct val="100000"/>
        <a:buFont typeface="+mj-lt"/>
        <a:buAutoNum type="alpha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82296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SzPct val="100000"/>
        <a:buFont typeface="+mj-lt"/>
        <a:buAutoNum type="roman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itchFamily="34" charset="0"/>
        <a:buNone/>
        <a:defRPr sz="2000" b="1" kern="1200" baseline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1015" y="685800"/>
            <a:ext cx="10766797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smtClean="0"/>
              <a:t>Click to edit</a:t>
            </a:r>
            <a:br>
              <a:rPr lang="en-GB" noProof="0" smtClean="0"/>
            </a:br>
            <a:r>
              <a:rPr lang="en-GB" noProof="0" smtClean="0"/>
              <a:t>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017" y="1752600"/>
            <a:ext cx="10766794" cy="44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015" y="6324600"/>
            <a:ext cx="7008574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 dirty="0" smtClean="0">
                <a:solidFill>
                  <a:srgbClr val="000000"/>
                </a:solidFill>
              </a:rPr>
              <a:t>Source: IAB Internet Advertising Revenue Report, HY 2016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711015" y="6477001"/>
            <a:ext cx="34535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dirty="0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n-GB" sz="1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6339" y="6508532"/>
            <a:ext cx="203553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446339" y="6324600"/>
            <a:ext cx="2031471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October 2016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81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-27432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Tx/>
        <a:buFontTx/>
        <a:buNone/>
        <a:tabLst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•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54864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-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82296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◦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109728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›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74320" marR="0" indent="-27432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Pct val="100000"/>
        <a:buFont typeface="+mj-lt"/>
        <a:buAutoNum type="arabicPeriod"/>
        <a:tabLst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54864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SzPct val="100000"/>
        <a:buFont typeface="+mj-lt"/>
        <a:buAutoNum type="alpha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82296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SzPct val="100000"/>
        <a:buFont typeface="+mj-lt"/>
        <a:buAutoNum type="roman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itchFamily="34" charset="0"/>
        <a:buNone/>
        <a:defRPr sz="2000" b="1" kern="1200" baseline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8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9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9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45.xml"/><Relationship Id="rId7" Type="http://schemas.openxmlformats.org/officeDocument/2006/relationships/chart" Target="../charts/chart12.xml"/><Relationship Id="rId2" Type="http://schemas.openxmlformats.org/officeDocument/2006/relationships/tags" Target="../tags/tag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7.xml"/><Relationship Id="rId9" Type="http://schemas.openxmlformats.org/officeDocument/2006/relationships/chart" Target="../charts/char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3.emf"/><Relationship Id="rId2" Type="http://schemas.openxmlformats.org/officeDocument/2006/relationships/tags" Target="../tags/tag1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chart" Target="../charts/chart14.xml"/><Relationship Id="rId4" Type="http://schemas.openxmlformats.org/officeDocument/2006/relationships/notesSlide" Target="../notesSlides/notesSlide18.xml"/><Relationship Id="rId9" Type="http://schemas.openxmlformats.org/officeDocument/2006/relationships/chart" Target="../charts/chart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46.xml"/><Relationship Id="rId7" Type="http://schemas.openxmlformats.org/officeDocument/2006/relationships/image" Target="../media/image4.png"/><Relationship Id="rId2" Type="http://schemas.openxmlformats.org/officeDocument/2006/relationships/tags" Target="../tags/tag1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46.xml"/><Relationship Id="rId7" Type="http://schemas.openxmlformats.org/officeDocument/2006/relationships/image" Target="../media/image4.png"/><Relationship Id="rId2" Type="http://schemas.openxmlformats.org/officeDocument/2006/relationships/tags" Target="../tags/tag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slideLayout" Target="../slideLayouts/slideLayout46.xml"/><Relationship Id="rId7" Type="http://schemas.openxmlformats.org/officeDocument/2006/relationships/image" Target="../media/image4.png"/><Relationship Id="rId2" Type="http://schemas.openxmlformats.org/officeDocument/2006/relationships/tags" Target="../tags/tag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46.xml"/><Relationship Id="rId7" Type="http://schemas.openxmlformats.org/officeDocument/2006/relationships/chart" Target="../charts/chart17.xml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23.xml"/><Relationship Id="rId9" Type="http://schemas.openxmlformats.org/officeDocument/2006/relationships/chart" Target="../charts/char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456" y="2185417"/>
            <a:ext cx="11713464" cy="1033964"/>
          </a:xfrm>
        </p:spPr>
        <p:txBody>
          <a:bodyPr/>
          <a:lstStyle/>
          <a:p>
            <a:pPr algn="ctr"/>
            <a:r>
              <a:rPr lang="en-US" sz="3600" dirty="0">
                <a:latin typeface="Arial" charset="0"/>
                <a:cs typeface="Arial" charset="0"/>
              </a:rPr>
              <a:t>IAB/PwC </a:t>
            </a:r>
            <a:r>
              <a:rPr lang="en-US" sz="3600" dirty="0" smtClean="0">
                <a:latin typeface="Arial" charset="0"/>
                <a:cs typeface="Arial" charset="0"/>
              </a:rPr>
              <a:t>Internet Advertising </a:t>
            </a:r>
            <a:r>
              <a:rPr lang="en-US" sz="3600" dirty="0">
                <a:latin typeface="Arial" charset="0"/>
                <a:cs typeface="Arial" charset="0"/>
              </a:rPr>
              <a:t>Revenue Report </a:t>
            </a:r>
            <a:br>
              <a:rPr lang="en-US" sz="3600" dirty="0">
                <a:latin typeface="Arial" charset="0"/>
                <a:cs typeface="Arial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Detailed Analysis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April 2017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68442" y="1749553"/>
            <a:ext cx="10360501" cy="461665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Full Year 2016 and Q4 2016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914162" y="5703518"/>
            <a:ext cx="8839200" cy="90486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 pitchFamily="2" charset="2"/>
              <a:buNone/>
              <a:defRPr sz="3200" b="0" i="0" kern="1200">
                <a:solidFill>
                  <a:schemeClr val="tx1">
                    <a:tint val="75000"/>
                  </a:schemeClr>
                </a:solidFill>
                <a:latin typeface="FuturaTOTMed"/>
                <a:ea typeface="+mn-ea"/>
                <a:cs typeface="FuturaTOTMed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Lucida Grande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FuturaTOTMed"/>
                <a:ea typeface="+mn-ea"/>
                <a:cs typeface="FuturaTOTMed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FuturaTOTMed"/>
                <a:ea typeface="+mn-ea"/>
                <a:cs typeface="FuturaTOTMed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uturaTOTMed"/>
                <a:ea typeface="+mn-ea"/>
                <a:cs typeface="FuturaTOTMed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uturaTOTMed"/>
                <a:ea typeface="+mn-ea"/>
                <a:cs typeface="FuturaTOTMed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David Silverman</a:t>
            </a:r>
            <a:r>
              <a:rPr lang="en-US" sz="2400" dirty="0">
                <a:solidFill>
                  <a:srgbClr val="7F7F7F"/>
                </a:solidFill>
                <a:latin typeface="Arial" charset="0"/>
                <a:cs typeface="Arial" charset="0"/>
              </a:rPr>
              <a:t>, Partner</a:t>
            </a:r>
            <a:r>
              <a:rPr lang="en-US" sz="240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,</a:t>
            </a:r>
            <a:r>
              <a:rPr lang="en-US" sz="2400" dirty="0" smtClean="0">
                <a:solidFill>
                  <a:srgbClr val="898989"/>
                </a:solidFill>
                <a:latin typeface="Arial" charset="0"/>
                <a:cs typeface="Arial" charset="0"/>
              </a:rPr>
              <a:t> PwC</a:t>
            </a:r>
          </a:p>
          <a:p>
            <a:pPr algn="l">
              <a:defRPr/>
            </a:pPr>
            <a:endParaRPr lang="en-US" sz="2400" dirty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69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7"/>
          </p:nvPr>
        </p:nvSpPr>
        <p:spPr bwMode="auto">
          <a:xfrm>
            <a:off x="2055812" y="6173788"/>
            <a:ext cx="5257800" cy="15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rgbClr val="000000"/>
                </a:solidFill>
              </a:rPr>
              <a:t>Source: IAB Internet Advertising Revenue Report, FY </a:t>
            </a:r>
            <a:r>
              <a:rPr lang="en-GB" altLang="en-US" dirty="0" smtClean="0">
                <a:solidFill>
                  <a:srgbClr val="000000"/>
                </a:solidFill>
              </a:rPr>
              <a:t>2016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 smtClean="0">
                <a:solidFill>
                  <a:srgbClr val="000000"/>
                </a:solidFill>
              </a:rPr>
              <a:t>8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19460" name="Date Placeholder 6"/>
          <p:cNvSpPr>
            <a:spLocks noGrp="1"/>
          </p:cNvSpPr>
          <p:nvPr>
            <p:ph type="dt" sz="quarter" idx="19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00"/>
                </a:solidFill>
              </a:rPr>
              <a:t>April 2017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19461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Strong growth between Q3 2016 and Q4 2016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983457" y="3559970"/>
            <a:ext cx="2433637" cy="3016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indent="-274320" algn="ctr">
              <a:spcAft>
                <a:spcPts val="900"/>
              </a:spcAft>
              <a:defRPr/>
            </a:pPr>
            <a:r>
              <a:rPr lang="en-US" b="1" dirty="0">
                <a:solidFill>
                  <a:srgbClr val="FFFFFF">
                    <a:lumMod val="50000"/>
                  </a:srgbClr>
                </a:solidFill>
                <a:latin typeface="Georgia" pitchFamily="18" charset="0"/>
                <a:cs typeface="Arial" pitchFamily="34" charset="0"/>
              </a:rPr>
              <a:t>In billions</a:t>
            </a:r>
          </a:p>
        </p:txBody>
      </p:sp>
      <p:pic>
        <p:nvPicPr>
          <p:cNvPr id="19464" name="Picture Placeholder 9" descr="iab logo 2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1" y="69851"/>
            <a:ext cx="4714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Content Placeholder 11"/>
          <p:cNvGraphicFramePr>
            <a:graphicFrameLocks noGrp="1"/>
          </p:cNvGraphicFramePr>
          <p:nvPr>
            <p:ph sz="quarter" idx="15"/>
            <p:extLst/>
          </p:nvPr>
        </p:nvGraphicFramePr>
        <p:xfrm>
          <a:off x="2055812" y="1752600"/>
          <a:ext cx="5334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flipV="1">
            <a:off x="4513968" y="2291644"/>
            <a:ext cx="722488" cy="575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7" name="TextBox 1"/>
          <p:cNvSpPr txBox="1">
            <a:spLocks noChangeArrowheads="1"/>
          </p:cNvSpPr>
          <p:nvPr/>
        </p:nvSpPr>
        <p:spPr bwMode="auto">
          <a:xfrm>
            <a:off x="4270375" y="2103439"/>
            <a:ext cx="754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indent="-2730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ts val="90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18.9%</a:t>
            </a:r>
          </a:p>
        </p:txBody>
      </p:sp>
      <p:sp>
        <p:nvSpPr>
          <p:cNvPr id="15" name="Text Placeholder 25"/>
          <p:cNvSpPr>
            <a:spLocks noGrp="1"/>
          </p:cNvSpPr>
          <p:nvPr>
            <p:ph type="body" sz="quarter" idx="16"/>
          </p:nvPr>
        </p:nvSpPr>
        <p:spPr>
          <a:xfrm>
            <a:off x="7542212" y="1752601"/>
            <a:ext cx="2590800" cy="2130425"/>
          </a:xfrm>
        </p:spPr>
        <p:txBody>
          <a:bodyPr/>
          <a:lstStyle/>
          <a:p>
            <a:r>
              <a:rPr lang="en-US" altLang="en-US" dirty="0"/>
              <a:t>Revenue in Q4 </a:t>
            </a:r>
            <a:r>
              <a:rPr lang="en-US" altLang="en-US" dirty="0" smtClean="0"/>
              <a:t>2016 </a:t>
            </a:r>
            <a:r>
              <a:rPr lang="en-US" altLang="en-US" dirty="0"/>
              <a:t>was </a:t>
            </a:r>
            <a:r>
              <a:rPr lang="en-US" altLang="en-US" dirty="0" smtClean="0"/>
              <a:t>$3.4 </a:t>
            </a:r>
            <a:r>
              <a:rPr lang="en-US" altLang="en-US" dirty="0"/>
              <a:t>billion higher than in Q3 </a:t>
            </a:r>
            <a:r>
              <a:rPr lang="en-US" altLang="en-US" dirty="0" smtClean="0"/>
              <a:t>2016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984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3"/>
          <p:cNvSpPr>
            <a:spLocks noGrp="1"/>
          </p:cNvSpPr>
          <p:nvPr>
            <p:ph type="ftr" sz="quarter" idx="16"/>
          </p:nvPr>
        </p:nvSpPr>
        <p:spPr bwMode="auto">
          <a:xfrm>
            <a:off x="2055812" y="6289675"/>
            <a:ext cx="5257800" cy="15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rgbClr val="000000"/>
                </a:solidFill>
              </a:rPr>
              <a:t>Source: IAB Internet Advertising Revenue Report, FY </a:t>
            </a:r>
            <a:r>
              <a:rPr lang="en-GB" altLang="en-US" dirty="0" smtClean="0">
                <a:solidFill>
                  <a:srgbClr val="000000"/>
                </a:solidFill>
              </a:rPr>
              <a:t>2016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 smtClean="0">
                <a:solidFill>
                  <a:srgbClr val="000000"/>
                </a:solidFill>
              </a:rPr>
              <a:t>9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20485" name="Date Placeholder 5"/>
          <p:cNvSpPr>
            <a:spLocks noGrp="1"/>
          </p:cNvSpPr>
          <p:nvPr>
            <p:ph type="dt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00"/>
                </a:solidFill>
              </a:rPr>
              <a:t>April 2017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20486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Quarterly growth continues upward trend</a:t>
            </a:r>
            <a:br>
              <a:rPr lang="en-US" altLang="en-US" dirty="0" smtClean="0"/>
            </a:br>
            <a:r>
              <a:rPr lang="en-US" altLang="en-US" sz="2000" i="0" dirty="0"/>
              <a:t>Quarterly growth comparison, 1996–2016</a:t>
            </a:r>
            <a:endParaRPr lang="en-US" altLang="en-US" sz="2000" dirty="0"/>
          </a:p>
        </p:txBody>
      </p:sp>
      <p:pic>
        <p:nvPicPr>
          <p:cNvPr id="20488" name="Picture Placeholder 9" descr="iab logo 2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1" y="69851"/>
            <a:ext cx="4714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/>
          <a:srcRect t="9070" b="7515"/>
          <a:stretch/>
        </p:blipFill>
        <p:spPr>
          <a:xfrm>
            <a:off x="2055813" y="1713165"/>
            <a:ext cx="8353425" cy="43143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983457" y="3559970"/>
            <a:ext cx="2433637" cy="3016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indent="-274320" algn="ctr">
              <a:spcAft>
                <a:spcPts val="900"/>
              </a:spcAft>
              <a:defRPr/>
            </a:pPr>
            <a:r>
              <a:rPr lang="en-US" b="1" dirty="0">
                <a:solidFill>
                  <a:srgbClr val="FFFFFF">
                    <a:lumMod val="50000"/>
                  </a:srgbClr>
                </a:solidFill>
                <a:latin typeface="Georgia" pitchFamily="18" charset="0"/>
                <a:cs typeface="Arial" pitchFamily="34" charset="0"/>
              </a:rPr>
              <a:t>In billions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2158" y="1897313"/>
            <a:ext cx="7514585" cy="416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5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0"/>
          <p:cNvGraphicFramePr>
            <a:graphicFrameLocks/>
          </p:cNvGraphicFramePr>
          <p:nvPr>
            <p:extLst/>
          </p:nvPr>
        </p:nvGraphicFramePr>
        <p:xfrm>
          <a:off x="2095501" y="1463675"/>
          <a:ext cx="7887283" cy="454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507" name="Slide Number Placeholder 4"/>
          <p:cNvSpPr>
            <a:spLocks noGrp="1"/>
          </p:cNvSpPr>
          <p:nvPr>
            <p:ph type="sldNum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 smtClean="0">
                <a:solidFill>
                  <a:srgbClr val="000000"/>
                </a:solidFill>
              </a:rPr>
              <a:t>10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21508" name="Date Placeholder 5"/>
          <p:cNvSpPr>
            <a:spLocks noGrp="1"/>
          </p:cNvSpPr>
          <p:nvPr>
            <p:ph type="dt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00"/>
                </a:solidFill>
              </a:rPr>
              <a:t>April 2017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215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2016 showed record revenues</a:t>
            </a:r>
            <a:br>
              <a:rPr lang="en-US" altLang="en-US" dirty="0" smtClean="0"/>
            </a:br>
            <a:r>
              <a:rPr lang="en-US" altLang="en-US" dirty="0" smtClean="0"/>
              <a:t>Annual revenue 2006-2016</a:t>
            </a:r>
            <a:endParaRPr lang="en-US" altLang="en-US" sz="2000" i="0" dirty="0"/>
          </a:p>
        </p:txBody>
      </p:sp>
      <p:pic>
        <p:nvPicPr>
          <p:cNvPr id="21511" name="Picture Placeholder 9" descr="iab logo 2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1" y="69851"/>
            <a:ext cx="4714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4"/>
          <p:cNvSpPr>
            <a:spLocks noGrp="1"/>
          </p:cNvSpPr>
          <p:nvPr>
            <p:ph type="ftr" sz="quarter" idx="16"/>
          </p:nvPr>
        </p:nvSpPr>
        <p:spPr bwMode="auto">
          <a:xfrm>
            <a:off x="2312769" y="6141758"/>
            <a:ext cx="5257800" cy="15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rgbClr val="000000"/>
                </a:solidFill>
                <a:latin typeface="Arial (Body)"/>
              </a:rPr>
              <a:t>Source: IAB Internet Advertising Revenue Report, FY </a:t>
            </a:r>
            <a:r>
              <a:rPr lang="en-GB" altLang="en-US" dirty="0" smtClean="0">
                <a:solidFill>
                  <a:srgbClr val="000000"/>
                </a:solidFill>
                <a:latin typeface="Arial (Body)"/>
              </a:rPr>
              <a:t>2016</a:t>
            </a:r>
            <a:endParaRPr lang="en-GB" altLang="en-US" dirty="0">
              <a:solidFill>
                <a:srgbClr val="000000"/>
              </a:solidFill>
              <a:latin typeface="Arial (Body)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2222234" y="5956022"/>
            <a:ext cx="4572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100" i="1" dirty="0">
                <a:solidFill>
                  <a:srgbClr val="000000"/>
                </a:solidFill>
                <a:latin typeface="Georgia" pitchFamily="18" charset="0"/>
                <a:ea typeface="Georgia" pitchFamily="18" charset="0"/>
                <a:cs typeface="Georgia" pitchFamily="18" charset="0"/>
              </a:rPr>
              <a:t>* CAGR: Compound Annual Growth Rate</a:t>
            </a:r>
            <a:endParaRPr lang="en-US" altLang="en-US" sz="1100" i="1" dirty="0">
              <a:solidFill>
                <a:srgbClr val="000000"/>
              </a:solidFill>
              <a:latin typeface="Georgia" pitchFamily="18" charset="0"/>
              <a:ea typeface="Georgia" pitchFamily="18" charset="0"/>
              <a:cs typeface="Georgia" pitchFamily="18" charset="0"/>
            </a:endParaRPr>
          </a:p>
        </p:txBody>
      </p:sp>
      <p:sp>
        <p:nvSpPr>
          <p:cNvPr id="17" name="Straight Arrow Connector 16"/>
          <p:cNvSpPr/>
          <p:nvPr/>
        </p:nvSpPr>
        <p:spPr>
          <a:xfrm flipV="1">
            <a:off x="2390775" y="1731683"/>
            <a:ext cx="7404458" cy="2681696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 rot="-1095344">
            <a:off x="4849813" y="2852738"/>
            <a:ext cx="1914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indent="-2730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ts val="900"/>
              </a:spcAft>
            </a:pPr>
            <a:r>
              <a:rPr lang="en-US" altLang="en-US" sz="1600" dirty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16% Overall CAGR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825411" y="3559970"/>
            <a:ext cx="2433637" cy="3016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indent="-274320" algn="ctr">
              <a:spcAft>
                <a:spcPts val="900"/>
              </a:spcAft>
              <a:defRPr/>
            </a:pPr>
            <a:r>
              <a:rPr lang="en-US" b="1" dirty="0">
                <a:solidFill>
                  <a:srgbClr val="FFFFFF">
                    <a:lumMod val="50000"/>
                  </a:srgbClr>
                </a:solidFill>
                <a:latin typeface="Georgia" pitchFamily="18" charset="0"/>
                <a:cs typeface="Arial" pitchFamily="34" charset="0"/>
              </a:rPr>
              <a:t>In billions</a:t>
            </a:r>
          </a:p>
        </p:txBody>
      </p:sp>
    </p:spTree>
    <p:extLst>
      <p:ext uri="{BB962C8B-B14F-4D97-AF65-F5344CB8AC3E}">
        <p14:creationId xmlns:p14="http://schemas.microsoft.com/office/powerpoint/2010/main" val="223060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4"/>
          <p:cNvSpPr>
            <a:spLocks noGrp="1"/>
          </p:cNvSpPr>
          <p:nvPr>
            <p:ph type="sldNum" sz="quarter" idx="17"/>
          </p:nvPr>
        </p:nvSpPr>
        <p:spPr bwMode="auto">
          <a:xfrm>
            <a:off x="9442107" y="6477000"/>
            <a:ext cx="2035703" cy="15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 smtClean="0">
                <a:solidFill>
                  <a:srgbClr val="000000"/>
                </a:solidFill>
              </a:rPr>
              <a:t>11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22532" name="Date Placeholder 5"/>
          <p:cNvSpPr>
            <a:spLocks noGrp="1"/>
          </p:cNvSpPr>
          <p:nvPr>
            <p:ph type="dt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00"/>
                </a:solidFill>
              </a:rPr>
              <a:t>April 2017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225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2016 showed record revenues</a:t>
            </a:r>
            <a:br>
              <a:rPr lang="en-US" altLang="en-US" dirty="0" smtClean="0"/>
            </a:br>
            <a:r>
              <a:rPr lang="en-US" altLang="en-US" dirty="0" smtClean="0"/>
              <a:t>Annual revenue 2006-2016</a:t>
            </a:r>
            <a:endParaRPr lang="en-US" altLang="en-US" sz="2000" i="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825411" y="3559970"/>
            <a:ext cx="2433637" cy="3016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indent="-274320" algn="ctr">
              <a:spcAft>
                <a:spcPts val="900"/>
              </a:spcAft>
              <a:defRPr/>
            </a:pPr>
            <a:r>
              <a:rPr lang="en-US" b="1" dirty="0">
                <a:solidFill>
                  <a:srgbClr val="FFFFFF">
                    <a:lumMod val="50000"/>
                  </a:srgbClr>
                </a:solidFill>
                <a:latin typeface="Georgia" pitchFamily="18" charset="0"/>
                <a:cs typeface="Arial" pitchFamily="34" charset="0"/>
              </a:rPr>
              <a:t>In billions</a:t>
            </a:r>
          </a:p>
        </p:txBody>
      </p:sp>
      <p:pic>
        <p:nvPicPr>
          <p:cNvPr id="22535" name="Picture Placeholder 9" descr="iab logo 2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1" y="69851"/>
            <a:ext cx="4714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Rectangle 11"/>
          <p:cNvSpPr>
            <a:spLocks noChangeArrowheads="1"/>
          </p:cNvSpPr>
          <p:nvPr/>
        </p:nvSpPr>
        <p:spPr bwMode="auto">
          <a:xfrm rot="-3878500">
            <a:off x="9350375" y="2208213"/>
            <a:ext cx="409575" cy="17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2" name="Chart 10"/>
          <p:cNvGraphicFramePr>
            <a:graphicFrameLocks/>
          </p:cNvGraphicFramePr>
          <p:nvPr>
            <p:extLst/>
          </p:nvPr>
        </p:nvGraphicFramePr>
        <p:xfrm>
          <a:off x="2095501" y="1463675"/>
          <a:ext cx="7887283" cy="454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Straight Arrow Connector 12"/>
          <p:cNvSpPr/>
          <p:nvPr/>
        </p:nvSpPr>
        <p:spPr>
          <a:xfrm flipV="1">
            <a:off x="2390775" y="1731683"/>
            <a:ext cx="7404458" cy="2681696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540" name="TextBox 2"/>
          <p:cNvSpPr txBox="1">
            <a:spLocks noChangeArrowheads="1"/>
          </p:cNvSpPr>
          <p:nvPr/>
        </p:nvSpPr>
        <p:spPr bwMode="auto">
          <a:xfrm rot="-1095344">
            <a:off x="4849813" y="2852738"/>
            <a:ext cx="1914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indent="-2730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ts val="900"/>
              </a:spcAft>
            </a:pPr>
            <a:r>
              <a:rPr lang="en-US" altLang="en-US" sz="1600" dirty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16% Overall CAGR</a:t>
            </a:r>
          </a:p>
        </p:txBody>
      </p:sp>
      <p:sp>
        <p:nvSpPr>
          <p:cNvPr id="22541" name="Text Box 1"/>
          <p:cNvSpPr txBox="1">
            <a:spLocks noChangeArrowheads="1"/>
          </p:cNvSpPr>
          <p:nvPr/>
        </p:nvSpPr>
        <p:spPr bwMode="auto">
          <a:xfrm>
            <a:off x="9945463" y="1957355"/>
            <a:ext cx="74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N" altLang="en-US" sz="1100" dirty="0">
                <a:solidFill>
                  <a:srgbClr val="000000"/>
                </a:solidFill>
                <a:latin typeface="Georgia"/>
                <a:cs typeface="Arial" pitchFamily="34" charset="0"/>
              </a:rPr>
              <a:t>87%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N" altLang="en-US" sz="1100" dirty="0">
                <a:solidFill>
                  <a:srgbClr val="000000"/>
                </a:solidFill>
                <a:latin typeface="Georgia"/>
                <a:cs typeface="Arial" pitchFamily="34" charset="0"/>
              </a:rPr>
              <a:t>Mobile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N" altLang="en-US" sz="1100" dirty="0">
                <a:solidFill>
                  <a:srgbClr val="000000"/>
                </a:solidFill>
                <a:latin typeface="Georgia"/>
                <a:cs typeface="Arial" pitchFamily="34" charset="0"/>
              </a:rPr>
              <a:t>CAGR</a:t>
            </a:r>
          </a:p>
        </p:txBody>
      </p:sp>
      <p:sp>
        <p:nvSpPr>
          <p:cNvPr id="20" name="Text Box 2"/>
          <p:cNvSpPr txBox="1"/>
          <p:nvPr/>
        </p:nvSpPr>
        <p:spPr>
          <a:xfrm>
            <a:off x="9919493" y="2711417"/>
            <a:ext cx="606960" cy="495300"/>
          </a:xfrm>
          <a:prstGeom prst="rect">
            <a:avLst/>
          </a:prstGeom>
          <a:noFill/>
        </p:spPr>
        <p:txBody>
          <a:bodyPr wrap="none" lIns="0" tIns="0" rIns="0" bIns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-274320">
              <a:spcAft>
                <a:spcPts val="900"/>
              </a:spcAft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  <a:latin typeface="Georgia"/>
              </a:rPr>
              <a:t>6%</a:t>
            </a:r>
            <a:br>
              <a:rPr lang="en-US" dirty="0">
                <a:solidFill>
                  <a:srgbClr val="FFFFFF">
                    <a:lumMod val="50000"/>
                  </a:srgbClr>
                </a:solidFill>
                <a:latin typeface="Georgia"/>
              </a:rPr>
            </a:br>
            <a:r>
              <a:rPr lang="en-US" dirty="0">
                <a:solidFill>
                  <a:srgbClr val="FFFFFF">
                    <a:lumMod val="50000"/>
                  </a:srgbClr>
                </a:solidFill>
                <a:latin typeface="Georgia"/>
              </a:rPr>
              <a:t>Non-mobile</a:t>
            </a:r>
            <a:br>
              <a:rPr lang="en-US" dirty="0">
                <a:solidFill>
                  <a:srgbClr val="FFFFFF">
                    <a:lumMod val="50000"/>
                  </a:srgbClr>
                </a:solidFill>
                <a:latin typeface="Georgia"/>
              </a:rPr>
            </a:br>
            <a:r>
              <a:rPr lang="en-US" dirty="0">
                <a:solidFill>
                  <a:srgbClr val="FFFFFF">
                    <a:lumMod val="50000"/>
                  </a:srgbClr>
                </a:solidFill>
                <a:latin typeface="Georgia"/>
              </a:rPr>
              <a:t>CAGR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6"/>
          </p:nvPr>
        </p:nvSpPr>
        <p:spPr bwMode="auto">
          <a:xfrm>
            <a:off x="2312769" y="6141758"/>
            <a:ext cx="5257800" cy="15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rgbClr val="000000"/>
                </a:solidFill>
                <a:latin typeface="Arial (Body)"/>
              </a:rPr>
              <a:t>Source: IAB Internet Advertising Revenue Report, FY </a:t>
            </a:r>
            <a:r>
              <a:rPr lang="en-GB" altLang="en-US" dirty="0" smtClean="0">
                <a:solidFill>
                  <a:srgbClr val="000000"/>
                </a:solidFill>
                <a:latin typeface="Arial (Body)"/>
              </a:rPr>
              <a:t>2016</a:t>
            </a:r>
            <a:endParaRPr lang="en-GB" altLang="en-US" dirty="0">
              <a:solidFill>
                <a:srgbClr val="000000"/>
              </a:solidFill>
              <a:latin typeface="Arial (Body)"/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2222234" y="5956022"/>
            <a:ext cx="4572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100" i="1" dirty="0">
                <a:solidFill>
                  <a:srgbClr val="000000"/>
                </a:solidFill>
                <a:latin typeface="Georgia" pitchFamily="18" charset="0"/>
                <a:ea typeface="Georgia" pitchFamily="18" charset="0"/>
                <a:cs typeface="Georgia" pitchFamily="18" charset="0"/>
              </a:rPr>
              <a:t>* CAGR: Compound Annual Growth Rate</a:t>
            </a:r>
            <a:endParaRPr lang="en-US" altLang="en-US" sz="1100" i="1" dirty="0">
              <a:solidFill>
                <a:srgbClr val="000000"/>
              </a:solidFill>
              <a:latin typeface="Georgia" pitchFamily="18" charset="0"/>
              <a:ea typeface="Georgia" pitchFamily="18" charset="0"/>
              <a:cs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03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4"/>
          <p:cNvSpPr>
            <a:spLocks noGrp="1"/>
          </p:cNvSpPr>
          <p:nvPr>
            <p:ph type="sldNum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 smtClean="0">
                <a:solidFill>
                  <a:srgbClr val="000000"/>
                </a:solidFill>
              </a:rPr>
              <a:t>12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21508" name="Date Placeholder 5"/>
          <p:cNvSpPr>
            <a:spLocks noGrp="1"/>
          </p:cNvSpPr>
          <p:nvPr>
            <p:ph type="dt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00"/>
                </a:solidFill>
              </a:rPr>
              <a:t>April 2017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215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Historical Revenue Concentrations</a:t>
            </a:r>
            <a:endParaRPr lang="en-US" altLang="en-US" sz="2000" i="0" dirty="0"/>
          </a:p>
        </p:txBody>
      </p:sp>
      <p:pic>
        <p:nvPicPr>
          <p:cNvPr id="21511" name="Picture Placeholder 9" descr="iab logo 2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1" y="69851"/>
            <a:ext cx="4714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4"/>
          <p:cNvSpPr>
            <a:spLocks noGrp="1"/>
          </p:cNvSpPr>
          <p:nvPr>
            <p:ph type="ftr" sz="quarter" idx="16"/>
          </p:nvPr>
        </p:nvSpPr>
        <p:spPr bwMode="auto">
          <a:xfrm>
            <a:off x="2312769" y="6141758"/>
            <a:ext cx="5257800" cy="15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rgbClr val="000000"/>
                </a:solidFill>
                <a:latin typeface="Arial (Body)"/>
              </a:rPr>
              <a:t>Source: IAB Internet Advertising Revenue Report, FY </a:t>
            </a:r>
            <a:r>
              <a:rPr lang="en-GB" altLang="en-US" dirty="0" smtClean="0">
                <a:solidFill>
                  <a:srgbClr val="000000"/>
                </a:solidFill>
                <a:latin typeface="Arial (Body)"/>
              </a:rPr>
              <a:t>2016</a:t>
            </a:r>
            <a:endParaRPr lang="en-GB" altLang="en-US" dirty="0">
              <a:solidFill>
                <a:srgbClr val="000000"/>
              </a:solidFill>
              <a:latin typeface="Arial (Body)"/>
            </a:endParaRPr>
          </a:p>
        </p:txBody>
      </p:sp>
      <p:graphicFrame>
        <p:nvGraphicFramePr>
          <p:cNvPr id="12" name="Chart 11"/>
          <p:cNvGraphicFramePr/>
          <p:nvPr>
            <p:extLst/>
          </p:nvPr>
        </p:nvGraphicFramePr>
        <p:xfrm>
          <a:off x="2498596" y="1397000"/>
          <a:ext cx="7185154" cy="434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158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/>
          <p:cNvSpPr>
            <a:spLocks noGrp="1"/>
          </p:cNvSpPr>
          <p:nvPr>
            <p:ph type="ftr" sz="quarter" idx="16"/>
          </p:nvPr>
        </p:nvSpPr>
        <p:spPr bwMode="auto">
          <a:xfrm>
            <a:off x="2055812" y="6102350"/>
            <a:ext cx="5257800" cy="15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rgbClr val="000000"/>
                </a:solidFill>
              </a:rPr>
              <a:t>Source: IAB Internet Advertising Revenue Report, FY </a:t>
            </a:r>
            <a:r>
              <a:rPr lang="en-GB" altLang="en-US" dirty="0" smtClean="0">
                <a:solidFill>
                  <a:srgbClr val="000000"/>
                </a:solidFill>
              </a:rPr>
              <a:t>2016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24579" name="Slide Number Placeholder 4"/>
          <p:cNvSpPr>
            <a:spLocks noGrp="1"/>
          </p:cNvSpPr>
          <p:nvPr>
            <p:ph type="sldNum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 smtClean="0">
                <a:solidFill>
                  <a:srgbClr val="000000"/>
                </a:solidFill>
              </a:rPr>
              <a:t>13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24580" name="Date Placeholder 5"/>
          <p:cNvSpPr>
            <a:spLocks noGrp="1"/>
          </p:cNvSpPr>
          <p:nvPr>
            <p:ph type="dt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00"/>
                </a:solidFill>
              </a:rPr>
              <a:t>April 2017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245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Historical trends in internet advertising formats</a:t>
            </a:r>
            <a:br>
              <a:rPr lang="en-US" altLang="en-US" dirty="0" smtClean="0"/>
            </a:br>
            <a:r>
              <a:rPr lang="en-US" altLang="en-US" sz="2000" i="0" dirty="0"/>
              <a:t>Revenue share by major ad formats, 2008–2016</a:t>
            </a:r>
            <a:endParaRPr lang="en-US" altLang="en-US" sz="2000" dirty="0"/>
          </a:p>
        </p:txBody>
      </p:sp>
      <p:graphicFrame>
        <p:nvGraphicFramePr>
          <p:cNvPr id="2" name="Content Placeholder 6"/>
          <p:cNvGraphicFramePr>
            <a:graphicFrameLocks noGrp="1"/>
          </p:cNvGraphicFramePr>
          <p:nvPr>
            <p:ph sz="quarter" idx="15"/>
            <p:extLst/>
          </p:nvPr>
        </p:nvGraphicFramePr>
        <p:xfrm>
          <a:off x="2055812" y="1752600"/>
          <a:ext cx="80772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 rot="16200000">
            <a:off x="983457" y="3559970"/>
            <a:ext cx="2433637" cy="3016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indent="-274320" algn="ctr">
              <a:spcAft>
                <a:spcPts val="900"/>
              </a:spcAft>
              <a:defRPr/>
            </a:pPr>
            <a:r>
              <a:rPr lang="en-US" b="1" dirty="0">
                <a:solidFill>
                  <a:srgbClr val="FFFFFF">
                    <a:lumMod val="50000"/>
                  </a:srgbClr>
                </a:solidFill>
                <a:latin typeface="Georgia" pitchFamily="18" charset="0"/>
                <a:cs typeface="Arial" pitchFamily="34" charset="0"/>
              </a:rPr>
              <a:t>% of total revenue</a:t>
            </a:r>
          </a:p>
        </p:txBody>
      </p:sp>
      <p:pic>
        <p:nvPicPr>
          <p:cNvPr id="24584" name="Picture Placeholder 9" descr="iab logo 2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1" y="69851"/>
            <a:ext cx="4714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360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Distributing Mobile across formats demonstrates its importance to Search and Display</a:t>
            </a:r>
            <a:endParaRPr lang="en-US" altLang="en-US" sz="2000" i="0" dirty="0"/>
          </a:p>
        </p:txBody>
      </p:sp>
      <p:graphicFrame>
        <p:nvGraphicFramePr>
          <p:cNvPr id="2" name="Content Placeholder 11"/>
          <p:cNvGraphicFramePr>
            <a:graphicFrameLocks noGrp="1"/>
          </p:cNvGraphicFramePr>
          <p:nvPr>
            <p:ph sz="quarter" idx="15"/>
            <p:extLst/>
          </p:nvPr>
        </p:nvGraphicFramePr>
        <p:xfrm>
          <a:off x="1298575" y="1962150"/>
          <a:ext cx="8077201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5604" name="Picture Placeholder 9" descr="iab logo 2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1" y="69851"/>
            <a:ext cx="4714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40550" y="1570039"/>
            <a:ext cx="21563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  <a:latin typeface="Georgia"/>
                <a:cs typeface="Arial" pitchFamily="34" charset="0"/>
              </a:rPr>
              <a:t>Formats –2016</a:t>
            </a:r>
          </a:p>
          <a:p>
            <a:pPr algn="ctr">
              <a:defRPr/>
            </a:pPr>
            <a:r>
              <a:rPr lang="en-US" i="1" dirty="0">
                <a:solidFill>
                  <a:srgbClr val="000000"/>
                </a:solidFill>
                <a:latin typeface="Georgia"/>
                <a:cs typeface="Arial" pitchFamily="34" charset="0"/>
              </a:rPr>
              <a:t>(Mobile </a:t>
            </a:r>
            <a:r>
              <a:rPr lang="en-US" i="1" u="sng" dirty="0">
                <a:solidFill>
                  <a:srgbClr val="000000"/>
                </a:solidFill>
                <a:latin typeface="Georgia"/>
                <a:cs typeface="Arial" pitchFamily="34" charset="0"/>
              </a:rPr>
              <a:t>separated</a:t>
            </a:r>
            <a:r>
              <a:rPr lang="en-US" i="1" dirty="0">
                <a:solidFill>
                  <a:srgbClr val="000000"/>
                </a:solidFill>
                <a:latin typeface="Georgia"/>
                <a:cs typeface="Arial" pitchFamily="34" charset="0"/>
              </a:rPr>
              <a:t>)</a:t>
            </a:r>
          </a:p>
        </p:txBody>
      </p:sp>
      <p:sp>
        <p:nvSpPr>
          <p:cNvPr id="25609" name="Slide Number Placeholder 5"/>
          <p:cNvSpPr>
            <a:spLocks noGrp="1"/>
          </p:cNvSpPr>
          <p:nvPr>
            <p:ph type="sldNum" sz="quarter" idx="17"/>
          </p:nvPr>
        </p:nvSpPr>
        <p:spPr bwMode="auto">
          <a:xfrm>
            <a:off x="9446339" y="6477000"/>
            <a:ext cx="2035703" cy="15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 smtClean="0">
                <a:solidFill>
                  <a:srgbClr val="000000"/>
                </a:solidFill>
              </a:rPr>
              <a:t>14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25610" name="Date Placeholder 6"/>
          <p:cNvSpPr>
            <a:spLocks noGrp="1"/>
          </p:cNvSpPr>
          <p:nvPr>
            <p:ph type="dt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00"/>
                </a:solidFill>
              </a:rPr>
              <a:t>April 2017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 bwMode="auto">
          <a:xfrm>
            <a:off x="2048808" y="6224976"/>
            <a:ext cx="5257800" cy="15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rgbClr val="000000"/>
                </a:solidFill>
                <a:latin typeface="Arial (Body)"/>
              </a:rPr>
              <a:t>Source: IAB Internet Advertising Revenue Report, FY </a:t>
            </a:r>
            <a:r>
              <a:rPr lang="en-GB" altLang="en-US" dirty="0" smtClean="0">
                <a:solidFill>
                  <a:srgbClr val="000000"/>
                </a:solidFill>
                <a:latin typeface="Arial (Body)"/>
              </a:rPr>
              <a:t>2016</a:t>
            </a:r>
            <a:endParaRPr lang="en-GB" altLang="en-US" dirty="0">
              <a:solidFill>
                <a:srgbClr val="000000"/>
              </a:solidFill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53174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24001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4001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Chart 4"/>
          <p:cNvGraphicFramePr/>
          <p:nvPr>
            <p:extLst/>
          </p:nvPr>
        </p:nvGraphicFramePr>
        <p:xfrm>
          <a:off x="6487298" y="1697176"/>
          <a:ext cx="4689476" cy="4528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5602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Distributing Mobile across formats demonstrates its importance to Search and Display</a:t>
            </a:r>
            <a:endParaRPr lang="en-US" altLang="en-US" sz="2000" i="0" dirty="0"/>
          </a:p>
        </p:txBody>
      </p:sp>
      <p:pic>
        <p:nvPicPr>
          <p:cNvPr id="25604" name="Picture Placeholder 9" descr="iab logo 2.g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1" y="69851"/>
            <a:ext cx="4714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40550" y="1570039"/>
            <a:ext cx="21563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  <a:latin typeface="Georgia"/>
                <a:cs typeface="Arial" pitchFamily="34" charset="0"/>
              </a:rPr>
              <a:t>Formats –2016</a:t>
            </a:r>
          </a:p>
          <a:p>
            <a:pPr algn="ctr">
              <a:defRPr/>
            </a:pPr>
            <a:r>
              <a:rPr lang="en-US" i="1" dirty="0">
                <a:solidFill>
                  <a:srgbClr val="000000"/>
                </a:solidFill>
                <a:latin typeface="Georgia"/>
                <a:cs typeface="Arial" pitchFamily="34" charset="0"/>
              </a:rPr>
              <a:t>(Mobile </a:t>
            </a:r>
            <a:r>
              <a:rPr lang="en-US" i="1" u="sng" dirty="0">
                <a:solidFill>
                  <a:srgbClr val="000000"/>
                </a:solidFill>
                <a:latin typeface="Georgia"/>
                <a:cs typeface="Arial" pitchFamily="34" charset="0"/>
              </a:rPr>
              <a:t>separated</a:t>
            </a:r>
            <a:r>
              <a:rPr lang="en-US" i="1" dirty="0">
                <a:solidFill>
                  <a:srgbClr val="000000"/>
                </a:solidFill>
                <a:latin typeface="Georgia"/>
                <a:cs typeface="Arial" pitchFamily="34" charset="0"/>
              </a:rPr>
              <a:t>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401378" y="1570039"/>
            <a:ext cx="20072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  <a:latin typeface="Georgia"/>
                <a:cs typeface="Arial" pitchFamily="34" charset="0"/>
              </a:rPr>
              <a:t>Formats –2016</a:t>
            </a:r>
          </a:p>
          <a:p>
            <a:pPr algn="ctr">
              <a:defRPr/>
            </a:pPr>
            <a:r>
              <a:rPr lang="en-US" i="1" dirty="0">
                <a:solidFill>
                  <a:srgbClr val="000000"/>
                </a:solidFill>
                <a:latin typeface="Georgia"/>
                <a:cs typeface="Arial" pitchFamily="34" charset="0"/>
              </a:rPr>
              <a:t>(Mobile </a:t>
            </a:r>
            <a:r>
              <a:rPr lang="en-US" i="1" u="sng" dirty="0">
                <a:solidFill>
                  <a:srgbClr val="000000"/>
                </a:solidFill>
                <a:latin typeface="Georgia"/>
                <a:cs typeface="Arial" pitchFamily="34" charset="0"/>
              </a:rPr>
              <a:t>included</a:t>
            </a:r>
            <a:r>
              <a:rPr lang="en-US" i="1" dirty="0">
                <a:solidFill>
                  <a:srgbClr val="000000"/>
                </a:solidFill>
                <a:latin typeface="Georgia"/>
                <a:cs typeface="Arial" pitchFamily="34" charset="0"/>
              </a:rPr>
              <a:t>)</a:t>
            </a:r>
          </a:p>
        </p:txBody>
      </p:sp>
      <p:sp>
        <p:nvSpPr>
          <p:cNvPr id="4" name="Isosceles Triangle 3"/>
          <p:cNvSpPr/>
          <p:nvPr/>
        </p:nvSpPr>
        <p:spPr bwMode="ltGray">
          <a:xfrm rot="5400000">
            <a:off x="5183981" y="3844132"/>
            <a:ext cx="1820863" cy="234950"/>
          </a:xfrm>
          <a:prstGeom prst="triangl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25609" name="Slide Number Placeholder 5"/>
          <p:cNvSpPr>
            <a:spLocks noGrp="1"/>
          </p:cNvSpPr>
          <p:nvPr>
            <p:ph type="sldNum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 smtClean="0">
                <a:solidFill>
                  <a:srgbClr val="000000"/>
                </a:solidFill>
              </a:rPr>
              <a:t>15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25610" name="Date Placeholder 6"/>
          <p:cNvSpPr>
            <a:spLocks noGrp="1"/>
          </p:cNvSpPr>
          <p:nvPr>
            <p:ph type="dt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00"/>
                </a:solidFill>
              </a:rPr>
              <a:t>April 2017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 bwMode="auto">
          <a:xfrm>
            <a:off x="2048808" y="6224976"/>
            <a:ext cx="5257800" cy="15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rgbClr val="000000"/>
                </a:solidFill>
                <a:latin typeface="Arial (Body)"/>
              </a:rPr>
              <a:t>Source: IAB Internet Advertising Revenue Report, FY </a:t>
            </a:r>
            <a:r>
              <a:rPr lang="en-GB" altLang="en-US" dirty="0" smtClean="0">
                <a:solidFill>
                  <a:srgbClr val="000000"/>
                </a:solidFill>
                <a:latin typeface="Arial (Body)"/>
              </a:rPr>
              <a:t>2016</a:t>
            </a:r>
            <a:endParaRPr lang="en-GB" altLang="en-US" dirty="0">
              <a:solidFill>
                <a:srgbClr val="000000"/>
              </a:solidFill>
              <a:latin typeface="Arial (Body)"/>
            </a:endParaRPr>
          </a:p>
        </p:txBody>
      </p:sp>
      <p:graphicFrame>
        <p:nvGraphicFramePr>
          <p:cNvPr id="15" name="Content Placeholder 11"/>
          <p:cNvGraphicFramePr>
            <a:graphicFrameLocks noGrp="1"/>
          </p:cNvGraphicFramePr>
          <p:nvPr>
            <p:ph sz="quarter" idx="15"/>
            <p:extLst/>
          </p:nvPr>
        </p:nvGraphicFramePr>
        <p:xfrm>
          <a:off x="1298575" y="1962150"/>
          <a:ext cx="8077201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17001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hart 22"/>
          <p:cNvGraphicFramePr/>
          <p:nvPr/>
        </p:nvGraphicFramePr>
        <p:xfrm>
          <a:off x="2205000" y="1907841"/>
          <a:ext cx="3287096" cy="3978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24001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think-cell Slide" r:id="rId6" imgW="216" imgH="216" progId="TCLayout.ActiveDocument.1">
                  <p:embed/>
                </p:oleObj>
              </mc:Choice>
              <mc:Fallback>
                <p:oleObj name="think-cell Slide" r:id="rId6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4001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2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2016 saw Video grow and Search take a slight stumble</a:t>
            </a:r>
            <a:endParaRPr lang="en-US" altLang="en-US" sz="2000" i="0" dirty="0"/>
          </a:p>
        </p:txBody>
      </p:sp>
      <p:pic>
        <p:nvPicPr>
          <p:cNvPr id="25604" name="Picture Placeholder 9" descr="iab logo 2.g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1" y="69851"/>
            <a:ext cx="4714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15090" y="1570039"/>
            <a:ext cx="20072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  <a:latin typeface="Georgia"/>
                <a:cs typeface="Arial" pitchFamily="34" charset="0"/>
              </a:rPr>
              <a:t>Formats –2015</a:t>
            </a:r>
          </a:p>
          <a:p>
            <a:pPr algn="ctr">
              <a:defRPr/>
            </a:pPr>
            <a:r>
              <a:rPr lang="en-US" i="1" dirty="0">
                <a:solidFill>
                  <a:srgbClr val="000000"/>
                </a:solidFill>
                <a:latin typeface="Georgia"/>
                <a:cs typeface="Arial" pitchFamily="34" charset="0"/>
              </a:rPr>
              <a:t>(Mobile </a:t>
            </a:r>
            <a:r>
              <a:rPr lang="en-US" i="1" u="sng" dirty="0">
                <a:solidFill>
                  <a:srgbClr val="000000"/>
                </a:solidFill>
                <a:latin typeface="Georgia"/>
                <a:cs typeface="Arial" pitchFamily="34" charset="0"/>
              </a:rPr>
              <a:t>included</a:t>
            </a:r>
            <a:r>
              <a:rPr lang="en-US" i="1" dirty="0">
                <a:solidFill>
                  <a:srgbClr val="000000"/>
                </a:solidFill>
                <a:latin typeface="Georgia"/>
                <a:cs typeface="Arial" pitchFamily="34" charset="0"/>
              </a:rPr>
              <a:t>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401378" y="1570039"/>
            <a:ext cx="20072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  <a:latin typeface="Georgia"/>
                <a:cs typeface="Arial" pitchFamily="34" charset="0"/>
              </a:rPr>
              <a:t>Formats –2016</a:t>
            </a:r>
          </a:p>
          <a:p>
            <a:pPr algn="ctr">
              <a:defRPr/>
            </a:pPr>
            <a:r>
              <a:rPr lang="en-US" i="1" dirty="0">
                <a:solidFill>
                  <a:srgbClr val="000000"/>
                </a:solidFill>
                <a:latin typeface="Georgia"/>
                <a:cs typeface="Arial" pitchFamily="34" charset="0"/>
              </a:rPr>
              <a:t>(Mobile </a:t>
            </a:r>
            <a:r>
              <a:rPr lang="en-US" i="1" u="sng" dirty="0">
                <a:solidFill>
                  <a:srgbClr val="000000"/>
                </a:solidFill>
                <a:latin typeface="Georgia"/>
                <a:cs typeface="Arial" pitchFamily="34" charset="0"/>
              </a:rPr>
              <a:t>included</a:t>
            </a:r>
            <a:r>
              <a:rPr lang="en-US" i="1" dirty="0">
                <a:solidFill>
                  <a:srgbClr val="000000"/>
                </a:solidFill>
                <a:latin typeface="Georgia"/>
                <a:cs typeface="Arial" pitchFamily="34" charset="0"/>
              </a:rPr>
              <a:t>)</a:t>
            </a:r>
          </a:p>
        </p:txBody>
      </p:sp>
      <p:sp>
        <p:nvSpPr>
          <p:cNvPr id="4" name="Isosceles Triangle 3"/>
          <p:cNvSpPr/>
          <p:nvPr/>
        </p:nvSpPr>
        <p:spPr bwMode="ltGray">
          <a:xfrm rot="5400000">
            <a:off x="5183982" y="3688751"/>
            <a:ext cx="1820863" cy="234950"/>
          </a:xfrm>
          <a:prstGeom prst="triangl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25609" name="Slide Number Placeholder 5"/>
          <p:cNvSpPr>
            <a:spLocks noGrp="1"/>
          </p:cNvSpPr>
          <p:nvPr>
            <p:ph type="sldNum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 smtClean="0">
                <a:solidFill>
                  <a:srgbClr val="000000"/>
                </a:solidFill>
              </a:rPr>
              <a:t>16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25610" name="Date Placeholder 6"/>
          <p:cNvSpPr>
            <a:spLocks noGrp="1"/>
          </p:cNvSpPr>
          <p:nvPr>
            <p:ph type="dt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00"/>
                </a:solidFill>
              </a:rPr>
              <a:t>April 2017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 bwMode="auto">
          <a:xfrm>
            <a:off x="2048808" y="6224976"/>
            <a:ext cx="5257800" cy="15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rgbClr val="000000"/>
                </a:solidFill>
                <a:latin typeface="Arial (Body)"/>
              </a:rPr>
              <a:t>Source: IAB Internet Advertising Revenue Report, FY </a:t>
            </a:r>
            <a:r>
              <a:rPr lang="en-GB" altLang="en-US" dirty="0" smtClean="0">
                <a:solidFill>
                  <a:srgbClr val="000000"/>
                </a:solidFill>
                <a:latin typeface="Arial (Body)"/>
              </a:rPr>
              <a:t>2016</a:t>
            </a:r>
            <a:endParaRPr lang="en-GB" altLang="en-US" dirty="0">
              <a:solidFill>
                <a:srgbClr val="000000"/>
              </a:solidFill>
              <a:latin typeface="Arial (Body)"/>
            </a:endParaRPr>
          </a:p>
        </p:txBody>
      </p:sp>
      <p:graphicFrame>
        <p:nvGraphicFramePr>
          <p:cNvPr id="24" name="Chart 23"/>
          <p:cNvGraphicFramePr/>
          <p:nvPr/>
        </p:nvGraphicFramePr>
        <p:xfrm>
          <a:off x="6496207" y="1907843"/>
          <a:ext cx="3817620" cy="3978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1" name="Rectangle 10"/>
          <p:cNvSpPr/>
          <p:nvPr/>
        </p:nvSpPr>
        <p:spPr>
          <a:xfrm>
            <a:off x="2357418" y="575390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i="1" dirty="0">
                <a:solidFill>
                  <a:srgbClr val="000000">
                    <a:lumMod val="65000"/>
                    <a:lumOff val="35000"/>
                  </a:srgbClr>
                </a:solidFill>
                <a:latin typeface="Georgia" panose="02040502050405020303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** Other includes: Classifieds, Lead Generation, and Audio</a:t>
            </a:r>
            <a:endParaRPr lang="en-US" sz="1000" dirty="0">
              <a:solidFill>
                <a:srgbClr val="000000">
                  <a:lumMod val="65000"/>
                  <a:lumOff val="35000"/>
                </a:srgb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07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24001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4001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Digital video – The gap between formats is closing</a:t>
            </a:r>
            <a:br>
              <a:rPr lang="en-US" altLang="en-US" dirty="0" smtClean="0">
                <a:solidFill>
                  <a:srgbClr val="000000"/>
                </a:solidFill>
              </a:rPr>
            </a:br>
            <a:r>
              <a:rPr lang="en-US" altLang="en-US" sz="2000" i="0" dirty="0">
                <a:solidFill>
                  <a:srgbClr val="000000"/>
                </a:solidFill>
              </a:rPr>
              <a:t>Digital video ad revenues, 2015 – 2016</a:t>
            </a:r>
            <a:endParaRPr lang="en-US" altLang="en-US" dirty="0" smtClean="0"/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6"/>
          </p:nvPr>
        </p:nvSpPr>
        <p:spPr bwMode="auto">
          <a:xfrm>
            <a:off x="2312769" y="6141758"/>
            <a:ext cx="5257800" cy="15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rgbClr val="000000"/>
                </a:solidFill>
                <a:latin typeface="Arial (Body)"/>
              </a:rPr>
              <a:t>Source: IAB Internet Advertising Revenue Report, FY </a:t>
            </a:r>
            <a:r>
              <a:rPr lang="en-GB" altLang="en-US" dirty="0" smtClean="0">
                <a:solidFill>
                  <a:srgbClr val="000000"/>
                </a:solidFill>
                <a:latin typeface="Arial (Body)"/>
              </a:rPr>
              <a:t>2016</a:t>
            </a:r>
            <a:endParaRPr lang="en-GB" altLang="en-US" dirty="0">
              <a:solidFill>
                <a:srgbClr val="000000"/>
              </a:solidFill>
              <a:latin typeface="Arial (Body)"/>
            </a:endParaRP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 smtClean="0">
                <a:solidFill>
                  <a:srgbClr val="000000"/>
                </a:solidFill>
                <a:latin typeface="Arial (Body)"/>
              </a:rPr>
              <a:t>17</a:t>
            </a:r>
            <a:endParaRPr lang="en-GB" altLang="en-US" dirty="0">
              <a:solidFill>
                <a:srgbClr val="000000"/>
              </a:solidFill>
              <a:latin typeface="Arial (Body)"/>
            </a:endParaRPr>
          </a:p>
        </p:txBody>
      </p:sp>
      <p:sp>
        <p:nvSpPr>
          <p:cNvPr id="26629" name="Date Placeholder 6"/>
          <p:cNvSpPr>
            <a:spLocks noGrp="1"/>
          </p:cNvSpPr>
          <p:nvPr>
            <p:ph type="dt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00"/>
                </a:solidFill>
                <a:latin typeface="Arial (Body)"/>
              </a:rPr>
              <a:t>April 2017</a:t>
            </a:r>
            <a:endParaRPr lang="en-GB" altLang="en-US" dirty="0">
              <a:solidFill>
                <a:srgbClr val="000000"/>
              </a:solidFill>
              <a:latin typeface="Arial (Body)"/>
            </a:endParaRPr>
          </a:p>
        </p:txBody>
      </p:sp>
      <p:pic>
        <p:nvPicPr>
          <p:cNvPr id="10" name="Picture Placeholder 9" descr="iab logo 2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1" y="69851"/>
            <a:ext cx="4714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 rot="16200000">
            <a:off x="912813" y="3630483"/>
            <a:ext cx="2433637" cy="303212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indent="-274320" algn="ctr">
              <a:spcAft>
                <a:spcPts val="900"/>
              </a:spcAft>
              <a:defRPr/>
            </a:pPr>
            <a:r>
              <a:rPr lang="en-US" b="1" dirty="0">
                <a:solidFill>
                  <a:srgbClr val="FFFFFF">
                    <a:lumMod val="50000"/>
                  </a:srgbClr>
                </a:solidFill>
                <a:latin typeface="Georgia" pitchFamily="18" charset="0"/>
                <a:cs typeface="Arial" pitchFamily="34" charset="0"/>
              </a:rPr>
              <a:t>In billions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/>
          <a:srcRect t="6353" r="11122"/>
          <a:stretch/>
        </p:blipFill>
        <p:spPr>
          <a:xfrm>
            <a:off x="2866857" y="1828801"/>
            <a:ext cx="7500758" cy="390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92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Placeholder 9" descr="iab logo 2.gif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60087" y="6068973"/>
            <a:ext cx="1328738" cy="685800"/>
          </a:xfrm>
        </p:spPr>
      </p:pic>
      <p:sp>
        <p:nvSpPr>
          <p:cNvPr id="1126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IAB Internet </a:t>
            </a:r>
            <a:r>
              <a:rPr lang="en-US" altLang="en-US" dirty="0"/>
              <a:t>A</a:t>
            </a:r>
            <a:r>
              <a:rPr lang="en-US" altLang="en-US" dirty="0" smtClean="0"/>
              <a:t>dvertising Revenue </a:t>
            </a:r>
            <a:r>
              <a:rPr lang="en-US" altLang="en-US" dirty="0"/>
              <a:t>R</a:t>
            </a:r>
            <a:r>
              <a:rPr lang="en-US" altLang="en-US" dirty="0" smtClean="0"/>
              <a:t>eport</a:t>
            </a:r>
            <a:endParaRPr lang="en-GB" altLang="en-US" dirty="0" smtClean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3417887" y="1828800"/>
            <a:ext cx="5765800" cy="914400"/>
          </a:xfrm>
        </p:spPr>
        <p:txBody>
          <a:bodyPr rtlCol="0"/>
          <a:lstStyle/>
          <a:p>
            <a:pPr fontAlgn="auto">
              <a:spcBef>
                <a:spcPts val="0"/>
              </a:spcBef>
              <a:defRPr/>
            </a:pPr>
            <a:r>
              <a:rPr lang="en-US" dirty="0" smtClean="0"/>
              <a:t>2016 full year results</a:t>
            </a:r>
          </a:p>
          <a:p>
            <a:pPr fontAlgn="auto">
              <a:spcBef>
                <a:spcPts val="0"/>
              </a:spcBef>
              <a:defRPr/>
            </a:pPr>
            <a:endParaRPr lang="en-GB" dirty="0"/>
          </a:p>
        </p:txBody>
      </p:sp>
      <p:sp>
        <p:nvSpPr>
          <p:cNvPr id="1126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417888" y="350838"/>
            <a:ext cx="4105275" cy="146050"/>
          </a:xfrm>
        </p:spPr>
        <p:txBody>
          <a:bodyPr/>
          <a:lstStyle/>
          <a:p>
            <a:r>
              <a:rPr lang="en-GB" altLang="en-US" dirty="0" smtClean="0"/>
              <a:t>www.pwc.com</a:t>
            </a:r>
            <a:br>
              <a:rPr lang="en-GB" altLang="en-US" dirty="0" smtClean="0"/>
            </a:br>
            <a:r>
              <a:rPr lang="en-GB" altLang="en-US" dirty="0" smtClean="0"/>
              <a:t>www.iab.com</a:t>
            </a:r>
          </a:p>
        </p:txBody>
      </p:sp>
      <p:sp>
        <p:nvSpPr>
          <p:cNvPr id="6" name="Rectangle 5"/>
          <p:cNvSpPr/>
          <p:nvPr/>
        </p:nvSpPr>
        <p:spPr>
          <a:xfrm>
            <a:off x="6486299" y="6242596"/>
            <a:ext cx="41909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1450" fontAlgn="base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</a:pPr>
            <a:r>
              <a:rPr lang="en-GB" sz="800" dirty="0">
                <a:solidFill>
                  <a:srgbClr val="000000"/>
                </a:solidFill>
                <a:latin typeface="Georgia" panose="02040502050405020303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Any trademarks included are trademarks of their respective owners and are not affiliated with, nor endorsed by, PricewaterhouseCoopers LLP.</a:t>
            </a:r>
            <a:endParaRPr lang="en-US" sz="800" dirty="0">
              <a:solidFill>
                <a:srgbClr val="000000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27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24001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4001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Social media demonstrated continued growth</a:t>
            </a:r>
            <a:br>
              <a:rPr lang="en-US" altLang="en-US" dirty="0" smtClean="0">
                <a:solidFill>
                  <a:srgbClr val="000000"/>
                </a:solidFill>
              </a:rPr>
            </a:br>
            <a:r>
              <a:rPr lang="en-US" altLang="en-US" sz="2000" i="0" dirty="0">
                <a:solidFill>
                  <a:srgbClr val="000000"/>
                </a:solidFill>
              </a:rPr>
              <a:t>Social media ad revenues, 2012 –2016</a:t>
            </a:r>
            <a:endParaRPr lang="en-US" altLang="en-US" dirty="0" smtClean="0"/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6"/>
          </p:nvPr>
        </p:nvSpPr>
        <p:spPr bwMode="auto">
          <a:xfrm>
            <a:off x="2312769" y="6141758"/>
            <a:ext cx="5257800" cy="15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rgbClr val="000000"/>
                </a:solidFill>
                <a:latin typeface="Arial (Body)"/>
              </a:rPr>
              <a:t>Source: IAB Internet Advertising Revenue Report, FY </a:t>
            </a:r>
            <a:r>
              <a:rPr lang="en-GB" altLang="en-US" dirty="0" smtClean="0">
                <a:solidFill>
                  <a:srgbClr val="000000"/>
                </a:solidFill>
                <a:latin typeface="Arial (Body)"/>
              </a:rPr>
              <a:t>2016</a:t>
            </a:r>
            <a:endParaRPr lang="en-GB" altLang="en-US" dirty="0">
              <a:solidFill>
                <a:srgbClr val="000000"/>
              </a:solidFill>
              <a:latin typeface="Arial (Body)"/>
            </a:endParaRP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 smtClean="0">
                <a:solidFill>
                  <a:srgbClr val="000000"/>
                </a:solidFill>
                <a:latin typeface="Arial (Body)"/>
              </a:rPr>
              <a:t>18</a:t>
            </a:r>
            <a:endParaRPr lang="en-GB" altLang="en-US" dirty="0">
              <a:solidFill>
                <a:srgbClr val="000000"/>
              </a:solidFill>
              <a:latin typeface="Arial (Body)"/>
            </a:endParaRPr>
          </a:p>
        </p:txBody>
      </p:sp>
      <p:sp>
        <p:nvSpPr>
          <p:cNvPr id="26629" name="Date Placeholder 6"/>
          <p:cNvSpPr>
            <a:spLocks noGrp="1"/>
          </p:cNvSpPr>
          <p:nvPr>
            <p:ph type="dt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00"/>
                </a:solidFill>
                <a:latin typeface="Arial (Body)"/>
              </a:rPr>
              <a:t>April 2017</a:t>
            </a:r>
            <a:endParaRPr lang="en-GB" altLang="en-US" dirty="0">
              <a:solidFill>
                <a:srgbClr val="000000"/>
              </a:solidFill>
              <a:latin typeface="Arial (Body)"/>
            </a:endParaRPr>
          </a:p>
        </p:txBody>
      </p:sp>
      <p:sp>
        <p:nvSpPr>
          <p:cNvPr id="26632" name="Rectangle 9"/>
          <p:cNvSpPr>
            <a:spLocks noChangeArrowheads="1"/>
          </p:cNvSpPr>
          <p:nvPr/>
        </p:nvSpPr>
        <p:spPr bwMode="auto">
          <a:xfrm>
            <a:off x="2222234" y="5956022"/>
            <a:ext cx="4572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100" i="1" dirty="0">
                <a:solidFill>
                  <a:srgbClr val="000000"/>
                </a:solidFill>
                <a:latin typeface="Georgia" pitchFamily="18" charset="0"/>
                <a:ea typeface="Georgia" pitchFamily="18" charset="0"/>
                <a:cs typeface="Georgia" pitchFamily="18" charset="0"/>
              </a:rPr>
              <a:t>* CAGR: Compound Annual Growth Rate</a:t>
            </a:r>
            <a:endParaRPr lang="en-US" altLang="en-US" sz="1100" i="1" dirty="0">
              <a:solidFill>
                <a:srgbClr val="000000"/>
              </a:solidFill>
              <a:latin typeface="Georgia" pitchFamily="18" charset="0"/>
              <a:ea typeface="Georgia" pitchFamily="18" charset="0"/>
              <a:cs typeface="Georgia" pitchFamily="18" charset="0"/>
            </a:endParaRPr>
          </a:p>
        </p:txBody>
      </p:sp>
      <p:pic>
        <p:nvPicPr>
          <p:cNvPr id="10" name="Picture Placeholder 9" descr="iab logo 2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1" y="69851"/>
            <a:ext cx="4714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9713" y="1631951"/>
            <a:ext cx="7933670" cy="43172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912813" y="3559176"/>
            <a:ext cx="2433637" cy="303212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indent="-274320" algn="ctr">
              <a:spcAft>
                <a:spcPts val="900"/>
              </a:spcAft>
              <a:defRPr/>
            </a:pPr>
            <a:r>
              <a:rPr lang="en-US" b="1" dirty="0">
                <a:solidFill>
                  <a:srgbClr val="FFFFFF">
                    <a:lumMod val="50000"/>
                  </a:srgbClr>
                </a:solidFill>
                <a:latin typeface="Georgia" pitchFamily="18" charset="0"/>
                <a:cs typeface="Arial" pitchFamily="34" charset="0"/>
              </a:rPr>
              <a:t>In billions</a:t>
            </a:r>
          </a:p>
        </p:txBody>
      </p:sp>
    </p:spTree>
    <p:extLst>
      <p:ext uri="{BB962C8B-B14F-4D97-AF65-F5344CB8AC3E}">
        <p14:creationId xmlns:p14="http://schemas.microsoft.com/office/powerpoint/2010/main" val="41967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24001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4001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Social Media and Mobile Impact</a:t>
            </a:r>
            <a:br>
              <a:rPr lang="en-US" altLang="en-US" dirty="0" smtClean="0">
                <a:solidFill>
                  <a:srgbClr val="000000"/>
                </a:solidFill>
              </a:rPr>
            </a:br>
            <a:r>
              <a:rPr lang="en-US" altLang="en-US" sz="2000" dirty="0">
                <a:solidFill>
                  <a:srgbClr val="000000"/>
                </a:solidFill>
              </a:rPr>
              <a:t>Percentage of Revenues 2012 - 2016</a:t>
            </a:r>
            <a:r>
              <a:rPr lang="en-US" altLang="en-US" dirty="0" smtClean="0">
                <a:solidFill>
                  <a:srgbClr val="000000"/>
                </a:solidFill>
              </a:rPr>
              <a:t/>
            </a:r>
            <a:br>
              <a:rPr lang="en-US" altLang="en-US" dirty="0" smtClean="0">
                <a:solidFill>
                  <a:srgbClr val="000000"/>
                </a:solidFill>
              </a:rPr>
            </a:br>
            <a:endParaRPr lang="en-US" altLang="en-US" dirty="0" smtClean="0"/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6"/>
          </p:nvPr>
        </p:nvSpPr>
        <p:spPr bwMode="auto">
          <a:xfrm>
            <a:off x="2312769" y="6141758"/>
            <a:ext cx="5257800" cy="15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rgbClr val="000000"/>
                </a:solidFill>
                <a:latin typeface="Arial (Body)"/>
              </a:rPr>
              <a:t>Source: IAB Internet Advertising Revenue Report, FY </a:t>
            </a:r>
            <a:r>
              <a:rPr lang="en-GB" altLang="en-US" dirty="0" smtClean="0">
                <a:solidFill>
                  <a:srgbClr val="000000"/>
                </a:solidFill>
                <a:latin typeface="Arial (Body)"/>
              </a:rPr>
              <a:t>2016</a:t>
            </a:r>
            <a:endParaRPr lang="en-GB" altLang="en-US" dirty="0">
              <a:solidFill>
                <a:srgbClr val="000000"/>
              </a:solidFill>
              <a:latin typeface="Arial (Body)"/>
            </a:endParaRP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 smtClean="0">
                <a:solidFill>
                  <a:srgbClr val="000000"/>
                </a:solidFill>
                <a:latin typeface="Arial (Body)"/>
              </a:rPr>
              <a:t>19</a:t>
            </a:r>
            <a:endParaRPr lang="en-GB" altLang="en-US" dirty="0">
              <a:solidFill>
                <a:srgbClr val="000000"/>
              </a:solidFill>
              <a:latin typeface="Arial (Body)"/>
            </a:endParaRPr>
          </a:p>
        </p:txBody>
      </p:sp>
      <p:sp>
        <p:nvSpPr>
          <p:cNvPr id="26629" name="Date Placeholder 6"/>
          <p:cNvSpPr>
            <a:spLocks noGrp="1"/>
          </p:cNvSpPr>
          <p:nvPr>
            <p:ph type="dt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00"/>
                </a:solidFill>
                <a:latin typeface="Arial (Body)"/>
              </a:rPr>
              <a:t>April 2017</a:t>
            </a:r>
            <a:endParaRPr lang="en-GB" altLang="en-US" dirty="0">
              <a:solidFill>
                <a:srgbClr val="000000"/>
              </a:solidFill>
              <a:latin typeface="Arial (Body)"/>
            </a:endParaRPr>
          </a:p>
        </p:txBody>
      </p:sp>
      <p:pic>
        <p:nvPicPr>
          <p:cNvPr id="10" name="Picture Placeholder 9" descr="iab logo 2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1" y="69851"/>
            <a:ext cx="4714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Chart 5"/>
          <p:cNvGraphicFramePr/>
          <p:nvPr>
            <p:extLst/>
          </p:nvPr>
        </p:nvGraphicFramePr>
        <p:xfrm>
          <a:off x="2312770" y="1600201"/>
          <a:ext cx="6829643" cy="4163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66207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612" y="1641506"/>
            <a:ext cx="6240780" cy="46713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Digital audio makes its report debut</a:t>
            </a:r>
            <a:br>
              <a:rPr lang="en-GB" dirty="0" smtClean="0"/>
            </a:br>
            <a:r>
              <a:rPr lang="en-GB" sz="2000" i="0" dirty="0"/>
              <a:t>Digital audio ad revenues, 2016</a:t>
            </a:r>
            <a:r>
              <a:rPr lang="en-GB" sz="2000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20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April 2017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912813" y="3559176"/>
            <a:ext cx="2433637" cy="303212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indent="-274320" algn="ctr">
              <a:spcAft>
                <a:spcPts val="900"/>
              </a:spcAft>
              <a:defRPr/>
            </a:pPr>
            <a:r>
              <a:rPr lang="en-US" b="1" dirty="0">
                <a:solidFill>
                  <a:srgbClr val="FFFFFF">
                    <a:lumMod val="50000"/>
                  </a:srgbClr>
                </a:solidFill>
                <a:latin typeface="Georgia" pitchFamily="18" charset="0"/>
                <a:cs typeface="Arial" pitchFamily="34" charset="0"/>
              </a:rPr>
              <a:t>In millions</a:t>
            </a:r>
          </a:p>
        </p:txBody>
      </p:sp>
      <p:sp>
        <p:nvSpPr>
          <p:cNvPr id="10" name="Footer Placeholder 4"/>
          <p:cNvSpPr txBox="1">
            <a:spLocks/>
          </p:cNvSpPr>
          <p:nvPr/>
        </p:nvSpPr>
        <p:spPr bwMode="auto">
          <a:xfrm>
            <a:off x="2312769" y="6141758"/>
            <a:ext cx="52578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  <a:latin typeface="Arial (Body)"/>
              </a:rPr>
              <a:t>Source: IAB Internet Advertising Revenue Report, FY 2016</a:t>
            </a:r>
            <a:endParaRPr lang="en-GB" altLang="en-US" dirty="0">
              <a:solidFill>
                <a:srgbClr val="000000"/>
              </a:solidFill>
              <a:latin typeface="Arial (Body)"/>
            </a:endParaRPr>
          </a:p>
        </p:txBody>
      </p:sp>
      <p:sp>
        <p:nvSpPr>
          <p:cNvPr id="13" name="Text Placeholder 25"/>
          <p:cNvSpPr txBox="1">
            <a:spLocks/>
          </p:cNvSpPr>
          <p:nvPr/>
        </p:nvSpPr>
        <p:spPr>
          <a:xfrm>
            <a:off x="7237412" y="1752601"/>
            <a:ext cx="3177540" cy="2130425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000" kern="1200" smtClean="0">
                <a:solidFill>
                  <a:schemeClr val="tx1"/>
                </a:solidFill>
                <a:latin typeface="Arial (Body)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spcAft>
                <a:spcPts val="900"/>
              </a:spcAft>
            </a:pPr>
            <a:r>
              <a:rPr lang="en-US" altLang="en-US" sz="2400" b="1" i="1" dirty="0">
                <a:solidFill>
                  <a:srgbClr val="E0301E"/>
                </a:solidFill>
                <a:latin typeface="Georgia"/>
              </a:rPr>
              <a:t>Digital audio generated $1.1B in FY 2016; mobile represented 81% of the total</a:t>
            </a:r>
          </a:p>
        </p:txBody>
      </p:sp>
      <p:pic>
        <p:nvPicPr>
          <p:cNvPr id="11" name="Picture Placeholder 9" descr="iab logo 2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1" y="69851"/>
            <a:ext cx="4714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801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24001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4001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Content Placeholder 9"/>
          <p:cNvGraphicFramePr>
            <a:graphicFrameLocks noGrp="1"/>
          </p:cNvGraphicFramePr>
          <p:nvPr>
            <p:ph sz="quarter" idx="14"/>
            <p:extLst/>
          </p:nvPr>
        </p:nvGraphicFramePr>
        <p:xfrm>
          <a:off x="1963965" y="1660525"/>
          <a:ext cx="39624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7656" name="TextBox 16"/>
          <p:cNvSpPr txBox="1">
            <a:spLocks noChangeArrowheads="1"/>
          </p:cNvSpPr>
          <p:nvPr/>
        </p:nvSpPr>
        <p:spPr bwMode="auto">
          <a:xfrm>
            <a:off x="2436812" y="5715000"/>
            <a:ext cx="3200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indent="-2730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ts val="900"/>
              </a:spcAft>
            </a:pPr>
            <a:r>
              <a:rPr lang="en-US" altLang="en-US" dirty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Total – $59.6 billion  </a:t>
            </a:r>
          </a:p>
          <a:p>
            <a:pPr fontAlgn="base">
              <a:spcBef>
                <a:spcPct val="0"/>
              </a:spcBef>
              <a:spcAft>
                <a:spcPts val="900"/>
              </a:spcAft>
            </a:pPr>
            <a:endParaRPr lang="en-US" altLang="en-US" dirty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27650" name="Footer Placeholder 4"/>
          <p:cNvSpPr>
            <a:spLocks noGrp="1"/>
          </p:cNvSpPr>
          <p:nvPr>
            <p:ph type="ftr" sz="quarter" idx="16"/>
          </p:nvPr>
        </p:nvSpPr>
        <p:spPr bwMode="auto">
          <a:xfrm>
            <a:off x="2355850" y="6051550"/>
            <a:ext cx="5257800" cy="15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rgbClr val="000000"/>
                </a:solidFill>
                <a:latin typeface="Arial (Body)"/>
              </a:rPr>
              <a:t>Source: IAB Internet Advertising Revenue Report, FY </a:t>
            </a:r>
            <a:r>
              <a:rPr lang="en-GB" altLang="en-US" dirty="0" smtClean="0">
                <a:solidFill>
                  <a:srgbClr val="000000"/>
                </a:solidFill>
                <a:latin typeface="Arial (Body)"/>
              </a:rPr>
              <a:t>2016</a:t>
            </a:r>
            <a:endParaRPr lang="en-GB" altLang="en-US" dirty="0">
              <a:solidFill>
                <a:srgbClr val="000000"/>
              </a:solidFill>
              <a:latin typeface="Arial (Body)"/>
            </a:endParaRP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7"/>
          </p:nvPr>
        </p:nvSpPr>
        <p:spPr bwMode="auto">
          <a:xfrm>
            <a:off x="9446339" y="6492875"/>
            <a:ext cx="2035703" cy="15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 smtClean="0">
                <a:solidFill>
                  <a:srgbClr val="000000"/>
                </a:solidFill>
                <a:latin typeface="Arial (Body)"/>
              </a:rPr>
              <a:t>21</a:t>
            </a:r>
            <a:endParaRPr lang="en-GB" altLang="en-US" dirty="0">
              <a:solidFill>
                <a:srgbClr val="000000"/>
              </a:solidFill>
              <a:latin typeface="Arial (Body)"/>
            </a:endParaRPr>
          </a:p>
        </p:txBody>
      </p:sp>
      <p:sp>
        <p:nvSpPr>
          <p:cNvPr id="27652" name="Date Placeholder 6"/>
          <p:cNvSpPr>
            <a:spLocks noGrp="1"/>
          </p:cNvSpPr>
          <p:nvPr>
            <p:ph type="dt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00"/>
                </a:solidFill>
                <a:latin typeface="Arial (Body)"/>
              </a:rPr>
              <a:t>April 2017</a:t>
            </a:r>
            <a:endParaRPr lang="en-GB" altLang="en-US" dirty="0">
              <a:solidFill>
                <a:srgbClr val="000000"/>
              </a:solidFill>
              <a:latin typeface="Arial (Body)"/>
            </a:endParaRPr>
          </a:p>
        </p:txBody>
      </p:sp>
      <p:sp>
        <p:nvSpPr>
          <p:cNvPr id="27653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Impression-based </a:t>
            </a:r>
            <a:r>
              <a:rPr lang="en-US" dirty="0"/>
              <a:t>pricing </a:t>
            </a:r>
            <a:r>
              <a:rPr lang="en-US" dirty="0" smtClean="0"/>
              <a:t>showed </a:t>
            </a:r>
            <a:r>
              <a:rPr lang="en-US" dirty="0"/>
              <a:t>slight </a:t>
            </a:r>
            <a:r>
              <a:rPr lang="en-US" dirty="0" smtClean="0"/>
              <a:t>uptick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2000" i="0" dirty="0"/>
              <a:t>Internet ad revenues by pricing model, 2015 vs. 2016</a:t>
            </a:r>
          </a:p>
        </p:txBody>
      </p:sp>
      <p:sp>
        <p:nvSpPr>
          <p:cNvPr id="27657" name="TextBox 17"/>
          <p:cNvSpPr txBox="1">
            <a:spLocks noChangeArrowheads="1"/>
          </p:cNvSpPr>
          <p:nvPr/>
        </p:nvSpPr>
        <p:spPr bwMode="auto">
          <a:xfrm>
            <a:off x="6551612" y="5715000"/>
            <a:ext cx="3200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indent="-2730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ts val="900"/>
              </a:spcAft>
            </a:pPr>
            <a:r>
              <a:rPr lang="en-US" altLang="en-US" dirty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Total – $72.5 billion</a:t>
            </a:r>
          </a:p>
        </p:txBody>
      </p:sp>
      <p:pic>
        <p:nvPicPr>
          <p:cNvPr id="27658" name="Picture Placeholder 9" descr="iab logo 2.g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1" y="69851"/>
            <a:ext cx="4714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Content Placeholder 9"/>
          <p:cNvGraphicFramePr>
            <a:graphicFrameLocks noGrp="1"/>
          </p:cNvGraphicFramePr>
          <p:nvPr>
            <p:ph sz="quarter" idx="14"/>
            <p:extLst/>
          </p:nvPr>
        </p:nvGraphicFramePr>
        <p:xfrm>
          <a:off x="6094412" y="1660525"/>
          <a:ext cx="39624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55933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Historical pricing model trends</a:t>
            </a:r>
            <a:br>
              <a:rPr lang="en-US" altLang="en-US" dirty="0" smtClean="0"/>
            </a:br>
            <a:r>
              <a:rPr lang="en-US" altLang="en-US" sz="2000" i="0" dirty="0"/>
              <a:t>Internet ad revenues by pricing model, 2005–2016</a:t>
            </a:r>
          </a:p>
        </p:txBody>
      </p:sp>
      <p:graphicFrame>
        <p:nvGraphicFramePr>
          <p:cNvPr id="2" name="Content Placeholder 9"/>
          <p:cNvGraphicFramePr>
            <a:graphicFrameLocks noGrp="1"/>
          </p:cNvGraphicFramePr>
          <p:nvPr>
            <p:ph sz="quarter" idx="15"/>
            <p:extLst/>
          </p:nvPr>
        </p:nvGraphicFramePr>
        <p:xfrm>
          <a:off x="2055812" y="1752600"/>
          <a:ext cx="80772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 rot="16200000">
            <a:off x="983457" y="3559970"/>
            <a:ext cx="2433637" cy="3016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indent="-274320" algn="ctr">
              <a:spcAft>
                <a:spcPts val="900"/>
              </a:spcAft>
              <a:defRPr/>
            </a:pPr>
            <a:r>
              <a:rPr lang="en-US" b="1" dirty="0">
                <a:solidFill>
                  <a:srgbClr val="FFFFFF">
                    <a:lumMod val="50000"/>
                  </a:srgbClr>
                </a:solidFill>
                <a:latin typeface="Georgia" pitchFamily="18" charset="0"/>
                <a:cs typeface="Arial" pitchFamily="34" charset="0"/>
              </a:rPr>
              <a:t>% of total revenue</a:t>
            </a:r>
          </a:p>
        </p:txBody>
      </p:sp>
      <p:pic>
        <p:nvPicPr>
          <p:cNvPr id="28677" name="Picture Placeholder 9" descr="iab logo 2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1" y="69851"/>
            <a:ext cx="4714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025323" y="5814951"/>
            <a:ext cx="8609012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0050" indent="-400050">
              <a:defRPr/>
            </a:pPr>
            <a:r>
              <a:rPr lang="en-GB" sz="1000" i="1" dirty="0">
                <a:solidFill>
                  <a:srgbClr val="000000"/>
                </a:solidFill>
                <a:latin typeface="Georgia"/>
                <a:cs typeface="Georgia"/>
              </a:rPr>
              <a:t>Note:	Pricing model definitions may have changed over the time period depicted both within the survey process and as interpreted by respondents</a:t>
            </a:r>
          </a:p>
          <a:p>
            <a:pPr>
              <a:defRPr/>
            </a:pPr>
            <a:endParaRPr lang="en-GB" sz="1000" i="1" dirty="0">
              <a:solidFill>
                <a:srgbClr val="000000"/>
              </a:solidFill>
              <a:latin typeface="Georgia"/>
              <a:cs typeface="Georgia"/>
            </a:endParaRPr>
          </a:p>
        </p:txBody>
      </p:sp>
      <p:sp>
        <p:nvSpPr>
          <p:cNvPr id="28679" name="Slide Number Placeholder 5"/>
          <p:cNvSpPr>
            <a:spLocks noGrp="1"/>
          </p:cNvSpPr>
          <p:nvPr>
            <p:ph type="sldNum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 smtClean="0">
                <a:solidFill>
                  <a:srgbClr val="000000"/>
                </a:solidFill>
              </a:rPr>
              <a:t>22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28680" name="Date Placeholder 6"/>
          <p:cNvSpPr>
            <a:spLocks noGrp="1"/>
          </p:cNvSpPr>
          <p:nvPr>
            <p:ph type="dt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00"/>
                </a:solidFill>
              </a:rPr>
              <a:t>April 2017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6"/>
          </p:nvPr>
        </p:nvSpPr>
        <p:spPr bwMode="auto">
          <a:xfrm>
            <a:off x="2119360" y="6051550"/>
            <a:ext cx="5257800" cy="15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rgbClr val="000000"/>
                </a:solidFill>
                <a:latin typeface="Arial (Body)"/>
              </a:rPr>
              <a:t>Source: IAB Internet Advertising Revenue Report, FY </a:t>
            </a:r>
            <a:r>
              <a:rPr lang="en-GB" altLang="en-US" dirty="0" smtClean="0">
                <a:solidFill>
                  <a:srgbClr val="000000"/>
                </a:solidFill>
                <a:latin typeface="Arial (Body)"/>
              </a:rPr>
              <a:t>2016</a:t>
            </a:r>
            <a:endParaRPr lang="en-GB" altLang="en-US" dirty="0">
              <a:solidFill>
                <a:srgbClr val="000000"/>
              </a:solidFill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219035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/>
          </p:nvPr>
        </p:nvGraphicFramePr>
        <p:xfrm>
          <a:off x="1954212" y="1397000"/>
          <a:ext cx="8329428" cy="4583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Internet ad revenues by major industry category</a:t>
            </a:r>
            <a:br>
              <a:rPr lang="en-US" altLang="en-US" dirty="0" smtClean="0"/>
            </a:br>
            <a:endParaRPr lang="en-US" altLang="en-US" sz="2000" i="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900797" y="3350468"/>
            <a:ext cx="2433637" cy="3016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indent="-274320" algn="ctr">
              <a:spcAft>
                <a:spcPts val="900"/>
              </a:spcAft>
              <a:defRPr/>
            </a:pPr>
            <a:r>
              <a:rPr lang="en-US" b="1" dirty="0">
                <a:solidFill>
                  <a:srgbClr val="FFFFFF">
                    <a:lumMod val="50000"/>
                  </a:srgbClr>
                </a:solidFill>
                <a:latin typeface="Georgia" pitchFamily="18" charset="0"/>
                <a:cs typeface="Arial" pitchFamily="34" charset="0"/>
              </a:rPr>
              <a:t>% of total revenue †</a:t>
            </a:r>
          </a:p>
        </p:txBody>
      </p:sp>
      <p:pic>
        <p:nvPicPr>
          <p:cNvPr id="29701" name="Picture Placeholder 9" descr="iab logo 2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1" y="69851"/>
            <a:ext cx="4714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Box 1"/>
          <p:cNvSpPr txBox="1">
            <a:spLocks noChangeArrowheads="1"/>
          </p:cNvSpPr>
          <p:nvPr/>
        </p:nvSpPr>
        <p:spPr bwMode="auto">
          <a:xfrm>
            <a:off x="14881225" y="659288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indent="-2730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ts val="900"/>
              </a:spcAft>
            </a:pPr>
            <a:endParaRPr lang="en-US" altLang="en-US" sz="2000" dirty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29704" name="Slide Number Placeholder 5"/>
          <p:cNvSpPr>
            <a:spLocks noGrp="1"/>
          </p:cNvSpPr>
          <p:nvPr>
            <p:ph type="sldNum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 smtClean="0">
                <a:solidFill>
                  <a:srgbClr val="000000"/>
                </a:solidFill>
              </a:rPr>
              <a:t>23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29705" name="Date Placeholder 6"/>
          <p:cNvSpPr>
            <a:spLocks noGrp="1"/>
          </p:cNvSpPr>
          <p:nvPr>
            <p:ph type="dt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00"/>
                </a:solidFill>
              </a:rPr>
              <a:t>April 2017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954213" y="5988377"/>
            <a:ext cx="78390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0" i="1" dirty="0">
                <a:solidFill>
                  <a:srgbClr val="000000"/>
                </a:solidFill>
                <a:latin typeface="Georgia" pitchFamily="18" charset="0"/>
                <a:ea typeface="Georgia" pitchFamily="18" charset="0"/>
                <a:cs typeface="Georgia" pitchFamily="18" charset="0"/>
              </a:rPr>
              <a:t>† Amounts do not total to 100% as minor categories are not displayed.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6"/>
          </p:nvPr>
        </p:nvSpPr>
        <p:spPr bwMode="auto">
          <a:xfrm>
            <a:off x="2048808" y="6224976"/>
            <a:ext cx="5257800" cy="15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rgbClr val="000000"/>
                </a:solidFill>
                <a:latin typeface="Arial (Body)"/>
              </a:rPr>
              <a:t>Source: IAB Internet Advertising Revenue Report, FY </a:t>
            </a:r>
            <a:r>
              <a:rPr lang="en-GB" altLang="en-US" dirty="0" smtClean="0">
                <a:solidFill>
                  <a:srgbClr val="000000"/>
                </a:solidFill>
                <a:latin typeface="Arial (Body)"/>
              </a:rPr>
              <a:t>2016</a:t>
            </a:r>
            <a:endParaRPr lang="en-GB" altLang="en-US" dirty="0">
              <a:solidFill>
                <a:srgbClr val="000000"/>
              </a:solidFill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83191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type="subTitle" idx="1"/>
          </p:nvPr>
        </p:nvSpPr>
        <p:spPr>
          <a:xfrm>
            <a:off x="2055812" y="1905000"/>
            <a:ext cx="8077200" cy="4007069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en-US" sz="2000" dirty="0"/>
              <a:t>For information, contact one of the following PwC professionals:</a:t>
            </a:r>
            <a:endParaRPr lang="en-US" sz="1200" dirty="0">
              <a:solidFill>
                <a:schemeClr val="tx2"/>
              </a:solidFill>
            </a:endParaRPr>
          </a:p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tx2"/>
                </a:solidFill>
              </a:rPr>
              <a:t>New York</a:t>
            </a:r>
          </a:p>
          <a:p>
            <a:pPr>
              <a:spcAft>
                <a:spcPts val="0"/>
              </a:spcAft>
            </a:pPr>
            <a:endParaRPr lang="en-US" sz="1400" b="1" dirty="0"/>
          </a:p>
          <a:p>
            <a:pPr>
              <a:spcAft>
                <a:spcPts val="0"/>
              </a:spcAft>
            </a:pPr>
            <a:r>
              <a:rPr lang="en-US" sz="1400" b="1" dirty="0"/>
              <a:t>David Silverman</a:t>
            </a:r>
          </a:p>
          <a:p>
            <a:pPr>
              <a:spcAft>
                <a:spcPts val="0"/>
              </a:spcAft>
            </a:pPr>
            <a:r>
              <a:rPr lang="en-US" sz="1400" dirty="0"/>
              <a:t>Partner, Assurance Services</a:t>
            </a:r>
          </a:p>
          <a:p>
            <a:pPr>
              <a:spcAft>
                <a:spcPts val="0"/>
              </a:spcAft>
            </a:pPr>
            <a:r>
              <a:rPr lang="en-US" sz="1400" dirty="0"/>
              <a:t>646.471.5421</a:t>
            </a:r>
          </a:p>
          <a:p>
            <a:pPr>
              <a:spcAft>
                <a:spcPts val="0"/>
              </a:spcAft>
            </a:pPr>
            <a:r>
              <a:rPr lang="en-US" sz="1400" dirty="0"/>
              <a:t>david.silverman@pwc.com</a:t>
            </a:r>
          </a:p>
          <a:p>
            <a:pPr>
              <a:spcAft>
                <a:spcPts val="300"/>
              </a:spcAft>
            </a:pPr>
            <a:r>
              <a:rPr lang="en-US" sz="1400" dirty="0">
                <a:solidFill>
                  <a:schemeClr val="tx2"/>
                </a:solidFill>
              </a:rPr>
              <a:t> York</a:t>
            </a:r>
          </a:p>
          <a:p>
            <a:pPr>
              <a:spcAft>
                <a:spcPts val="0"/>
              </a:spcAft>
            </a:pPr>
            <a:r>
              <a:rPr lang="en-US" sz="1400" b="1" dirty="0"/>
              <a:t>Russ </a:t>
            </a:r>
            <a:r>
              <a:rPr lang="en-US" sz="1400" b="1" dirty="0" err="1"/>
              <a:t>Sapienza</a:t>
            </a:r>
            <a:endParaRPr lang="en-US" sz="1400" b="1" dirty="0"/>
          </a:p>
          <a:p>
            <a:pPr>
              <a:spcAft>
                <a:spcPts val="0"/>
              </a:spcAft>
            </a:pPr>
            <a:r>
              <a:rPr lang="en-US" sz="1400" dirty="0"/>
              <a:t>Partner, Advisory Services</a:t>
            </a:r>
          </a:p>
          <a:p>
            <a:pPr>
              <a:spcAft>
                <a:spcPts val="0"/>
              </a:spcAft>
            </a:pPr>
            <a:r>
              <a:rPr lang="en-US" sz="1400" dirty="0"/>
              <a:t>646.471.1517</a:t>
            </a:r>
          </a:p>
          <a:p>
            <a:pPr>
              <a:spcAft>
                <a:spcPts val="0"/>
              </a:spcAft>
            </a:pPr>
            <a:r>
              <a:rPr lang="en-US" sz="1400" dirty="0"/>
              <a:t>russell.j.sapienza@pwc.com</a:t>
            </a:r>
          </a:p>
          <a:p>
            <a:pPr>
              <a:spcAft>
                <a:spcPts val="0"/>
              </a:spcAft>
            </a:pPr>
            <a:endParaRPr lang="en-US" sz="1400" dirty="0"/>
          </a:p>
          <a:p>
            <a:pPr>
              <a:spcAft>
                <a:spcPts val="0"/>
              </a:spcAft>
              <a:defRPr/>
            </a:pPr>
            <a:r>
              <a:rPr lang="en-US" sz="1400" b="1" dirty="0"/>
              <a:t>Brian Gaffney</a:t>
            </a:r>
          </a:p>
          <a:p>
            <a:pPr>
              <a:spcAft>
                <a:spcPts val="0"/>
              </a:spcAft>
              <a:defRPr/>
            </a:pPr>
            <a:r>
              <a:rPr lang="en-US" sz="1400" dirty="0"/>
              <a:t>Manager, Advisory Services</a:t>
            </a:r>
          </a:p>
          <a:p>
            <a:pPr>
              <a:spcAft>
                <a:spcPts val="0"/>
              </a:spcAft>
              <a:defRPr/>
            </a:pPr>
            <a:r>
              <a:rPr lang="en-US" sz="1400" dirty="0"/>
              <a:t>646.471.4722</a:t>
            </a:r>
          </a:p>
          <a:p>
            <a:pPr>
              <a:spcAft>
                <a:spcPts val="0"/>
              </a:spcAft>
              <a:defRPr/>
            </a:pPr>
            <a:r>
              <a:rPr lang="en-US" sz="1400" dirty="0"/>
              <a:t>brian.gaffney@pwc.com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FF"/>
                </a:solidFill>
              </a:rPr>
              <a:t>24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black">
          <a:xfrm>
            <a:off x="2055812" y="685800"/>
            <a:ext cx="8077200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 b="1" i="1" dirty="0">
                <a:solidFill>
                  <a:srgbClr val="FFFFFF"/>
                </a:solidFill>
                <a:latin typeface="Georgia"/>
                <a:cs typeface="Arial" pitchFamily="34" charset="0"/>
              </a:rPr>
              <a:t>Technology and Entertainment, Media, and Communications practices</a:t>
            </a:r>
          </a:p>
          <a:p>
            <a:pPr>
              <a:spcBef>
                <a:spcPct val="0"/>
              </a:spcBef>
              <a:defRPr/>
            </a:pPr>
            <a:r>
              <a:rPr lang="en-US" sz="2400" b="1" dirty="0">
                <a:solidFill>
                  <a:srgbClr val="FFFFFF"/>
                </a:solidFill>
                <a:latin typeface="Georgia"/>
                <a:cs typeface="Arial" pitchFamily="34" charset="0"/>
              </a:rPr>
              <a:t>Contacts</a:t>
            </a:r>
          </a:p>
        </p:txBody>
      </p:sp>
      <p:sp>
        <p:nvSpPr>
          <p:cNvPr id="6" name="Date Placeholder 6"/>
          <p:cNvSpPr txBox="1">
            <a:spLocks/>
          </p:cNvSpPr>
          <p:nvPr/>
        </p:nvSpPr>
        <p:spPr>
          <a:xfrm>
            <a:off x="8700647" y="6326084"/>
            <a:ext cx="1524000" cy="150916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dirty="0">
                <a:solidFill>
                  <a:srgbClr val="FFFFFF"/>
                </a:solidFill>
              </a:rPr>
              <a:t>April 2017</a:t>
            </a:r>
            <a:endParaRPr lang="en-GB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895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Agenda</a:t>
            </a:r>
            <a:endParaRPr lang="en-US" altLang="en-US" dirty="0" smtClean="0"/>
          </a:p>
        </p:txBody>
      </p:sp>
      <p:sp>
        <p:nvSpPr>
          <p:cNvPr id="12291" name="Slide Number Placeholder 5"/>
          <p:cNvSpPr>
            <a:spLocks noGrp="1"/>
          </p:cNvSpPr>
          <p:nvPr>
            <p:ph type="sldNum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 smtClean="0">
                <a:solidFill>
                  <a:srgbClr val="000000"/>
                </a:solidFill>
                <a:latin typeface="Arial (Body)"/>
              </a:rPr>
              <a:t>1</a:t>
            </a:r>
            <a:endParaRPr lang="en-GB" altLang="en-US" dirty="0">
              <a:solidFill>
                <a:srgbClr val="000000"/>
              </a:solidFill>
              <a:latin typeface="Arial (Body)"/>
            </a:endParaRPr>
          </a:p>
        </p:txBody>
      </p:sp>
      <p:sp>
        <p:nvSpPr>
          <p:cNvPr id="12292" name="Date Placeholder 6"/>
          <p:cNvSpPr>
            <a:spLocks noGrp="1"/>
          </p:cNvSpPr>
          <p:nvPr>
            <p:ph type="dt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00"/>
                </a:solidFill>
                <a:latin typeface="Arial (Body)"/>
              </a:rPr>
              <a:t>April 2017</a:t>
            </a:r>
            <a:endParaRPr lang="en-GB" altLang="en-US" dirty="0">
              <a:solidFill>
                <a:srgbClr val="000000"/>
              </a:solidFill>
              <a:latin typeface="Arial (Body)"/>
            </a:endParaRPr>
          </a:p>
        </p:txBody>
      </p:sp>
      <p:sp>
        <p:nvSpPr>
          <p:cNvPr id="12293" name="Content Placeholder 2"/>
          <p:cNvSpPr>
            <a:spLocks noGrp="1"/>
          </p:cNvSpPr>
          <p:nvPr>
            <p:ph sz="quarter" idx="15"/>
          </p:nvPr>
        </p:nvSpPr>
        <p:spPr>
          <a:xfrm>
            <a:off x="2055812" y="1752600"/>
            <a:ext cx="8077200" cy="4419600"/>
          </a:xfrm>
        </p:spPr>
        <p:txBody>
          <a:bodyPr/>
          <a:lstStyle/>
          <a:p>
            <a:r>
              <a:rPr lang="en-GB" altLang="en-US" dirty="0" smtClean="0"/>
              <a:t>Survey methodology</a:t>
            </a:r>
          </a:p>
          <a:p>
            <a:r>
              <a:rPr lang="en-GB" altLang="en-US" dirty="0" smtClean="0"/>
              <a:t>2016 full year results</a:t>
            </a:r>
          </a:p>
          <a:p>
            <a:r>
              <a:rPr lang="en-GB" altLang="en-US" dirty="0" smtClean="0"/>
              <a:t>Full year and quarterly trends</a:t>
            </a:r>
          </a:p>
          <a:p>
            <a:r>
              <a:rPr lang="en-GB" altLang="en-US" dirty="0" smtClean="0"/>
              <a:t>Advertising formats</a:t>
            </a:r>
          </a:p>
          <a:p>
            <a:r>
              <a:rPr lang="en-GB" altLang="en-US" dirty="0" smtClean="0"/>
              <a:t>Digital video</a:t>
            </a:r>
          </a:p>
          <a:p>
            <a:r>
              <a:rPr lang="en-GB" altLang="en-US" dirty="0" smtClean="0"/>
              <a:t>Social media</a:t>
            </a:r>
          </a:p>
          <a:p>
            <a:r>
              <a:rPr lang="en-GB" altLang="en-US" dirty="0" smtClean="0"/>
              <a:t>Digital Audio</a:t>
            </a:r>
          </a:p>
          <a:p>
            <a:r>
              <a:rPr lang="en-GB" altLang="en-US" dirty="0" smtClean="0"/>
              <a:t>Pricing models</a:t>
            </a:r>
          </a:p>
          <a:p>
            <a:r>
              <a:rPr lang="en-GB" altLang="en-US" dirty="0" smtClean="0"/>
              <a:t>Industry category spending</a:t>
            </a:r>
          </a:p>
          <a:p>
            <a:r>
              <a:rPr lang="en-GB" altLang="en-US" dirty="0" smtClean="0"/>
              <a:t>About PwC</a:t>
            </a:r>
          </a:p>
        </p:txBody>
      </p:sp>
      <p:pic>
        <p:nvPicPr>
          <p:cNvPr id="12294" name="Picture Placeholder 9" descr="iab logo 2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1" y="69851"/>
            <a:ext cx="4714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24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Survey Methodology</a:t>
            </a:r>
            <a:endParaRPr lang="en-US" altLang="en-US" dirty="0" smtClean="0"/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 smtClean="0">
                <a:solidFill>
                  <a:srgbClr val="000000"/>
                </a:solidFill>
                <a:latin typeface="Arial (Body)"/>
              </a:rPr>
              <a:t>2</a:t>
            </a:r>
            <a:endParaRPr lang="en-GB" altLang="en-US" dirty="0">
              <a:solidFill>
                <a:srgbClr val="000000"/>
              </a:solidFill>
              <a:latin typeface="Arial (Body)"/>
            </a:endParaRPr>
          </a:p>
        </p:txBody>
      </p:sp>
      <p:sp>
        <p:nvSpPr>
          <p:cNvPr id="13316" name="Date Placeholder 6"/>
          <p:cNvSpPr>
            <a:spLocks noGrp="1"/>
          </p:cNvSpPr>
          <p:nvPr>
            <p:ph type="dt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00"/>
                </a:solidFill>
                <a:latin typeface="Arial (Body)"/>
              </a:rPr>
              <a:t>April 2017</a:t>
            </a:r>
            <a:endParaRPr lang="en-GB" altLang="en-US" dirty="0">
              <a:solidFill>
                <a:srgbClr val="000000"/>
              </a:solidFill>
              <a:latin typeface="Arial (Body)"/>
            </a:endParaRPr>
          </a:p>
        </p:txBody>
      </p:sp>
      <p:sp>
        <p:nvSpPr>
          <p:cNvPr id="13317" name="Content Placeholder 2"/>
          <p:cNvSpPr>
            <a:spLocks noGrp="1"/>
          </p:cNvSpPr>
          <p:nvPr>
            <p:ph sz="quarter" idx="14"/>
          </p:nvPr>
        </p:nvSpPr>
        <p:spPr>
          <a:xfrm>
            <a:off x="2055812" y="1752600"/>
            <a:ext cx="3962400" cy="4419600"/>
          </a:xfrm>
        </p:spPr>
        <p:txBody>
          <a:bodyPr/>
          <a:lstStyle/>
          <a:p>
            <a:r>
              <a:rPr lang="en-GB" b="1" dirty="0">
                <a:solidFill>
                  <a:schemeClr val="tx2"/>
                </a:solidFill>
              </a:rPr>
              <a:t>Survey Scope</a:t>
            </a:r>
          </a:p>
          <a:p>
            <a:r>
              <a:rPr lang="en-US" sz="1200" dirty="0"/>
              <a:t>The IAB Internet Advertising Revenue Report is part of an ongoing IAB mission to provide an accurate barometer of Internet advertising growth.</a:t>
            </a:r>
          </a:p>
          <a:p>
            <a:r>
              <a:rPr lang="en-US" sz="1200" dirty="0"/>
              <a:t>To achieve differentiation from existing estimates and accomplish industry-wide acceptance, key aspects of the survey include:</a:t>
            </a:r>
          </a:p>
          <a:p>
            <a:pPr lvl="1"/>
            <a:r>
              <a:rPr lang="en-US" sz="1200" dirty="0"/>
              <a:t>Obtaining historical data directly from companies generating internet (desktop and mobile) advertising revenues;</a:t>
            </a:r>
          </a:p>
          <a:p>
            <a:pPr lvl="1"/>
            <a:r>
              <a:rPr lang="en-US" sz="1200" dirty="0"/>
              <a:t>Making the survey as inclusive as possible, encompassing all forms of internet advertising, including websites, consumer online services, ad networks and exchanges, mobile devices; and</a:t>
            </a:r>
          </a:p>
          <a:p>
            <a:pPr lvl="1"/>
            <a:r>
              <a:rPr lang="en-US" sz="1200" dirty="0"/>
              <a:t>Ensuring and maintaining a confidential process, only releasing aggregate data.</a:t>
            </a:r>
          </a:p>
        </p:txBody>
      </p:sp>
      <p:sp>
        <p:nvSpPr>
          <p:cNvPr id="13318" name="Content Placeholder 6"/>
          <p:cNvSpPr>
            <a:spLocks noGrp="1"/>
          </p:cNvSpPr>
          <p:nvPr>
            <p:ph sz="quarter" idx="15"/>
          </p:nvPr>
        </p:nvSpPr>
        <p:spPr>
          <a:xfrm>
            <a:off x="6170612" y="1752600"/>
            <a:ext cx="3962400" cy="4419600"/>
          </a:xfrm>
        </p:spPr>
        <p:txBody>
          <a:bodyPr/>
          <a:lstStyle/>
          <a:p>
            <a:r>
              <a:rPr lang="en-GB" b="1" dirty="0">
                <a:solidFill>
                  <a:schemeClr val="tx2"/>
                </a:solidFill>
              </a:rPr>
              <a:t>Methodology</a:t>
            </a:r>
          </a:p>
          <a:p>
            <a:r>
              <a:rPr lang="en-GB" sz="1200" dirty="0"/>
              <a:t>Throughout the reporting process, PwC:</a:t>
            </a:r>
          </a:p>
          <a:p>
            <a:pPr marL="233363" lvl="1" indent="-233363"/>
            <a:r>
              <a:rPr lang="en-US" sz="1200" dirty="0"/>
              <a:t>Compiles a database of industry participants selling internet advertising revenues. </a:t>
            </a:r>
          </a:p>
          <a:p>
            <a:pPr marL="233363" lvl="1" indent="-233363"/>
            <a:r>
              <a:rPr lang="en-US" sz="1200" dirty="0"/>
              <a:t>Conducts a quantitative mailing survey with leading industry players, including web publishers, ad networks, commercial online service providers, mobile providers, and other online media companies.</a:t>
            </a:r>
          </a:p>
          <a:p>
            <a:pPr marL="233363" lvl="1" indent="-233363"/>
            <a:r>
              <a:rPr lang="en-US" sz="1200" dirty="0"/>
              <a:t>Requests and compiles several specific data items, including monthly gross commissionable advertising revenue by industry category and transaction.</a:t>
            </a:r>
          </a:p>
          <a:p>
            <a:pPr marL="233363" lvl="1" indent="-233363"/>
            <a:r>
              <a:rPr lang="en-US" sz="1200" dirty="0"/>
              <a:t>Acquires supplemental data through the use of publicly disclosed information.</a:t>
            </a:r>
          </a:p>
          <a:p>
            <a:pPr marL="233363" lvl="1" indent="-233363"/>
            <a:r>
              <a:rPr lang="en-US" sz="1200" dirty="0"/>
              <a:t>Identifies non-participating companies and applies a conservative revenue estimate based on available public sources.</a:t>
            </a:r>
          </a:p>
          <a:p>
            <a:pPr marL="233363" lvl="1" indent="-233363"/>
            <a:r>
              <a:rPr lang="en-US" sz="1200" dirty="0"/>
              <a:t>Analyzes the findings, identifies and reports key trends.</a:t>
            </a:r>
          </a:p>
          <a:p>
            <a:endParaRPr lang="en-US" altLang="en-US" sz="1200" dirty="0"/>
          </a:p>
        </p:txBody>
      </p:sp>
      <p:pic>
        <p:nvPicPr>
          <p:cNvPr id="13319" name="Picture Placeholder 9" descr="iab logo 2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1" y="69851"/>
            <a:ext cx="4714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78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Annual revenues totaled…</a:t>
            </a: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 smtClean="0">
                <a:solidFill>
                  <a:srgbClr val="000000"/>
                </a:solidFill>
              </a:rPr>
              <a:t>3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14340" name="Date Placeholder 6"/>
          <p:cNvSpPr>
            <a:spLocks noGrp="1"/>
          </p:cNvSpPr>
          <p:nvPr>
            <p:ph type="dt" sz="quarter" idx="19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00"/>
                </a:solidFill>
              </a:rPr>
              <a:t>April 2017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3928269" y="3580607"/>
            <a:ext cx="2435225" cy="303212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indent="-274320" algn="ctr">
              <a:spcAft>
                <a:spcPts val="900"/>
              </a:spcAft>
              <a:defRPr/>
            </a:pPr>
            <a:r>
              <a:rPr lang="en-US" b="1" dirty="0">
                <a:solidFill>
                  <a:srgbClr val="FFFFFF">
                    <a:lumMod val="50000"/>
                  </a:srgbClr>
                </a:solidFill>
                <a:latin typeface="Georgia" pitchFamily="18" charset="0"/>
                <a:cs typeface="Arial" pitchFamily="34" charset="0"/>
              </a:rPr>
              <a:t>In billions</a:t>
            </a:r>
          </a:p>
        </p:txBody>
      </p:sp>
      <p:graphicFrame>
        <p:nvGraphicFramePr>
          <p:cNvPr id="2" name="Content Placeholder 11"/>
          <p:cNvGraphicFramePr>
            <a:graphicFrameLocks noGrp="1"/>
          </p:cNvGraphicFramePr>
          <p:nvPr>
            <p:ph sz="quarter" idx="15"/>
            <p:extLst/>
          </p:nvPr>
        </p:nvGraphicFramePr>
        <p:xfrm>
          <a:off x="4799012" y="1752600"/>
          <a:ext cx="5334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 bwMode="ltGray">
          <a:xfrm>
            <a:off x="7600951" y="1760538"/>
            <a:ext cx="2757487" cy="44624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Georgia" pitchFamily="18" charset="0"/>
            </a:endParaRPr>
          </a:p>
        </p:txBody>
      </p:sp>
      <p:pic>
        <p:nvPicPr>
          <p:cNvPr id="14345" name="Picture Placeholder 9" descr="iab logo 2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1" y="69851"/>
            <a:ext cx="4714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Footer Placeholder 4"/>
          <p:cNvSpPr>
            <a:spLocks noGrp="1"/>
          </p:cNvSpPr>
          <p:nvPr>
            <p:ph type="ftr" sz="quarter" idx="17"/>
          </p:nvPr>
        </p:nvSpPr>
        <p:spPr bwMode="auto">
          <a:xfrm>
            <a:off x="4897437" y="6134100"/>
            <a:ext cx="5257800" cy="15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rgbClr val="000000"/>
                </a:solidFill>
              </a:rPr>
              <a:t>Source: IAB Internet Advertising Revenue Report, FY </a:t>
            </a:r>
            <a:r>
              <a:rPr lang="en-GB" altLang="en-US" dirty="0" smtClean="0">
                <a:solidFill>
                  <a:srgbClr val="000000"/>
                </a:solidFill>
              </a:rPr>
              <a:t>2016</a:t>
            </a:r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08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 smtClean="0">
                <a:solidFill>
                  <a:srgbClr val="000000"/>
                </a:solidFill>
              </a:rPr>
              <a:t>4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15363" name="Date Placeholder 6"/>
          <p:cNvSpPr>
            <a:spLocks noGrp="1"/>
          </p:cNvSpPr>
          <p:nvPr>
            <p:ph type="dt" sz="quarter" idx="19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00"/>
                </a:solidFill>
              </a:rPr>
              <a:t>April 2017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15364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Annual revenues totaled </a:t>
            </a:r>
            <a:r>
              <a:rPr lang="en-US" altLang="en-US" dirty="0" smtClean="0"/>
              <a:t>$72.5 </a:t>
            </a:r>
            <a:r>
              <a:rPr lang="en-US" altLang="en-US" dirty="0"/>
              <a:t>billion in </a:t>
            </a:r>
            <a:r>
              <a:rPr lang="en-US" altLang="en-US" dirty="0" smtClean="0"/>
              <a:t>2016</a:t>
            </a:r>
          </a:p>
        </p:txBody>
      </p:sp>
      <p:sp>
        <p:nvSpPr>
          <p:cNvPr id="15365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055812" y="1752601"/>
            <a:ext cx="2590800" cy="2130425"/>
          </a:xfrm>
        </p:spPr>
        <p:txBody>
          <a:bodyPr/>
          <a:lstStyle/>
          <a:p>
            <a:r>
              <a:rPr lang="en-US" altLang="en-US" dirty="0"/>
              <a:t>Online advertising revenue increased $12.9 billion in 2016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3928269" y="3580607"/>
            <a:ext cx="2435225" cy="303212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indent="-274320" algn="ctr">
              <a:spcAft>
                <a:spcPts val="900"/>
              </a:spcAft>
              <a:defRPr/>
            </a:pPr>
            <a:r>
              <a:rPr lang="en-US" b="1" dirty="0">
                <a:solidFill>
                  <a:srgbClr val="FFFFFF">
                    <a:lumMod val="50000"/>
                  </a:srgbClr>
                </a:solidFill>
                <a:latin typeface="Georgia" pitchFamily="18" charset="0"/>
                <a:cs typeface="Arial" pitchFamily="34" charset="0"/>
              </a:rPr>
              <a:t>In billions</a:t>
            </a:r>
          </a:p>
        </p:txBody>
      </p:sp>
      <p:pic>
        <p:nvPicPr>
          <p:cNvPr id="15367" name="Picture Placeholder 9" descr="iab logo 2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1" y="69851"/>
            <a:ext cx="4714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Content Placeholder 11"/>
          <p:cNvGraphicFramePr>
            <a:graphicFrameLocks noGrp="1"/>
          </p:cNvGraphicFramePr>
          <p:nvPr>
            <p:ph sz="quarter" idx="15"/>
            <p:extLst/>
          </p:nvPr>
        </p:nvGraphicFramePr>
        <p:xfrm>
          <a:off x="4799012" y="1752600"/>
          <a:ext cx="5334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V="1">
            <a:off x="7268456" y="2156180"/>
            <a:ext cx="711200" cy="628295"/>
          </a:xfrm>
          <a:prstGeom prst="straightConnector1">
            <a:avLst/>
          </a:prstGeom>
          <a:ln cmpd="sng">
            <a:bevel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0" name="Footer Placeholder 4"/>
          <p:cNvSpPr>
            <a:spLocks noGrp="1"/>
          </p:cNvSpPr>
          <p:nvPr>
            <p:ph type="ftr" sz="quarter" idx="17"/>
          </p:nvPr>
        </p:nvSpPr>
        <p:spPr bwMode="auto">
          <a:xfrm>
            <a:off x="4897437" y="6134100"/>
            <a:ext cx="5257800" cy="15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rgbClr val="000000"/>
                </a:solidFill>
              </a:rPr>
              <a:t>Source: IAB Internet Advertising Revenue Report, FY </a:t>
            </a:r>
            <a:r>
              <a:rPr lang="en-GB" altLang="en-US" dirty="0" smtClean="0">
                <a:solidFill>
                  <a:srgbClr val="000000"/>
                </a:solidFill>
              </a:rPr>
              <a:t>2016</a:t>
            </a:r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18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8"/>
          </p:nvPr>
        </p:nvSpPr>
        <p:spPr bwMode="auto">
          <a:xfrm>
            <a:off x="9446339" y="6477000"/>
            <a:ext cx="2035703" cy="15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 smtClean="0">
                <a:solidFill>
                  <a:srgbClr val="000000"/>
                </a:solidFill>
              </a:rPr>
              <a:t>5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16387" name="Date Placeholder 6"/>
          <p:cNvSpPr>
            <a:spLocks noGrp="1"/>
          </p:cNvSpPr>
          <p:nvPr>
            <p:ph type="dt" sz="quarter" idx="19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00"/>
                </a:solidFill>
              </a:rPr>
              <a:t>April 2017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16388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Fourth quarter revenues totaled…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983457" y="3559970"/>
            <a:ext cx="2433637" cy="3016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indent="-274320" algn="ctr">
              <a:spcAft>
                <a:spcPts val="900"/>
              </a:spcAft>
              <a:defRPr/>
            </a:pPr>
            <a:r>
              <a:rPr lang="en-US" b="1" dirty="0">
                <a:solidFill>
                  <a:srgbClr val="FFFFFF">
                    <a:lumMod val="50000"/>
                  </a:srgbClr>
                </a:solidFill>
                <a:latin typeface="Georgia" pitchFamily="18" charset="0"/>
                <a:cs typeface="Arial" pitchFamily="34" charset="0"/>
              </a:rPr>
              <a:t>In billions</a:t>
            </a:r>
          </a:p>
        </p:txBody>
      </p:sp>
      <p:pic>
        <p:nvPicPr>
          <p:cNvPr id="16391" name="Picture Placeholder 9" descr="iab logo 2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1" y="69851"/>
            <a:ext cx="4714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Content Placeholder 11"/>
          <p:cNvGraphicFramePr>
            <a:graphicFrameLocks noGrp="1"/>
          </p:cNvGraphicFramePr>
          <p:nvPr>
            <p:ph sz="quarter" idx="15"/>
            <p:extLst/>
          </p:nvPr>
        </p:nvGraphicFramePr>
        <p:xfrm>
          <a:off x="2055812" y="1752600"/>
          <a:ext cx="5334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Rectangle 18"/>
          <p:cNvSpPr/>
          <p:nvPr/>
        </p:nvSpPr>
        <p:spPr bwMode="ltGray">
          <a:xfrm>
            <a:off x="4897437" y="1724026"/>
            <a:ext cx="2484438" cy="446246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16394" name="Footer Placeholder 4"/>
          <p:cNvSpPr>
            <a:spLocks noGrp="1"/>
          </p:cNvSpPr>
          <p:nvPr>
            <p:ph type="ftr" sz="quarter" idx="17"/>
          </p:nvPr>
        </p:nvSpPr>
        <p:spPr bwMode="auto">
          <a:xfrm>
            <a:off x="2055812" y="6173788"/>
            <a:ext cx="5257800" cy="15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rgbClr val="000000"/>
                </a:solidFill>
              </a:rPr>
              <a:t>Source: IAB Internet Advertising Revenue Report, FY </a:t>
            </a:r>
            <a:r>
              <a:rPr lang="en-GB" altLang="en-US" dirty="0" smtClean="0">
                <a:solidFill>
                  <a:srgbClr val="000000"/>
                </a:solidFill>
              </a:rPr>
              <a:t>2016</a:t>
            </a:r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07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 smtClean="0">
                <a:solidFill>
                  <a:srgbClr val="000000"/>
                </a:solidFill>
              </a:rPr>
              <a:t>6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17411" name="Date Placeholder 6"/>
          <p:cNvSpPr>
            <a:spLocks noGrp="1"/>
          </p:cNvSpPr>
          <p:nvPr>
            <p:ph type="dt" sz="quarter" idx="19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00"/>
                </a:solidFill>
              </a:rPr>
              <a:t>April 2017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17412" name="Title 23"/>
          <p:cNvSpPr>
            <a:spLocks noGrp="1"/>
          </p:cNvSpPr>
          <p:nvPr>
            <p:ph type="title"/>
          </p:nvPr>
        </p:nvSpPr>
        <p:spPr>
          <a:xfrm>
            <a:off x="2049462" y="685800"/>
            <a:ext cx="5334000" cy="914400"/>
          </a:xfrm>
        </p:spPr>
        <p:txBody>
          <a:bodyPr/>
          <a:lstStyle/>
          <a:p>
            <a:r>
              <a:rPr lang="en-US" altLang="en-US" dirty="0" smtClean="0"/>
              <a:t>Fourth quarter revenues totaled $21.6 billion in 2016</a:t>
            </a:r>
          </a:p>
        </p:txBody>
      </p:sp>
      <p:sp>
        <p:nvSpPr>
          <p:cNvPr id="17413" name="Text Placeholder 25"/>
          <p:cNvSpPr>
            <a:spLocks noGrp="1"/>
          </p:cNvSpPr>
          <p:nvPr>
            <p:ph type="body" sz="quarter" idx="16"/>
          </p:nvPr>
        </p:nvSpPr>
        <p:spPr>
          <a:xfrm>
            <a:off x="7542212" y="1752601"/>
            <a:ext cx="2590800" cy="2130425"/>
          </a:xfrm>
        </p:spPr>
        <p:txBody>
          <a:bodyPr/>
          <a:lstStyle/>
          <a:p>
            <a:r>
              <a:rPr lang="en-US" altLang="en-US" dirty="0"/>
              <a:t>Revenue in Q4 </a:t>
            </a:r>
            <a:r>
              <a:rPr lang="en-US" altLang="en-US" dirty="0" smtClean="0"/>
              <a:t>2016 </a:t>
            </a:r>
            <a:r>
              <a:rPr lang="en-US" altLang="en-US" dirty="0"/>
              <a:t>was </a:t>
            </a:r>
            <a:r>
              <a:rPr lang="en-US" altLang="en-US" dirty="0" smtClean="0"/>
              <a:t>$4.2 billion higher </a:t>
            </a:r>
            <a:r>
              <a:rPr lang="en-US" altLang="en-US" dirty="0"/>
              <a:t>than in Q4 </a:t>
            </a:r>
            <a:r>
              <a:rPr lang="en-US" altLang="en-US" dirty="0" smtClean="0"/>
              <a:t>2015</a:t>
            </a:r>
            <a:endParaRPr lang="en-US" altLang="en-US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983457" y="3559970"/>
            <a:ext cx="2433637" cy="3016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indent="-274320" algn="ctr">
              <a:spcAft>
                <a:spcPts val="900"/>
              </a:spcAft>
              <a:defRPr/>
            </a:pPr>
            <a:r>
              <a:rPr lang="en-US" b="1" dirty="0">
                <a:solidFill>
                  <a:srgbClr val="FFFFFF">
                    <a:lumMod val="50000"/>
                  </a:srgbClr>
                </a:solidFill>
                <a:latin typeface="Georgia" pitchFamily="18" charset="0"/>
                <a:cs typeface="Arial" pitchFamily="34" charset="0"/>
              </a:rPr>
              <a:t>In billions</a:t>
            </a:r>
          </a:p>
        </p:txBody>
      </p:sp>
      <p:pic>
        <p:nvPicPr>
          <p:cNvPr id="17415" name="Picture Placeholder 9" descr="iab logo 2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1" y="69851"/>
            <a:ext cx="4714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Content Placeholder 11"/>
          <p:cNvGraphicFramePr>
            <a:graphicFrameLocks noGrp="1"/>
          </p:cNvGraphicFramePr>
          <p:nvPr>
            <p:ph sz="quarter" idx="15"/>
            <p:extLst/>
          </p:nvPr>
        </p:nvGraphicFramePr>
        <p:xfrm>
          <a:off x="2055812" y="1752600"/>
          <a:ext cx="5334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/>
          <p:cNvCxnSpPr/>
          <p:nvPr/>
        </p:nvCxnSpPr>
        <p:spPr>
          <a:xfrm flipV="1">
            <a:off x="4491390" y="2325513"/>
            <a:ext cx="745066" cy="6886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8" name="TextBox 1"/>
          <p:cNvSpPr txBox="1">
            <a:spLocks noChangeArrowheads="1"/>
          </p:cNvSpPr>
          <p:nvPr/>
        </p:nvSpPr>
        <p:spPr bwMode="auto">
          <a:xfrm>
            <a:off x="4187825" y="2178051"/>
            <a:ext cx="755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indent="-2730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ts val="90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24.3%</a:t>
            </a:r>
          </a:p>
        </p:txBody>
      </p:sp>
      <p:sp>
        <p:nvSpPr>
          <p:cNvPr id="17419" name="Footer Placeholder 4"/>
          <p:cNvSpPr>
            <a:spLocks noGrp="1"/>
          </p:cNvSpPr>
          <p:nvPr>
            <p:ph type="ftr" sz="quarter" idx="17"/>
          </p:nvPr>
        </p:nvSpPr>
        <p:spPr bwMode="auto">
          <a:xfrm>
            <a:off x="2055812" y="6173788"/>
            <a:ext cx="5257800" cy="15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rgbClr val="000000"/>
                </a:solidFill>
              </a:rPr>
              <a:t>Source: IAB Internet Advertising Revenue Report, FY </a:t>
            </a:r>
            <a:r>
              <a:rPr lang="en-GB" altLang="en-US" dirty="0" smtClean="0">
                <a:solidFill>
                  <a:srgbClr val="000000"/>
                </a:solidFill>
              </a:rPr>
              <a:t>2016</a:t>
            </a:r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81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 smtClean="0">
                <a:solidFill>
                  <a:srgbClr val="000000"/>
                </a:solidFill>
              </a:rPr>
              <a:t>7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18435" name="Date Placeholder 6"/>
          <p:cNvSpPr>
            <a:spLocks noGrp="1"/>
          </p:cNvSpPr>
          <p:nvPr>
            <p:ph type="dt" sz="quarter" idx="19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00"/>
                </a:solidFill>
              </a:rPr>
              <a:t>April 2017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18436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Strong growth between Q3 2016 and Q4 2016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983457" y="3559970"/>
            <a:ext cx="2433637" cy="3016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indent="-274320" algn="ctr">
              <a:spcAft>
                <a:spcPts val="900"/>
              </a:spcAft>
              <a:defRPr/>
            </a:pPr>
            <a:r>
              <a:rPr lang="en-US" b="1" dirty="0">
                <a:solidFill>
                  <a:srgbClr val="FFFFFF">
                    <a:lumMod val="50000"/>
                  </a:srgbClr>
                </a:solidFill>
                <a:latin typeface="Georgia" pitchFamily="18" charset="0"/>
                <a:cs typeface="Arial" pitchFamily="34" charset="0"/>
              </a:rPr>
              <a:t>In billions</a:t>
            </a:r>
          </a:p>
        </p:txBody>
      </p:sp>
      <p:pic>
        <p:nvPicPr>
          <p:cNvPr id="18439" name="Picture Placeholder 9" descr="iab logo 2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1" y="69851"/>
            <a:ext cx="4714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Content Placeholder 11"/>
          <p:cNvGraphicFramePr>
            <a:graphicFrameLocks noGrp="1"/>
          </p:cNvGraphicFramePr>
          <p:nvPr>
            <p:ph sz="quarter" idx="15"/>
            <p:extLst/>
          </p:nvPr>
        </p:nvGraphicFramePr>
        <p:xfrm>
          <a:off x="2055812" y="1752600"/>
          <a:ext cx="5334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ctangle 12"/>
          <p:cNvSpPr/>
          <p:nvPr/>
        </p:nvSpPr>
        <p:spPr bwMode="ltGray">
          <a:xfrm>
            <a:off x="4697412" y="1724026"/>
            <a:ext cx="2757488" cy="446246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18442" name="Footer Placeholder 4"/>
          <p:cNvSpPr>
            <a:spLocks noGrp="1"/>
          </p:cNvSpPr>
          <p:nvPr>
            <p:ph type="ftr" sz="quarter" idx="17"/>
          </p:nvPr>
        </p:nvSpPr>
        <p:spPr bwMode="auto">
          <a:xfrm>
            <a:off x="2055812" y="6173788"/>
            <a:ext cx="5257800" cy="15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rgbClr val="000000"/>
                </a:solidFill>
              </a:rPr>
              <a:t>Source: IAB Internet Advertising Revenue Report, FY </a:t>
            </a:r>
            <a:r>
              <a:rPr lang="en-GB" altLang="en-US" dirty="0" smtClean="0">
                <a:solidFill>
                  <a:srgbClr val="000000"/>
                </a:solidFill>
              </a:rPr>
              <a:t>2016</a:t>
            </a:r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71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33&quot;&gt;&lt;property id=&quot;20148&quot; value=&quot;5&quot;/&gt;&lt;property id=&quot;20300&quot; value=&quot;Slide 2 - &amp;quot;Slide Heading&amp;quot;&quot;/&gt;&lt;property id=&quot;20307&quot; value=&quot;257&quot;/&gt;&lt;/object&gt;&lt;object type=&quot;3&quot; unique_id=&quot;10046&quot;&gt;&lt;property id=&quot;20148&quot; value=&quot;5&quot;/&gt;&lt;property id=&quot;20300&quot; value=&quot;Slide 3 - &amp;quot;Color Palette&amp;quot;&quot;/&gt;&lt;property id=&quot;20307&quot; value=&quot;258&quot;/&gt;&lt;/object&gt;&lt;object type=&quot;3&quot; unique_id=&quot;10163&quot;&gt;&lt;property id=&quot;20148&quot; value=&quot;5&quot;/&gt;&lt;property id=&quot;20300&quot; value=&quot;Slide 1 - &amp;quot;Presentation Title&amp;quot;&quot;/&gt;&lt;property id=&quot;20307&quot; value=&quot;256&quot;/&gt;&lt;/object&gt;&lt;/object&gt;&lt;/object&gt;&lt;/database&gt;"/>
  <p:tag name="SECTOMILLISECCONVERTED" val="1"/>
  <p:tag name="ARTICULATE_PROJECT_OPEN" val="0"/>
  <p:tag name="ARTICULATE_SLIDE_COUNT" val="6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Custom 54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EE3224"/>
      </a:accent1>
      <a:accent2>
        <a:srgbClr val="000000"/>
      </a:accent2>
      <a:accent3>
        <a:srgbClr val="E1E1E1"/>
      </a:accent3>
      <a:accent4>
        <a:srgbClr val="BABABA"/>
      </a:accent4>
      <a:accent5>
        <a:srgbClr val="FFAD1F"/>
      </a:accent5>
      <a:accent6>
        <a:srgbClr val="9ACE00"/>
      </a:accent6>
      <a:hlink>
        <a:srgbClr val="EE3224"/>
      </a:hlink>
      <a:folHlink>
        <a:srgbClr val="000000"/>
      </a:folHlink>
    </a:clrScheme>
    <a:fontScheme name="Custom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effectLst/>
      </a:spPr>
      <a:bodyPr wrap="square" lIns="45720" rIns="45720" rtlCol="0">
        <a:noAutofit/>
      </a:bodyPr>
      <a:lstStyle>
        <a:defPPr>
          <a:lnSpc>
            <a:spcPct val="85000"/>
          </a:lnSpc>
          <a:spcBef>
            <a:spcPts val="700"/>
          </a:spcBef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IAB28174_16x9_StyleGuide_E[rkikqt]" id="{3BFBDFA5-2761-48E9-82D7-7CA4EFB474F5}" vid="{D74695F9-6FA6-49D5-898C-78625EE82A7C}"/>
    </a:ext>
  </a:extLst>
</a:theme>
</file>

<file path=ppt/theme/theme2.xml><?xml version="1.0" encoding="utf-8"?>
<a:theme xmlns:a="http://schemas.openxmlformats.org/drawingml/2006/main" name="Blank">
  <a:themeElements>
    <a:clrScheme name="4-10">
      <a:dk1>
        <a:sysClr val="windowText" lastClr="000000"/>
      </a:dk1>
      <a:lt1>
        <a:sysClr val="window" lastClr="FFFFFF"/>
      </a:lt1>
      <a:dk2>
        <a:srgbClr val="BB0826"/>
      </a:dk2>
      <a:lt2>
        <a:srgbClr val="FCC60A"/>
      </a:lt2>
      <a:accent1>
        <a:srgbClr val="8AA3B3"/>
      </a:accent1>
      <a:accent2>
        <a:srgbClr val="64574C"/>
      </a:accent2>
      <a:accent3>
        <a:srgbClr val="A9B089"/>
      </a:accent3>
      <a:accent4>
        <a:srgbClr val="C4A560"/>
      </a:accent4>
      <a:accent5>
        <a:srgbClr val="848C49"/>
      </a:accent5>
      <a:accent6>
        <a:srgbClr val="DADBBF"/>
      </a:accent6>
      <a:hlink>
        <a:srgbClr val="44464A"/>
      </a:hlink>
      <a:folHlink>
        <a:srgbClr val="D7D3C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lank">
  <a:themeElements>
    <a:clrScheme name="4-10">
      <a:dk1>
        <a:sysClr val="windowText" lastClr="000000"/>
      </a:dk1>
      <a:lt1>
        <a:sysClr val="window" lastClr="FFFFFF"/>
      </a:lt1>
      <a:dk2>
        <a:srgbClr val="BB0826"/>
      </a:dk2>
      <a:lt2>
        <a:srgbClr val="FCC60A"/>
      </a:lt2>
      <a:accent1>
        <a:srgbClr val="8AA3B3"/>
      </a:accent1>
      <a:accent2>
        <a:srgbClr val="64574C"/>
      </a:accent2>
      <a:accent3>
        <a:srgbClr val="A9B089"/>
      </a:accent3>
      <a:accent4>
        <a:srgbClr val="C4A560"/>
      </a:accent4>
      <a:accent5>
        <a:srgbClr val="848C49"/>
      </a:accent5>
      <a:accent6>
        <a:srgbClr val="DADBBF"/>
      </a:accent6>
      <a:hlink>
        <a:srgbClr val="44464A"/>
      </a:hlink>
      <a:folHlink>
        <a:srgbClr val="D7D3C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PwC">
  <a:themeElements>
    <a:clrScheme name="PwC Red">
      <a:dk1>
        <a:srgbClr val="000000"/>
      </a:dk1>
      <a:lt1>
        <a:srgbClr val="FFFFFF"/>
      </a:lt1>
      <a:dk2>
        <a:srgbClr val="E0301E"/>
      </a:dk2>
      <a:lt2>
        <a:srgbClr val="FFFFFF"/>
      </a:lt2>
      <a:accent1>
        <a:srgbClr val="E0301E"/>
      </a:accent1>
      <a:accent2>
        <a:srgbClr val="A32020"/>
      </a:accent2>
      <a:accent3>
        <a:srgbClr val="E27588"/>
      </a:accent3>
      <a:accent4>
        <a:srgbClr val="602320"/>
      </a:accent4>
      <a:accent5>
        <a:srgbClr val="FFB600"/>
      </a:accent5>
      <a:accent6>
        <a:srgbClr val="DC6900"/>
      </a:accent6>
      <a:hlink>
        <a:srgbClr val="0000FF"/>
      </a:hlink>
      <a:folHlink>
        <a:srgbClr val="0000FF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ltGray">
        <a:solidFill>
          <a:schemeClr val="tx2"/>
        </a:solidFill>
        <a:ln w="3175"/>
      </a:spPr>
      <a:bodyPr rtlCol="0" anchor="ctr"/>
      <a:lstStyle>
        <a:defPPr algn="ctr">
          <a:defRPr dirty="0" err="1" smtClean="0">
            <a:solidFill>
              <a:schemeClr val="bg1"/>
            </a:solidFill>
            <a:latin typeface="Georgia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indent="-274320">
          <a:spcAft>
            <a:spcPts val="900"/>
          </a:spcAft>
          <a:defRPr sz="2000" dirty="0" err="1" smtClean="0">
            <a:latin typeface="Georgia" pitchFamily="18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2_PwC">
  <a:themeElements>
    <a:clrScheme name="PwC Red">
      <a:dk1>
        <a:srgbClr val="000000"/>
      </a:dk1>
      <a:lt1>
        <a:srgbClr val="FFFFFF"/>
      </a:lt1>
      <a:dk2>
        <a:srgbClr val="E0301E"/>
      </a:dk2>
      <a:lt2>
        <a:srgbClr val="FFFFFF"/>
      </a:lt2>
      <a:accent1>
        <a:srgbClr val="E0301E"/>
      </a:accent1>
      <a:accent2>
        <a:srgbClr val="A32020"/>
      </a:accent2>
      <a:accent3>
        <a:srgbClr val="E27588"/>
      </a:accent3>
      <a:accent4>
        <a:srgbClr val="602320"/>
      </a:accent4>
      <a:accent5>
        <a:srgbClr val="FFB600"/>
      </a:accent5>
      <a:accent6>
        <a:srgbClr val="DC6900"/>
      </a:accent6>
      <a:hlink>
        <a:srgbClr val="0000FF"/>
      </a:hlink>
      <a:folHlink>
        <a:srgbClr val="0000FF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ltGray">
        <a:solidFill>
          <a:schemeClr val="tx2"/>
        </a:solidFill>
        <a:ln w="3175"/>
      </a:spPr>
      <a:bodyPr rtlCol="0" anchor="ctr"/>
      <a:lstStyle>
        <a:defPPr algn="ctr">
          <a:defRPr dirty="0" err="1" smtClean="0">
            <a:solidFill>
              <a:schemeClr val="bg1"/>
            </a:solidFill>
            <a:latin typeface="Georgia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indent="-274320">
          <a:spcAft>
            <a:spcPts val="900"/>
          </a:spcAft>
          <a:defRPr sz="2000" dirty="0" err="1" smtClean="0">
            <a:latin typeface="Georgia" pitchFamily="18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30327</TotalTime>
  <Words>1012</Words>
  <Application>Microsoft Office PowerPoint</Application>
  <PresentationFormat>Custom</PresentationFormat>
  <Paragraphs>237</Paragraphs>
  <Slides>26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4" baseType="lpstr">
      <vt:lpstr>MS PGothic</vt:lpstr>
      <vt:lpstr>Arial</vt:lpstr>
      <vt:lpstr>Arial (Body)</vt:lpstr>
      <vt:lpstr>Calibri</vt:lpstr>
      <vt:lpstr>FuturaTOT</vt:lpstr>
      <vt:lpstr>FuturaTOTMed</vt:lpstr>
      <vt:lpstr>Georgia</vt:lpstr>
      <vt:lpstr>Levenim MT</vt:lpstr>
      <vt:lpstr>Times New Roman</vt:lpstr>
      <vt:lpstr>Verdana</vt:lpstr>
      <vt:lpstr>Wingdings</vt:lpstr>
      <vt:lpstr>Wingdings 3</vt:lpstr>
      <vt:lpstr>Office Theme</vt:lpstr>
      <vt:lpstr>Blank</vt:lpstr>
      <vt:lpstr>1_Blank</vt:lpstr>
      <vt:lpstr>1_PwC</vt:lpstr>
      <vt:lpstr>2_PwC</vt:lpstr>
      <vt:lpstr>think-cell Slide</vt:lpstr>
      <vt:lpstr>IAB/PwC Internet Advertising Revenue Report  Detailed Analysis</vt:lpstr>
      <vt:lpstr>IAB Internet Advertising Revenue Report</vt:lpstr>
      <vt:lpstr>Agenda</vt:lpstr>
      <vt:lpstr>Survey Methodology</vt:lpstr>
      <vt:lpstr>Annual revenues totaled…</vt:lpstr>
      <vt:lpstr>Annual revenues totaled $72.5 billion in 2016</vt:lpstr>
      <vt:lpstr>Fourth quarter revenues totaled…</vt:lpstr>
      <vt:lpstr>Fourth quarter revenues totaled $21.6 billion in 2016</vt:lpstr>
      <vt:lpstr>Strong growth between Q3 2016 and Q4 2016</vt:lpstr>
      <vt:lpstr>Strong growth between Q3 2016 and Q4 2016</vt:lpstr>
      <vt:lpstr>Quarterly growth continues upward trend Quarterly growth comparison, 1996–2016</vt:lpstr>
      <vt:lpstr>2016 showed record revenues Annual revenue 2006-2016</vt:lpstr>
      <vt:lpstr>2016 showed record revenues Annual revenue 2006-2016</vt:lpstr>
      <vt:lpstr>Historical Revenue Concentrations</vt:lpstr>
      <vt:lpstr>Historical trends in internet advertising formats Revenue share by major ad formats, 2008–2016</vt:lpstr>
      <vt:lpstr>Distributing Mobile across formats demonstrates its importance to Search and Display</vt:lpstr>
      <vt:lpstr>Distributing Mobile across formats demonstrates its importance to Search and Display</vt:lpstr>
      <vt:lpstr>2016 saw Video grow and Search take a slight stumble</vt:lpstr>
      <vt:lpstr>Digital video – The gap between formats is closing Digital video ad revenues, 2015 – 2016</vt:lpstr>
      <vt:lpstr>Social media demonstrated continued growth Social media ad revenues, 2012 –2016</vt:lpstr>
      <vt:lpstr>Social Media and Mobile Impact Percentage of Revenues 2012 - 2016 </vt:lpstr>
      <vt:lpstr>Digital audio makes its report debut Digital audio ad revenues, 2016  </vt:lpstr>
      <vt:lpstr>Impression-based pricing showed slight uptick Internet ad revenues by pricing model, 2015 vs. 2016</vt:lpstr>
      <vt:lpstr>Historical pricing model trends Internet ad revenues by pricing model, 2005–2016</vt:lpstr>
      <vt:lpstr>Internet ad revenues by major industry category </vt:lpstr>
      <vt:lpstr>PowerPoint Presentation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Kristina Sruoginis</dc:creator>
  <cp:lastModifiedBy>Shira Orbach</cp:lastModifiedBy>
  <cp:revision>884</cp:revision>
  <cp:lastPrinted>2017-04-25T18:09:07Z</cp:lastPrinted>
  <dcterms:created xsi:type="dcterms:W3CDTF">2015-10-16T16:03:31Z</dcterms:created>
  <dcterms:modified xsi:type="dcterms:W3CDTF">2017-04-26T16:23:33Z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A9AE6658-1E90-4A84-9F03-1DECB93F1E4A</vt:lpwstr>
  </property>
  <property fmtid="{D5CDD505-2E9C-101B-9397-08002B2CF9AE}" pid="3" name="ArticulatePath">
    <vt:lpwstr>IAB28174_16x9_StyleGuide_E</vt:lpwstr>
  </property>
</Properties>
</file>