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002395"/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00" y="5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Relationship Id="rId2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440574903261"/>
          <c:y val="0.139660493827161"/>
          <c:w val="0.527805417357656"/>
          <c:h val="0.775503573749188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meur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C3-48F4-B6BF-F8B307A0C4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C3-48F4-B6BF-F8B307A0C4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C3-48F4-B6BF-F8B307A0C4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C3-48F4-B6BF-F8B307A0C4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3C3-48F4-B6BF-F8B307A0C4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3C3-48F4-B6BF-F8B307A0C4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3C3-48F4-B6BF-F8B307A0C415}"/>
              </c:ext>
            </c:extLst>
          </c:dPt>
          <c:dPt>
            <c:idx val="7"/>
            <c:bubble3D val="0"/>
            <c:spPr>
              <a:solidFill>
                <a:srgbClr val="FFA1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3C3-48F4-B6BF-F8B307A0C415}"/>
              </c:ext>
            </c:extLst>
          </c:dPt>
          <c:dLbls>
            <c:dLbl>
              <c:idx val="0"/>
              <c:layout>
                <c:manualLayout>
                  <c:x val="-0.0200770234389306"/>
                  <c:y val="0.0192087393999023"/>
                </c:manualLayout>
              </c:layout>
              <c:tx>
                <c:rich>
                  <a:bodyPr/>
                  <a:lstStyle/>
                  <a:p>
                    <a:fld id="{99EEA576-7017-44B0-8DFA-6E61BC4A51B0}" type="CATEGORYNAME">
                      <a:rPr lang="it-IT"/>
                      <a:pPr/>
                      <a:t>[CATEGORY NAME]</a:t>
                    </a:fld>
                    <a:r>
                      <a:rPr lang="it-IT" baseline="0" dirty="0"/>
                      <a:t>
</a:t>
                    </a:r>
                    <a:r>
                      <a:rPr lang="it-IT" baseline="0" dirty="0" smtClean="0"/>
                      <a:t>€</a:t>
                    </a:r>
                    <a:fld id="{CC04D384-0278-402A-B20F-CCE143D227B3}" type="VALUE">
                      <a:rPr lang="it-IT" baseline="0" smtClean="0"/>
                      <a:pPr/>
                      <a:t>[VALUE]</a:t>
                    </a:fld>
                    <a:r>
                      <a:rPr lang="it-IT" baseline="0" dirty="0" smtClean="0"/>
                      <a:t>M </a:t>
                    </a:r>
                    <a:fld id="{D09328BD-B0B4-4F96-8721-DE4E817C2542}" type="PERCENTAGE">
                      <a:rPr lang="it-IT" baseline="0" smtClean="0"/>
                      <a:pPr/>
                      <a:t>[PERCENTAGE]</a:t>
                    </a:fld>
                    <a:endParaRPr lang="it-IT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266170005154394"/>
                      <c:h val="0.1362083059777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00421666344517023"/>
                  <c:y val="0.0355307409690003"/>
                </c:manualLayout>
              </c:layout>
              <c:tx>
                <c:rich>
                  <a:bodyPr/>
                  <a:lstStyle/>
                  <a:p>
                    <a:fld id="{2626F03B-30B6-403E-B935-F9DEC986C725}" type="CATEGORYNAME">
                      <a:rPr lang="fr-FR"/>
                      <a:pPr/>
                      <a:t>[CATEGORY NAME]</a:t>
                    </a:fld>
                    <a:r>
                      <a:rPr lang="fr-FR" baseline="0" dirty="0"/>
                      <a:t>
</a:t>
                    </a:r>
                    <a:fld id="{1D7DCEAB-089D-42AC-AC1D-181CB1E67853}" type="VALUE">
                      <a:rPr lang="fr-FR" baseline="0" smtClean="0"/>
                      <a:pPr/>
                      <a:t>[VALUE]</a:t>
                    </a:fld>
                    <a:r>
                      <a:rPr lang="fr-FR" baseline="0" dirty="0"/>
                      <a:t> </a:t>
                    </a:r>
                    <a:r>
                      <a:rPr lang="fr-FR" baseline="0" dirty="0" err="1"/>
                      <a:t>meur</a:t>
                    </a:r>
                    <a:r>
                      <a:rPr lang="fr-FR" baseline="0" dirty="0"/>
                      <a:t> </a:t>
                    </a:r>
                    <a:fld id="{10F82B29-1BC1-48B1-A74A-062822428B93}" type="PERCENTAGE">
                      <a:rPr lang="fr-FR" baseline="0" smtClean="0"/>
                      <a:pPr/>
                      <a:t>[PERCENTAGE]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176309538342591"/>
                      <c:h val="0.10223898202486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0215331610680449"/>
                  <c:y val="-0.0412823626444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8382E9E4-A5CF-42A7-914D-C347835F1101}" type="CATEGORYNAME">
                      <a:rPr lang="en-US" sz="160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r>
                      <a:rPr lang="en-US" sz="1600" baseline="0" dirty="0" smtClean="0"/>
                      <a:t>€</a:t>
                    </a:r>
                    <a:fld id="{BE92E76B-670D-4F4B-B032-F70EA62A8845}" type="VALUE">
                      <a:rPr lang="en-US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600" baseline="0" dirty="0" smtClean="0"/>
                      <a:t>M </a:t>
                    </a:r>
                    <a:fld id="{79735F4B-A1FC-437B-966E-33A1FA4A0999}" type="PERCENTAGE">
                      <a:rPr lang="en-US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sz="1600" baseline="0" dirty="0" smtClean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38727114658148"/>
                      <c:h val="0.22569144472144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0450850559862188"/>
                  <c:y val="-0.02787069023849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A8392747-FD87-48B1-9C2E-CF7D4872FF2C}" type="CATEGORYNAME">
                      <a:rPr lang="fr-FR" sz="160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fr-FR" sz="1600" dirty="0"/>
                      <a:t> </a:t>
                    </a:r>
                    <a:r>
                      <a:rPr lang="fr-FR" sz="1600" dirty="0" smtClean="0"/>
                      <a:t>€</a:t>
                    </a:r>
                    <a:fld id="{C5DACE70-1713-4816-9E6C-CE675A97B205}" type="VALUE">
                      <a:rPr lang="fr-FR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fr-FR" sz="1600" baseline="0" dirty="0" smtClean="0"/>
                      <a:t>M </a:t>
                    </a:r>
                    <a:fld id="{4BC5E438-D4F2-4A09-A7B7-6491BC8E12A4}" type="PERCENTAGE">
                      <a:rPr lang="fr-FR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fr-FR" sz="1600" baseline="0" dirty="0" smtClean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68071557067963"/>
                      <c:h val="0.09046809482393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0340265273284638"/>
                  <c:y val="-0.0380597683660351"/>
                </c:manualLayout>
              </c:layout>
              <c:tx>
                <c:rich>
                  <a:bodyPr/>
                  <a:lstStyle/>
                  <a:p>
                    <a:fld id="{A5A5790F-BB3A-47B4-8AD5-36AA00F94EAB}" type="CATEGORYNAME">
                      <a:rPr lang="sk-SK" smtClean="0"/>
                      <a:pPr/>
                      <a:t>[CATEGORY NAME]</a:t>
                    </a:fld>
                    <a:r>
                      <a:rPr lang="sk-SK" baseline="0" dirty="0"/>
                      <a:t> </a:t>
                    </a:r>
                    <a:r>
                      <a:rPr lang="sk-SK" baseline="0" dirty="0" smtClean="0"/>
                      <a:t>€</a:t>
                    </a:r>
                    <a:fld id="{71F0C5DB-24B2-4371-A820-3968C70D0F78}" type="VALUE">
                      <a:rPr lang="sk-SK" baseline="0" smtClean="0"/>
                      <a:pPr/>
                      <a:t>[VALUE]</a:t>
                    </a:fld>
                    <a:r>
                      <a:rPr lang="sk-SK" baseline="0" dirty="0" smtClean="0"/>
                      <a:t>M </a:t>
                    </a:r>
                    <a:fld id="{F6C21D31-7C70-462F-A242-59DBE27C9A01}" type="PERCENTAGE">
                      <a:rPr lang="sk-SK" baseline="0" smtClean="0"/>
                      <a:pPr/>
                      <a:t>[PERCENTAGE]</a:t>
                    </a:fld>
                    <a:endParaRPr lang="sk-SK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4265988372093"/>
                      <c:h val="0.1362083059777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00158785868820661"/>
                  <c:y val="-0.02106705973361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92E74F32-2F7F-4F82-97AF-7D40F1843CB6}" type="CATEGORYNAME">
                      <a:rPr lang="en-US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endParaRPr lang="en-US" baseline="0" dirty="0" smtClean="0"/>
                  </a:p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€</a:t>
                    </a:r>
                    <a:fld id="{A8788E94-907E-4690-8F7C-F6C9E654A90E}" type="VALUE">
                      <a:rPr lang="en-US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 smtClean="0"/>
                      <a:t>M </a:t>
                    </a:r>
                    <a:fld id="{6EC3273E-C779-4D6B-84BC-BCD34E5D72DF}" type="PERCENTAGE">
                      <a:rPr lang="en-US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11295541787897"/>
                      <c:h val="0.12775456236249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0133067941361981"/>
                  <c:y val="-0.02375537434323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55C8BCAA-F2C8-4503-A97D-A55390C44B32}" type="CATEGORYNAME">
                      <a:rPr lang="it-IT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it-IT" baseline="0" dirty="0"/>
                      <a:t> </a:t>
                    </a:r>
                    <a:r>
                      <a:rPr lang="it-IT" baseline="0" dirty="0" smtClean="0"/>
                      <a:t>€</a:t>
                    </a:r>
                    <a:fld id="{9250FBE3-3538-4F94-9E5F-3C0CA32832FB}" type="VALUE">
                      <a:rPr lang="it-IT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it-IT" baseline="0" dirty="0" smtClean="0"/>
                      <a:t>M, </a:t>
                    </a:r>
                    <a:fld id="{AB42D040-08FE-47F6-AD94-71805AE262BE}" type="PERCENTAGE">
                      <a:rPr lang="it-IT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it-IT" baseline="0" dirty="0" smtClean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238203812217271"/>
                      <c:h val="0.09924858116947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00448413243402714"/>
                  <c:y val="-0.00348657945798457"/>
                </c:manualLayout>
              </c:layout>
              <c:tx>
                <c:rich>
                  <a:bodyPr/>
                  <a:lstStyle/>
                  <a:p>
                    <a:fld id="{76C0A20F-53EC-49BE-A546-4D927CF617B2}" type="CATEGORYNAME">
                      <a:rPr lang="pt-BR"/>
                      <a:pPr/>
                      <a:t>[CATEGORY NAME]</a:t>
                    </a:fld>
                    <a:r>
                      <a:rPr lang="pt-BR" baseline="0" dirty="0"/>
                      <a:t>
</a:t>
                    </a:r>
                    <a:r>
                      <a:rPr lang="pt-BR" baseline="0" dirty="0" smtClean="0"/>
                      <a:t>€</a:t>
                    </a:r>
                    <a:fld id="{19DE445A-6E86-41CE-B545-E94DDF82EAC5}" type="VALUE">
                      <a:rPr lang="pt-BR" baseline="0" smtClean="0"/>
                      <a:pPr/>
                      <a:t>[VALUE]</a:t>
                    </a:fld>
                    <a:r>
                      <a:rPr lang="pt-BR" baseline="0" dirty="0" smtClean="0"/>
                      <a:t>M </a:t>
                    </a:r>
                    <a:fld id="{4B10ED37-94DC-44FC-AB89-8964E1439E30}" type="PERCENTAGE">
                      <a:rPr lang="pt-BR" baseline="0" smtClean="0"/>
                      <a:pPr/>
                      <a:t>[PERCENTAGE]</a:t>
                    </a:fld>
                    <a:endParaRPr lang="pt-BR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3C3-48F4-B6BF-F8B307A0C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Futura PT Book" panose="020B05020202040203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Taul1!$A$2:$A$9</c:f>
              <c:strCache>
                <c:ptCount val="8"/>
                <c:pt idx="0">
                  <c:v>Periodicals</c:v>
                </c:pt>
                <c:pt idx="1">
                  <c:v>Newspapers</c:v>
                </c:pt>
                <c:pt idx="2">
                  <c:v>Local and free-issue papers</c:v>
                </c:pt>
                <c:pt idx="3">
                  <c:v>Television</c:v>
                </c:pt>
                <c:pt idx="4">
                  <c:v>Radio</c:v>
                </c:pt>
                <c:pt idx="5">
                  <c:v>Out of home advertising</c:v>
                </c:pt>
                <c:pt idx="6">
                  <c:v>Cinema</c:v>
                </c:pt>
                <c:pt idx="7">
                  <c:v>Online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 formatCode="0.0">
                  <c:v>13.0</c:v>
                </c:pt>
                <c:pt idx="1">
                  <c:v>60.7</c:v>
                </c:pt>
                <c:pt idx="2">
                  <c:v>13.6</c:v>
                </c:pt>
                <c:pt idx="3">
                  <c:v>57.8</c:v>
                </c:pt>
                <c:pt idx="4">
                  <c:v>13.9</c:v>
                </c:pt>
                <c:pt idx="5">
                  <c:v>12.8</c:v>
                </c:pt>
                <c:pt idx="6">
                  <c:v>1.9</c:v>
                </c:pt>
                <c:pt idx="7">
                  <c:v>82.7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3C3-48F4-B6BF-F8B307A0C41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MO Q1 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93C3-48F4-B6BF-F8B307A0C4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93C3-48F4-B6BF-F8B307A0C4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93C3-48F4-B6BF-F8B307A0C4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93C3-48F4-B6BF-F8B307A0C4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93C3-48F4-B6BF-F8B307A0C4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93C3-48F4-B6BF-F8B307A0C4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93C3-48F4-B6BF-F8B307A0C41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93C3-48F4-B6BF-F8B307A0C415}"/>
              </c:ext>
            </c:extLst>
          </c:dPt>
          <c:cat>
            <c:strRef>
              <c:f>Taul1!$A$2:$A$9</c:f>
              <c:strCache>
                <c:ptCount val="8"/>
                <c:pt idx="0">
                  <c:v>Periodicals</c:v>
                </c:pt>
                <c:pt idx="1">
                  <c:v>Newspapers</c:v>
                </c:pt>
                <c:pt idx="2">
                  <c:v>Local and free-issue papers</c:v>
                </c:pt>
                <c:pt idx="3">
                  <c:v>Television</c:v>
                </c:pt>
                <c:pt idx="4">
                  <c:v>Radio</c:v>
                </c:pt>
                <c:pt idx="5">
                  <c:v>Out of home advertising</c:v>
                </c:pt>
                <c:pt idx="6">
                  <c:v>Cinema</c:v>
                </c:pt>
                <c:pt idx="7">
                  <c:v>Online</c:v>
                </c:pt>
              </c:strCache>
            </c:strRef>
          </c:cat>
          <c:val>
            <c:numRef>
              <c:f>Taul1!$C$2:$C$9</c:f>
              <c:numCache>
                <c:formatCode>0.0\ %</c:formatCode>
                <c:ptCount val="8"/>
                <c:pt idx="0">
                  <c:v>0.0507020280811233</c:v>
                </c:pt>
                <c:pt idx="1">
                  <c:v>0.236739469578783</c:v>
                </c:pt>
                <c:pt idx="2">
                  <c:v>0.0530421216848674</c:v>
                </c:pt>
                <c:pt idx="3">
                  <c:v>0.225429017160686</c:v>
                </c:pt>
                <c:pt idx="4">
                  <c:v>0.0542121684867395</c:v>
                </c:pt>
                <c:pt idx="5">
                  <c:v>0.0499219968798752</c:v>
                </c:pt>
                <c:pt idx="6">
                  <c:v>0.00741029641185648</c:v>
                </c:pt>
                <c:pt idx="7">
                  <c:v>0.322542901716069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93C3-48F4-B6BF-F8B307A0C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A1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53-4AEC-81EA-034818D530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Futura PT Book" panose="020B05020202040203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H1 2017 forecast</c:v>
                </c:pt>
              </c:strCache>
            </c:strRef>
          </c:cat>
          <c:val>
            <c:numRef>
              <c:f>Taul1!$B$2:$B$6</c:f>
              <c:numCache>
                <c:formatCode>0.0\ %</c:formatCode>
                <c:ptCount val="5"/>
                <c:pt idx="0">
                  <c:v>0.015</c:v>
                </c:pt>
                <c:pt idx="1">
                  <c:v>0.067</c:v>
                </c:pt>
                <c:pt idx="2">
                  <c:v>0.15</c:v>
                </c:pt>
                <c:pt idx="3">
                  <c:v>0.26</c:v>
                </c:pt>
                <c:pt idx="4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53-4AEC-81EA-034818D5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1763184"/>
        <c:axId val="1321765504"/>
      </c:barChart>
      <c:catAx>
        <c:axId val="13217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Futura PT Book" panose="020B0502020204020303" pitchFamily="34" charset="0"/>
                <a:ea typeface="+mn-ea"/>
                <a:cs typeface="+mn-cs"/>
              </a:defRPr>
            </a:pPr>
            <a:endParaRPr lang="en-US"/>
          </a:p>
        </c:txPr>
        <c:crossAx val="1321765504"/>
        <c:crosses val="autoZero"/>
        <c:auto val="1"/>
        <c:lblAlgn val="ctr"/>
        <c:lblOffset val="100"/>
        <c:noMultiLvlLbl val="0"/>
      </c:catAx>
      <c:valAx>
        <c:axId val="1321765504"/>
        <c:scaling>
          <c:orientation val="minMax"/>
          <c:max val="0.5"/>
          <c:min val="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crossAx val="1321763184"/>
        <c:crosses val="autoZero"/>
        <c:crossBetween val="between"/>
        <c:majorUnit val="10.0"/>
        <c:minorUnit val="5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440574903261"/>
          <c:y val="0.139660493827161"/>
          <c:w val="0.527805417357656"/>
          <c:h val="0.775503573749188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meur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C3-48F4-B6BF-F8B307A0C4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C3-48F4-B6BF-F8B307A0C4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C3-48F4-B6BF-F8B307A0C4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C3-48F4-B6BF-F8B307A0C4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3C3-48F4-B6BF-F8B307A0C4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3C3-48F4-B6BF-F8B307A0C4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3C3-48F4-B6BF-F8B307A0C415}"/>
              </c:ext>
            </c:extLst>
          </c:dPt>
          <c:dPt>
            <c:idx val="7"/>
            <c:bubble3D val="0"/>
            <c:spPr>
              <a:solidFill>
                <a:srgbClr val="FFA1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3C3-48F4-B6BF-F8B307A0C415}"/>
              </c:ext>
            </c:extLst>
          </c:dPt>
          <c:dLbls>
            <c:dLbl>
              <c:idx val="0"/>
              <c:layout>
                <c:manualLayout>
                  <c:x val="-0.0200770234389306"/>
                  <c:y val="0.0192087393999023"/>
                </c:manualLayout>
              </c:layout>
              <c:tx>
                <c:rich>
                  <a:bodyPr/>
                  <a:lstStyle/>
                  <a:p>
                    <a:fld id="{99EEA576-7017-44B0-8DFA-6E61BC4A51B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C04D384-0278-402A-B20F-CCE143D227B3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meur</a:t>
                    </a:r>
                    <a:r>
                      <a:rPr lang="en-US" baseline="0" dirty="0"/>
                      <a:t> </a:t>
                    </a:r>
                    <a:fld id="{D09328BD-B0B4-4F96-8721-DE4E817C2542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266170005154394"/>
                      <c:h val="0.1362083059777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00421666344517023"/>
                  <c:y val="0.0355307409690003"/>
                </c:manualLayout>
              </c:layout>
              <c:tx>
                <c:rich>
                  <a:bodyPr/>
                  <a:lstStyle/>
                  <a:p>
                    <a:fld id="{2626F03B-30B6-403E-B935-F9DEC986C72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1D7DCEAB-089D-42AC-AC1D-181CB1E67853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meur</a:t>
                    </a:r>
                    <a:r>
                      <a:rPr lang="en-US" baseline="0" dirty="0"/>
                      <a:t> </a:t>
                    </a:r>
                    <a:fld id="{10F82B29-1BC1-48B1-A74A-062822428B93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176309538342591"/>
                      <c:h val="0.10223898202486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0215331610680449"/>
                  <c:y val="-0.0412823626444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8382E9E4-A5CF-42A7-914D-C347835F1101}" type="CATEGORYNAME">
                      <a:rPr lang="en-US" sz="160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BE92E76B-670D-4F4B-B032-F70EA62A8845}" type="VALUE">
                      <a:rPr lang="en-US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600" baseline="0" dirty="0"/>
                      <a:t> </a:t>
                    </a:r>
                    <a:r>
                      <a:rPr lang="en-US" sz="1600" baseline="0" dirty="0" err="1"/>
                      <a:t>meur</a:t>
                    </a:r>
                    <a:r>
                      <a:rPr lang="en-US" sz="1600" baseline="0" dirty="0"/>
                      <a:t> </a:t>
                    </a:r>
                    <a:fld id="{79735F4B-A1FC-437B-966E-33A1FA4A0999}" type="PERCENTAGE">
                      <a:rPr lang="en-US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38727114658148"/>
                      <c:h val="0.22569144472144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0450850559862188"/>
                  <c:y val="-0.02787069023849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A8392747-FD87-48B1-9C2E-CF7D4872FF2C}" type="CATEGORYNAME">
                      <a:rPr lang="fr-FR" sz="160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fr-FR" sz="1600" dirty="0"/>
                      <a:t> </a:t>
                    </a:r>
                    <a:fld id="{C5DACE70-1713-4816-9E6C-CE675A97B205}" type="VALUE">
                      <a:rPr lang="fr-FR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fr-FR" sz="1600" baseline="0" dirty="0"/>
                      <a:t> </a:t>
                    </a:r>
                    <a:r>
                      <a:rPr lang="fr-FR" sz="1600" baseline="0" dirty="0" err="1"/>
                      <a:t>meur</a:t>
                    </a:r>
                    <a:r>
                      <a:rPr lang="fr-FR" sz="1600" baseline="0" dirty="0"/>
                      <a:t> </a:t>
                    </a:r>
                    <a:fld id="{4BC5E438-D4F2-4A09-A7B7-6491BC8E12A4}" type="PERCENTAGE">
                      <a:rPr lang="fr-FR" sz="1600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fr-FR" sz="1600" baseline="0" dirty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68071557067963"/>
                      <c:h val="0.09046809482393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0421014627289806"/>
                  <c:y val="-0.0496726474046791"/>
                </c:manualLayout>
              </c:layout>
              <c:tx>
                <c:rich>
                  <a:bodyPr/>
                  <a:lstStyle/>
                  <a:p>
                    <a:fld id="{A5A5790F-BB3A-47B4-8AD5-36AA00F94EAB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71F0C5DB-24B2-4371-A820-3968C70D0F78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meur</a:t>
                    </a:r>
                    <a:r>
                      <a:rPr lang="en-US" baseline="0" dirty="0"/>
                      <a:t> </a:t>
                    </a:r>
                    <a:fld id="{F6C21D31-7C70-462F-A242-59DBE27C9A01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4265988372093"/>
                      <c:h val="0.1362083059777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0163919069224874"/>
                  <c:y val="-0.03732496237273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92E74F32-2F7F-4F82-97AF-7D40F1843CB6}" type="CATEGORYNAME">
                      <a:rPr lang="en-US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fld id="{A8788E94-907E-4690-8F7C-F6C9E654A90E}" type="VALUE">
                      <a:rPr lang="en-US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meur</a:t>
                    </a:r>
                    <a:r>
                      <a:rPr lang="en-US" baseline="0" dirty="0"/>
                      <a:t> </a:t>
                    </a:r>
                    <a:fld id="{6EC3273E-C779-4D6B-84BC-BCD34E5D72DF}" type="PERCENTAGE">
                      <a:rPr lang="en-US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311295541787897"/>
                      <c:h val="0.12775456236249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0136096571988579"/>
                  <c:y val="-0.01214258674386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50000"/>
                          </a:schemeClr>
                        </a:solidFill>
                        <a:latin typeface="Futura PT Book" panose="020B0502020204020303" pitchFamily="34" charset="0"/>
                        <a:ea typeface="+mn-ea"/>
                        <a:cs typeface="+mn-cs"/>
                      </a:defRPr>
                    </a:pPr>
                    <a:fld id="{55C8BCAA-F2C8-4503-A97D-A55390C44B32}" type="CATEGORYNAME">
                      <a:rPr lang="fi-FI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fi-FI" baseline="0" dirty="0"/>
                      <a:t> </a:t>
                    </a:r>
                    <a:fld id="{9250FBE3-3538-4F94-9E5F-3C0CA32832FB}" type="VALUE">
                      <a:rPr lang="fi-FI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fi-FI" baseline="0" dirty="0"/>
                      <a:t> </a:t>
                    </a:r>
                    <a:r>
                      <a:rPr lang="fi-FI" baseline="0" dirty="0" err="1"/>
                      <a:t>meur</a:t>
                    </a:r>
                    <a:r>
                      <a:rPr lang="fi-FI" baseline="0" dirty="0"/>
                      <a:t> </a:t>
                    </a:r>
                    <a:fld id="{AB42D040-08FE-47F6-AD94-71805AE262BE}" type="PERCENTAGE">
                      <a:rPr lang="fi-FI" baseline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Futura PT Book" panose="020B0502020204020303" pitchFamily="34" charset="0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fi-FI" baseline="0" dirty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3C3-48F4-B6BF-F8B307A0C415}"/>
                </c:ext>
                <c:ext xmlns:c15="http://schemas.microsoft.com/office/drawing/2012/chart" uri="{CE6537A1-D6FC-4f65-9D91-7224C49458BB}">
                  <c15:layout>
                    <c:manualLayout>
                      <c:w val="0.238203812217271"/>
                      <c:h val="0.09924858116947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00448413243402714"/>
                  <c:y val="-0.00348657945798457"/>
                </c:manualLayout>
              </c:layout>
              <c:tx>
                <c:rich>
                  <a:bodyPr/>
                  <a:lstStyle/>
                  <a:p>
                    <a:fld id="{76C0A20F-53EC-49BE-A546-4D927CF617B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19DE445A-6E86-41CE-B545-E94DDF82EAC5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meur</a:t>
                    </a:r>
                    <a:r>
                      <a:rPr lang="en-US" baseline="0" dirty="0"/>
                      <a:t> </a:t>
                    </a:r>
                    <a:fld id="{4B10ED37-94DC-44FC-AB89-8964E1439E30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3C3-48F4-B6BF-F8B307A0C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Futura PT Book" panose="020B05020202040203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Taul1!$A$2:$A$9</c:f>
              <c:strCache>
                <c:ptCount val="8"/>
                <c:pt idx="0">
                  <c:v>Aikakauslehdet</c:v>
                </c:pt>
                <c:pt idx="1">
                  <c:v>Sanomalehdet</c:v>
                </c:pt>
                <c:pt idx="2">
                  <c:v>Kaupunki- ja noutolehdet</c:v>
                </c:pt>
                <c:pt idx="3">
                  <c:v>Televisio</c:v>
                </c:pt>
                <c:pt idx="4">
                  <c:v>Radiomainonta</c:v>
                </c:pt>
                <c:pt idx="5">
                  <c:v>Ulkomainonta</c:v>
                </c:pt>
                <c:pt idx="6">
                  <c:v>Elokuva</c:v>
                </c:pt>
                <c:pt idx="7">
                  <c:v>Digimainonta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 formatCode="0.0">
                  <c:v>13.0</c:v>
                </c:pt>
                <c:pt idx="1">
                  <c:v>60.7</c:v>
                </c:pt>
                <c:pt idx="2">
                  <c:v>13.6</c:v>
                </c:pt>
                <c:pt idx="3">
                  <c:v>57.8</c:v>
                </c:pt>
                <c:pt idx="4">
                  <c:v>13.9</c:v>
                </c:pt>
                <c:pt idx="5">
                  <c:v>12.8</c:v>
                </c:pt>
                <c:pt idx="6">
                  <c:v>1.9</c:v>
                </c:pt>
                <c:pt idx="7">
                  <c:v>82.7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3C3-48F4-B6BF-F8B307A0C41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MO Q1 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93C3-48F4-B6BF-F8B307A0C4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93C3-48F4-B6BF-F8B307A0C4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93C3-48F4-B6BF-F8B307A0C4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93C3-48F4-B6BF-F8B307A0C4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93C3-48F4-B6BF-F8B307A0C4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93C3-48F4-B6BF-F8B307A0C4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93C3-48F4-B6BF-F8B307A0C41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93C3-48F4-B6BF-F8B307A0C415}"/>
              </c:ext>
            </c:extLst>
          </c:dPt>
          <c:cat>
            <c:strRef>
              <c:f>Taul1!$A$2:$A$9</c:f>
              <c:strCache>
                <c:ptCount val="8"/>
                <c:pt idx="0">
                  <c:v>Aikakauslehdet</c:v>
                </c:pt>
                <c:pt idx="1">
                  <c:v>Sanomalehdet</c:v>
                </c:pt>
                <c:pt idx="2">
                  <c:v>Kaupunki- ja noutolehdet</c:v>
                </c:pt>
                <c:pt idx="3">
                  <c:v>Televisio</c:v>
                </c:pt>
                <c:pt idx="4">
                  <c:v>Radiomainonta</c:v>
                </c:pt>
                <c:pt idx="5">
                  <c:v>Ulkomainonta</c:v>
                </c:pt>
                <c:pt idx="6">
                  <c:v>Elokuva</c:v>
                </c:pt>
                <c:pt idx="7">
                  <c:v>Digimainonta</c:v>
                </c:pt>
              </c:strCache>
            </c:strRef>
          </c:cat>
          <c:val>
            <c:numRef>
              <c:f>Taul1!$C$2:$C$9</c:f>
              <c:numCache>
                <c:formatCode>0.0\ %</c:formatCode>
                <c:ptCount val="8"/>
                <c:pt idx="0">
                  <c:v>0.0507020280811233</c:v>
                </c:pt>
                <c:pt idx="1">
                  <c:v>0.236739469578783</c:v>
                </c:pt>
                <c:pt idx="2">
                  <c:v>0.0530421216848674</c:v>
                </c:pt>
                <c:pt idx="3">
                  <c:v>0.225429017160686</c:v>
                </c:pt>
                <c:pt idx="4">
                  <c:v>0.0542121684867395</c:v>
                </c:pt>
                <c:pt idx="5">
                  <c:v>0.0499219968798752</c:v>
                </c:pt>
                <c:pt idx="6">
                  <c:v>0.00741029641185648</c:v>
                </c:pt>
                <c:pt idx="7">
                  <c:v>0.322542901716069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93C3-48F4-B6BF-F8B307A0C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A1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53-4AEC-81EA-034818D530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Futura PT Book" panose="020B05020202040203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H1 2017 ennuste</c:v>
                </c:pt>
              </c:strCache>
            </c:strRef>
          </c:cat>
          <c:val>
            <c:numRef>
              <c:f>Taul1!$B$2:$B$6</c:f>
              <c:numCache>
                <c:formatCode>0.0\ %</c:formatCode>
                <c:ptCount val="5"/>
                <c:pt idx="0">
                  <c:v>0.015</c:v>
                </c:pt>
                <c:pt idx="1">
                  <c:v>0.067</c:v>
                </c:pt>
                <c:pt idx="2">
                  <c:v>0.15</c:v>
                </c:pt>
                <c:pt idx="3">
                  <c:v>0.26</c:v>
                </c:pt>
                <c:pt idx="4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53-4AEC-81EA-034818D5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1690896"/>
        <c:axId val="1321693216"/>
      </c:barChart>
      <c:catAx>
        <c:axId val="132169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Futura PT Book" panose="020B0502020204020303" pitchFamily="34" charset="0"/>
                <a:ea typeface="+mn-ea"/>
                <a:cs typeface="+mn-cs"/>
              </a:defRPr>
            </a:pPr>
            <a:endParaRPr lang="en-US"/>
          </a:p>
        </c:txPr>
        <c:crossAx val="1321693216"/>
        <c:crosses val="autoZero"/>
        <c:auto val="1"/>
        <c:lblAlgn val="ctr"/>
        <c:lblOffset val="100"/>
        <c:noMultiLvlLbl val="0"/>
      </c:catAx>
      <c:valAx>
        <c:axId val="1321693216"/>
        <c:scaling>
          <c:orientation val="minMax"/>
          <c:max val="0.5"/>
          <c:min val="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crossAx val="1321690896"/>
        <c:crosses val="autoZero"/>
        <c:crossBetween val="between"/>
        <c:majorUnit val="10.0"/>
        <c:minorUnit val="5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0.3188</cdr:x>
      <cdr:y>0.93911</cdr:y>
    </cdr:from>
    <cdr:to>
      <cdr:x>0.98339</cdr:x>
      <cdr:y>0.98599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2807208" y="5495226"/>
          <a:ext cx="585216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0.3188</cdr:x>
      <cdr:y>0.93911</cdr:y>
    </cdr:from>
    <cdr:to>
      <cdr:x>0.98339</cdr:x>
      <cdr:y>0.98599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2807208" y="5495226"/>
          <a:ext cx="585216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52046"/>
            <a:ext cx="4419600" cy="2500095"/>
          </a:xfrm>
          <a:prstGeom prst="rect">
            <a:avLst/>
          </a:prstGeom>
        </p:spPr>
      </p:pic>
      <p:sp>
        <p:nvSpPr>
          <p:cNvPr id="9" name="Rectangle 6"/>
          <p:cNvSpPr/>
          <p:nvPr userDrawn="1"/>
        </p:nvSpPr>
        <p:spPr>
          <a:xfrm>
            <a:off x="10387584" y="4764024"/>
            <a:ext cx="1788782" cy="2088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8"/>
          <p:cNvSpPr/>
          <p:nvPr userDrawn="1"/>
        </p:nvSpPr>
        <p:spPr>
          <a:xfrm>
            <a:off x="7702689" y="2912"/>
            <a:ext cx="4473677" cy="44818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9" descr="Kaaret_kans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944" y="-6232"/>
            <a:ext cx="4686710" cy="50194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4051618"/>
            <a:ext cx="8598408" cy="11938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5650991"/>
            <a:ext cx="8598408" cy="9555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033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805416" cy="405396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64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18716" cy="548703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8703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9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9805416" cy="407225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67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10387584" y="4507992"/>
            <a:ext cx="1788782" cy="23440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1524000" y="4051618"/>
            <a:ext cx="9144000" cy="11938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1524000" y="5650991"/>
            <a:ext cx="9144000" cy="9555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660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57344" cy="40539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471416" cy="40539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29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822116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6740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674044" cy="338366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897880" y="1681163"/>
            <a:ext cx="47640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897880" y="2505075"/>
            <a:ext cx="4764024" cy="338366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13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43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43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5396420" cy="4881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31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161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6042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DA7B-389A-474B-AA32-84456642738E}" type="datetimeFigureOut">
              <a:rPr lang="fi-FI" smtClean="0"/>
              <a:t>11.5.2017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9278-0796-4DCA-8553-5549B99D8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284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054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8054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PT Book" panose="020B0502020204020303" pitchFamily="34" charset="0"/>
              </a:defRPr>
            </a:lvl1pPr>
          </a:lstStyle>
          <a:p>
            <a:fld id="{4D78DA7B-389A-474B-AA32-84456642738E}" type="datetimeFigureOut">
              <a:rPr lang="fi-FI" smtClean="0"/>
              <a:pPr/>
              <a:t>11.5.2017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utura PT Book" panose="020B0502020204020303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033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PT Book" panose="020B0502020204020303" pitchFamily="34" charset="0"/>
              </a:defRPr>
            </a:lvl1pPr>
          </a:lstStyle>
          <a:p>
            <a:fld id="{543F9278-0796-4DCA-8553-5549B99D8DB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 descr="Kaaret_sisaosa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8129" y="0"/>
            <a:ext cx="3973871" cy="445418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56" y="4544568"/>
            <a:ext cx="1436731" cy="22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5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0589A"/>
          </a:solidFill>
          <a:latin typeface="Futura PT Heavy" panose="020B08020202040203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utura PT Book" panose="020B050202020402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utura PT Book" panose="020B05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utura PT Book" panose="020B05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PT Book" panose="020B05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PT Book" panose="020B05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55122"/>
              </p:ext>
            </p:extLst>
          </p:nvPr>
        </p:nvGraphicFramePr>
        <p:xfrm>
          <a:off x="1652016" y="1097280"/>
          <a:ext cx="9436608" cy="546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1"/>
          <p:cNvSpPr txBox="1"/>
          <p:nvPr/>
        </p:nvSpPr>
        <p:spPr>
          <a:xfrm>
            <a:off x="2010245" y="0"/>
            <a:ext cx="85281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Media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Advertising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Spend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Q1 2017</a:t>
            </a:r>
            <a:b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</a:br>
            <a:r>
              <a:rPr lang="fi-FI" sz="20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Media </a:t>
            </a:r>
            <a:r>
              <a:rPr lang="fi-FI" sz="2000" dirty="0" err="1" smtClean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Advertising</a:t>
            </a:r>
            <a:r>
              <a:rPr lang="fi-FI" sz="2000" dirty="0" smtClean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Spend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total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2000" dirty="0" smtClean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€256.4M</a:t>
            </a:r>
            <a:endParaRPr lang="fi-FI" sz="2000" dirty="0">
              <a:solidFill>
                <a:schemeClr val="bg1">
                  <a:lumMod val="50000"/>
                </a:schemeClr>
              </a:solidFill>
              <a:latin typeface="Futura PT Heavy" panose="020B0802020204020303" pitchFamily="34" charset="0"/>
            </a:endParaRPr>
          </a:p>
        </p:txBody>
      </p:sp>
      <p:sp>
        <p:nvSpPr>
          <p:cNvPr id="5" name="Tekstiruutu 1"/>
          <p:cNvSpPr txBox="1"/>
          <p:nvPr/>
        </p:nvSpPr>
        <p:spPr>
          <a:xfrm>
            <a:off x="1614796" y="6548725"/>
            <a:ext cx="8945524" cy="309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 err="1">
                <a:latin typeface="Futura PT Book" panose="020B0502020204020303" pitchFamily="34" charset="0"/>
              </a:rPr>
              <a:t>Source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: </a:t>
            </a:r>
            <a:r>
              <a:rPr lang="fi-FI" sz="1400" dirty="0" err="1">
                <a:solidFill>
                  <a:schemeClr val="tx1"/>
                </a:solidFill>
                <a:latin typeface="Futura PT Book" panose="020B0502020204020303" pitchFamily="34" charset="0"/>
              </a:rPr>
              <a:t>Kantar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 </a:t>
            </a:r>
            <a:r>
              <a:rPr lang="fi-FI" sz="1400" dirty="0">
                <a:latin typeface="Futura PT Book" panose="020B0502020204020303" pitchFamily="34" charset="0"/>
              </a:rPr>
              <a:t>TNS 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and IAB Finland</a:t>
            </a:r>
          </a:p>
        </p:txBody>
      </p:sp>
    </p:spTree>
    <p:extLst>
      <p:ext uri="{BB962C8B-B14F-4D97-AF65-F5344CB8AC3E}">
        <p14:creationId xmlns:p14="http://schemas.microsoft.com/office/powerpoint/2010/main" val="18070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2632800" y="640800"/>
            <a:ext cx="7250400" cy="518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689469"/>
              </p:ext>
            </p:extLst>
          </p:nvPr>
        </p:nvGraphicFramePr>
        <p:xfrm>
          <a:off x="3453383" y="1545336"/>
          <a:ext cx="5474485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02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0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Futura PT Book" panose="020B0502020204020303" pitchFamily="34" charset="0"/>
                        </a:rPr>
                        <a:t>M</a:t>
                      </a:r>
                      <a:r>
                        <a:rPr lang="fi-FI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Futura PT Book" panose="020B0502020204020303" pitchFamily="34" charset="0"/>
                        </a:rPr>
                        <a:t> </a:t>
                      </a:r>
                      <a:r>
                        <a:rPr lang="fi-FI" sz="2000" b="1" i="0" u="none" strike="noStrike" baseline="0" dirty="0" err="1" smtClean="0">
                          <a:solidFill>
                            <a:schemeClr val="lt1"/>
                          </a:solidFill>
                          <a:effectLst/>
                          <a:latin typeface="Futura PT Book" panose="020B0502020204020303" pitchFamily="34" charset="0"/>
                        </a:rPr>
                        <a:t>Euros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muutos-%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Search</a:t>
                      </a:r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 </a:t>
                      </a:r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total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Facebook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37,6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YouTube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175534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Display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Native</a:t>
                      </a:r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2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advertising</a:t>
                      </a:r>
                      <a:endParaRPr lang="fi-FI" sz="2000" u="none" strike="noStrike" kern="1200" dirty="0">
                        <a:solidFill>
                          <a:schemeClr val="dk1"/>
                        </a:solidFill>
                        <a:effectLst/>
                        <a:latin typeface="Futura PT Book" panose="020B05020202040203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45,0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1966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Instream</a:t>
                      </a:r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 video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Mobile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</a:rPr>
                        <a:t>5,1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-3,8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Classified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</a:rPr>
                        <a:t>9,9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Heavy" panose="020B0802020204020303" pitchFamily="34" charset="0"/>
                        </a:rPr>
                        <a:t>Online </a:t>
                      </a:r>
                      <a:r>
                        <a:rPr lang="fi-FI" sz="2000" u="none" strike="noStrike" dirty="0" err="1">
                          <a:effectLst/>
                          <a:latin typeface="Futura PT Heavy" panose="020B0802020204020303" pitchFamily="34" charset="0"/>
                        </a:rPr>
                        <a:t>Ad</a:t>
                      </a:r>
                      <a:r>
                        <a:rPr lang="fi-FI" sz="2000" u="none" strike="noStrike" dirty="0">
                          <a:effectLst/>
                          <a:latin typeface="Futura PT Heavy" panose="020B0802020204020303" pitchFamily="34" charset="0"/>
                        </a:rPr>
                        <a:t> </a:t>
                      </a:r>
                      <a:r>
                        <a:rPr lang="fi-FI" sz="2000" u="none" strike="noStrike" dirty="0" err="1">
                          <a:effectLst/>
                          <a:latin typeface="Futura PT Heavy" panose="020B0802020204020303" pitchFamily="34" charset="0"/>
                        </a:rPr>
                        <a:t>Spend</a:t>
                      </a:r>
                      <a:r>
                        <a:rPr lang="fi-FI" sz="2000" u="none" strike="noStrike" dirty="0">
                          <a:effectLst/>
                          <a:latin typeface="Futura PT Heavy" panose="020B0802020204020303" pitchFamily="34" charset="0"/>
                        </a:rPr>
                        <a:t> </a:t>
                      </a:r>
                      <a:r>
                        <a:rPr lang="fi-FI" sz="2000" u="none" strike="noStrike" dirty="0" err="1">
                          <a:effectLst/>
                          <a:latin typeface="Futura PT Heavy" panose="020B0802020204020303" pitchFamily="34" charset="0"/>
                        </a:rPr>
                        <a:t>total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Heavy" panose="020B08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Heavy" panose="020B0802020204020303" pitchFamily="34" charset="0"/>
                        </a:rPr>
                        <a:t>82,7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Heavy" panose="020B08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Heavy" panose="020B0802020204020303" pitchFamily="34" charset="0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3453384" y="795970"/>
            <a:ext cx="529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Online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Ad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Spend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Q1 2017</a:t>
            </a:r>
          </a:p>
        </p:txBody>
      </p:sp>
      <p:sp>
        <p:nvSpPr>
          <p:cNvPr id="8" name="Tekstiruutu 1"/>
          <p:cNvSpPr txBox="1"/>
          <p:nvPr/>
        </p:nvSpPr>
        <p:spPr>
          <a:xfrm>
            <a:off x="1634249" y="6548725"/>
            <a:ext cx="8945524" cy="309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 err="1">
                <a:latin typeface="Futura PT Book" panose="020B0502020204020303" pitchFamily="34" charset="0"/>
              </a:rPr>
              <a:t>Source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: </a:t>
            </a:r>
            <a:r>
              <a:rPr lang="fi-FI" sz="1400" dirty="0" err="1">
                <a:solidFill>
                  <a:schemeClr val="tx1"/>
                </a:solidFill>
                <a:latin typeface="Futura PT Book" panose="020B0502020204020303" pitchFamily="34" charset="0"/>
              </a:rPr>
              <a:t>Kantar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 </a:t>
            </a:r>
            <a:r>
              <a:rPr lang="fi-FI" sz="1400" dirty="0">
                <a:latin typeface="Futura PT Book" panose="020B0502020204020303" pitchFamily="34" charset="0"/>
              </a:rPr>
              <a:t>TNS 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and IAB Finland</a:t>
            </a:r>
          </a:p>
        </p:txBody>
      </p:sp>
    </p:spTree>
    <p:extLst>
      <p:ext uri="{BB962C8B-B14F-4D97-AF65-F5344CB8AC3E}">
        <p14:creationId xmlns:p14="http://schemas.microsoft.com/office/powerpoint/2010/main" val="39957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/>
          <p:cNvSpPr txBox="1"/>
          <p:nvPr/>
        </p:nvSpPr>
        <p:spPr>
          <a:xfrm>
            <a:off x="1836350" y="749030"/>
            <a:ext cx="8528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Programmatic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Buying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Share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b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</a:b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out of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Display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advertising</a:t>
            </a:r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 in Finland</a:t>
            </a:r>
            <a:endParaRPr lang="fi-FI" sz="2000" dirty="0">
              <a:solidFill>
                <a:schemeClr val="bg1">
                  <a:lumMod val="50000"/>
                </a:schemeClr>
              </a:solidFill>
              <a:latin typeface="Futura PT Heavy" panose="020B0802020204020303" pitchFamily="34" charset="0"/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85685"/>
              </p:ext>
            </p:extLst>
          </p:nvPr>
        </p:nvGraphicFramePr>
        <p:xfrm>
          <a:off x="2551113" y="1561439"/>
          <a:ext cx="7089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1"/>
          <p:cNvSpPr txBox="1"/>
          <p:nvPr/>
        </p:nvSpPr>
        <p:spPr>
          <a:xfrm>
            <a:off x="1634249" y="6548725"/>
            <a:ext cx="8945524" cy="309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 err="1">
                <a:latin typeface="Futura PT Book" panose="020B0502020204020303" pitchFamily="34" charset="0"/>
              </a:rPr>
              <a:t>Source</a:t>
            </a:r>
            <a:r>
              <a:rPr lang="fi-FI" sz="1400" dirty="0">
                <a:solidFill>
                  <a:schemeClr val="tx1"/>
                </a:solidFill>
                <a:latin typeface="Futura PT Book" panose="020B0502020204020303" pitchFamily="34" charset="0"/>
              </a:rPr>
              <a:t>: IAB Finland</a:t>
            </a:r>
          </a:p>
        </p:txBody>
      </p:sp>
    </p:spTree>
    <p:extLst>
      <p:ext uri="{BB962C8B-B14F-4D97-AF65-F5344CB8AC3E}">
        <p14:creationId xmlns:p14="http://schemas.microsoft.com/office/powerpoint/2010/main" val="209673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/>
          </p:nvPr>
        </p:nvGraphicFramePr>
        <p:xfrm>
          <a:off x="1652016" y="1097280"/>
          <a:ext cx="9436608" cy="546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"/>
          <p:cNvSpPr txBox="1"/>
          <p:nvPr/>
        </p:nvSpPr>
        <p:spPr>
          <a:xfrm>
            <a:off x="1801546" y="6454891"/>
            <a:ext cx="8945524" cy="309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>
                <a:latin typeface="Futura PT Book" panose="020B0502020204020303" pitchFamily="34" charset="0"/>
              </a:rPr>
              <a:t>Lähteet: </a:t>
            </a:r>
            <a:r>
              <a:rPr lang="fi-FI" sz="1400" dirty="0" err="1">
                <a:latin typeface="Futura PT Book" panose="020B0502020204020303" pitchFamily="34" charset="0"/>
              </a:rPr>
              <a:t>Kantar</a:t>
            </a:r>
            <a:r>
              <a:rPr lang="fi-FI" sz="1400" dirty="0">
                <a:latin typeface="Futura PT Book" panose="020B0502020204020303" pitchFamily="34" charset="0"/>
              </a:rPr>
              <a:t> TNS ja IAB Finland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2010245" y="0"/>
            <a:ext cx="85281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Mediamainonta Q1 2017</a:t>
            </a:r>
            <a:b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</a:br>
            <a:r>
              <a:rPr lang="fi-FI" sz="20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Mediamainonta yhteensä 256.4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meur</a:t>
            </a:r>
            <a:endParaRPr lang="fi-FI" sz="2000" dirty="0">
              <a:solidFill>
                <a:schemeClr val="bg1">
                  <a:lumMod val="50000"/>
                </a:schemeClr>
              </a:solidFill>
              <a:latin typeface="Futura PT Heavy" panose="020B08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8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2632800" y="640800"/>
            <a:ext cx="7250400" cy="518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/>
          </p:nvPr>
        </p:nvGraphicFramePr>
        <p:xfrm>
          <a:off x="3453384" y="1545336"/>
          <a:ext cx="5294376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meur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muutos-%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Hakumainonta yhteensä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Facebook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37,6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YouTube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175534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Display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Natiivimainonta</a:t>
                      </a:r>
                      <a:endParaRPr lang="fi-FI" sz="2000" u="none" strike="noStrike" kern="1200" dirty="0">
                        <a:solidFill>
                          <a:schemeClr val="dk1"/>
                        </a:solidFill>
                        <a:effectLst/>
                        <a:latin typeface="Futura PT Book" panose="020B05020202040203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45,0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1966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 err="1">
                          <a:effectLst/>
                          <a:latin typeface="Futura PT Book" panose="020B0502020204020303" pitchFamily="34" charset="0"/>
                        </a:rPr>
                        <a:t>Instream</a:t>
                      </a:r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 video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Mobiili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</a:rPr>
                        <a:t>5,1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-3,8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Book" panose="020B0502020204020303" pitchFamily="34" charset="0"/>
                        </a:rPr>
                        <a:t>Luokiteltu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</a:rPr>
                        <a:t>9,9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Book" panose="020B05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Book" panose="020B0502020204020303" pitchFamily="34" charset="0"/>
                          <a:ea typeface="+mn-ea"/>
                          <a:cs typeface="+mn-cs"/>
                        </a:rPr>
                        <a:t>12,5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 dirty="0">
                          <a:effectLst/>
                          <a:latin typeface="Futura PT Heavy" panose="020B0802020204020303" pitchFamily="34" charset="0"/>
                        </a:rPr>
                        <a:t>Digimainonta yhteensä  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Heavy" panose="020B08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Futura PT Heavy" panose="020B0802020204020303" pitchFamily="34" charset="0"/>
                        </a:rPr>
                        <a:t>82,7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Futura PT Heavy" panose="020B08020202040203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fi-FI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Futura PT Heavy" panose="020B0802020204020303" pitchFamily="34" charset="0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Tekstiruutu 1"/>
          <p:cNvSpPr txBox="1"/>
          <p:nvPr/>
        </p:nvSpPr>
        <p:spPr>
          <a:xfrm>
            <a:off x="3448812" y="5590509"/>
            <a:ext cx="5294376" cy="2110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>
                <a:latin typeface="Futura PT Book" panose="020B0502020204020303" pitchFamily="34" charset="0"/>
              </a:rPr>
              <a:t>Lähteet: </a:t>
            </a:r>
            <a:r>
              <a:rPr lang="fi-FI" sz="1400" dirty="0" err="1">
                <a:latin typeface="Futura PT Book" panose="020B0502020204020303" pitchFamily="34" charset="0"/>
              </a:rPr>
              <a:t>Kantar</a:t>
            </a:r>
            <a:r>
              <a:rPr lang="fi-FI" sz="1400" dirty="0">
                <a:latin typeface="Futura PT Book" panose="020B0502020204020303" pitchFamily="34" charset="0"/>
              </a:rPr>
              <a:t> TNS ja IAB Finland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3453384" y="795970"/>
            <a:ext cx="529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Digimainonta Q1 2017</a:t>
            </a:r>
          </a:p>
        </p:txBody>
      </p:sp>
    </p:spTree>
    <p:extLst>
      <p:ext uri="{BB962C8B-B14F-4D97-AF65-F5344CB8AC3E}">
        <p14:creationId xmlns:p14="http://schemas.microsoft.com/office/powerpoint/2010/main" val="2471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"/>
          <p:cNvSpPr txBox="1"/>
          <p:nvPr/>
        </p:nvSpPr>
        <p:spPr>
          <a:xfrm>
            <a:off x="3717587" y="6087402"/>
            <a:ext cx="4756826" cy="4042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>
                <a:latin typeface="Futura PT Book" panose="020B0502020204020303" pitchFamily="34" charset="0"/>
              </a:rPr>
              <a:t>Lähde: IAB Finland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1836350" y="749030"/>
            <a:ext cx="8528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Ohjelmallisen ostamisen osuus </a:t>
            </a:r>
            <a:r>
              <a:rPr lang="fi-FI" sz="3200" dirty="0" err="1">
                <a:solidFill>
                  <a:schemeClr val="bg1">
                    <a:lumMod val="50000"/>
                  </a:schemeClr>
                </a:solidFill>
                <a:latin typeface="Futura PT Heavy" panose="020B0802020204020303" pitchFamily="34" charset="0"/>
              </a:rPr>
              <a:t>displaymainonnasta</a:t>
            </a:r>
            <a:endParaRPr lang="fi-FI" sz="2000" dirty="0">
              <a:solidFill>
                <a:schemeClr val="bg1">
                  <a:lumMod val="50000"/>
                </a:schemeClr>
              </a:solidFill>
              <a:latin typeface="Futura PT Heavy" panose="020B0802020204020303" pitchFamily="34" charset="0"/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/>
          </p:nvPr>
        </p:nvGraphicFramePr>
        <p:xfrm>
          <a:off x="2551113" y="1561439"/>
          <a:ext cx="7089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79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IAB">
      <a:dk1>
        <a:srgbClr val="3F3F3F"/>
      </a:dk1>
      <a:lt1>
        <a:sysClr val="window" lastClr="FFFFFF"/>
      </a:lt1>
      <a:dk2>
        <a:srgbClr val="4472C4"/>
      </a:dk2>
      <a:lt2>
        <a:srgbClr val="E7E6E6"/>
      </a:lt2>
      <a:accent1>
        <a:srgbClr val="4472C4"/>
      </a:accent1>
      <a:accent2>
        <a:srgbClr val="ED7D31"/>
      </a:accent2>
      <a:accent3>
        <a:srgbClr val="00B050"/>
      </a:accent3>
      <a:accent4>
        <a:srgbClr val="DC0451"/>
      </a:accent4>
      <a:accent5>
        <a:srgbClr val="5B9BD5"/>
      </a:accent5>
      <a:accent6>
        <a:srgbClr val="002060"/>
      </a:accent6>
      <a:hlink>
        <a:srgbClr val="ED7D31"/>
      </a:hlink>
      <a:folHlink>
        <a:srgbClr val="70AD4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B Muutoksen tekijöille 20 v" id="{429C3C69-6AF6-457E-8A7E-C45A99FAFFF5}" vid="{507FC085-D98B-4B4D-9C62-DBD3FD7EF9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IAB%20Muutoksen%20tekijöille%2020%20v</Template>
  <TotalTime>22</TotalTime>
  <Words>173</Words>
  <Application>Microsoft Macintosh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Futura PT Book</vt:lpstr>
      <vt:lpstr>Futura PT Heavy</vt:lpstr>
      <vt:lpstr>Arial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16:9 -esityspohja </dc:title>
  <dc:creator>Päivi Tähtinen</dc:creator>
  <cp:lastModifiedBy>IAB FITX</cp:lastModifiedBy>
  <cp:revision>3</cp:revision>
  <dcterms:created xsi:type="dcterms:W3CDTF">2017-04-19T08:35:43Z</dcterms:created>
  <dcterms:modified xsi:type="dcterms:W3CDTF">2017-05-11T22:06:45Z</dcterms:modified>
</cp:coreProperties>
</file>