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55" r:id="rId1"/>
  </p:sldMasterIdLst>
  <p:notesMasterIdLst>
    <p:notesMasterId r:id="rId9"/>
  </p:notesMasterIdLst>
  <p:handoutMasterIdLst>
    <p:handoutMasterId r:id="rId10"/>
  </p:handoutMasterIdLst>
  <p:sldIdLst>
    <p:sldId id="301" r:id="rId2"/>
    <p:sldId id="303" r:id="rId3"/>
    <p:sldId id="306" r:id="rId4"/>
    <p:sldId id="307" r:id="rId5"/>
    <p:sldId id="309" r:id="rId6"/>
    <p:sldId id="304" r:id="rId7"/>
    <p:sldId id="31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9" autoAdjust="0"/>
    <p:restoredTop sz="99211" autoAdjust="0"/>
  </p:normalViewPr>
  <p:slideViewPr>
    <p:cSldViewPr>
      <p:cViewPr varScale="1">
        <p:scale>
          <a:sx n="91" d="100"/>
          <a:sy n="91" d="100"/>
        </p:scale>
        <p:origin x="-1632" y="-114"/>
      </p:cViewPr>
      <p:guideLst>
        <p:guide orient="horz" pos="9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9F25BF2E-5530-CC44-8231-C3F7480DFCD6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7A729FF2-9447-CA45-B42C-24B7EF3DC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0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D2731397-A273-F840-A9F7-DACC3BA84FA3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618CBF69-181F-7D47-A943-347BFFE03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71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nal Section Title Slide - HAS NO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accent4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3963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353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253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615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18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866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44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224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978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6287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256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8" name="Oval 17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0060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260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accent4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54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7" name="Oval 16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6287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9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440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205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87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Oval 17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42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Oval 18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60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Oval 22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608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Oval 2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04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2 Line 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Oval 19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219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Oval 14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56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0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Oval 19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55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08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Oval 21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6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Oval 21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041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7" name="Oval 26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95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>
            <a:spLocks noChangeAspect="1"/>
          </p:cNvSpPr>
          <p:nvPr/>
        </p:nvSpPr>
        <p:spPr>
          <a:xfrm>
            <a:off x="457200" y="6464154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1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4" name="Oval 13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38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ing - No bullets -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18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ing - No bullets - Super/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867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ing - No bullets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801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114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8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C:\Users\gregv\Pictures\IAB\iab-logo.jpg"/>
          <p:cNvPicPr>
            <a:picLocks noChangeAspect="1" noChangeArrowheads="1"/>
          </p:cNvPicPr>
          <p:nvPr/>
        </p:nvPicPr>
        <p:blipFill>
          <a:blip r:embed="rId36" cstate="print"/>
          <a:srcRect/>
          <a:stretch>
            <a:fillRect/>
          </a:stretch>
        </p:blipFill>
        <p:spPr bwMode="auto">
          <a:xfrm>
            <a:off x="7924800" y="6358596"/>
            <a:ext cx="752147" cy="3810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57200" y="152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42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80" r:id="rId6"/>
    <p:sldLayoutId id="2147483782" r:id="rId7"/>
    <p:sldLayoutId id="2147483783" r:id="rId8"/>
    <p:sldLayoutId id="2147483786" r:id="rId9"/>
    <p:sldLayoutId id="2147483787" r:id="rId10"/>
    <p:sldLayoutId id="2147483788" r:id="rId11"/>
    <p:sldLayoutId id="2147483792" r:id="rId12"/>
    <p:sldLayoutId id="2147483793" r:id="rId13"/>
    <p:sldLayoutId id="2147483794" r:id="rId14"/>
    <p:sldLayoutId id="2147483781" r:id="rId15"/>
    <p:sldLayoutId id="2147483784" r:id="rId16"/>
    <p:sldLayoutId id="2147483785" r:id="rId17"/>
    <p:sldLayoutId id="2147483761" r:id="rId18"/>
    <p:sldLayoutId id="2147483762" r:id="rId19"/>
    <p:sldLayoutId id="2147483763" r:id="rId20"/>
    <p:sldLayoutId id="2147483789" r:id="rId21"/>
    <p:sldLayoutId id="2147483790" r:id="rId22"/>
    <p:sldLayoutId id="2147483791" r:id="rId23"/>
    <p:sldLayoutId id="2147483764" r:id="rId24"/>
    <p:sldLayoutId id="2147483765" r:id="rId25"/>
    <p:sldLayoutId id="2147483767" r:id="rId26"/>
    <p:sldLayoutId id="2147483768" r:id="rId27"/>
    <p:sldLayoutId id="2147483769" r:id="rId28"/>
    <p:sldLayoutId id="2147483770" r:id="rId29"/>
    <p:sldLayoutId id="2147483771" r:id="rId30"/>
    <p:sldLayoutId id="2147483772" r:id="rId31"/>
    <p:sldLayoutId id="2147483776" r:id="rId32"/>
    <p:sldLayoutId id="2147483777" r:id="rId33"/>
    <p:sldLayoutId id="2147483778" r:id="rId3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FuturaTOT"/>
          <a:ea typeface="+mj-ea"/>
          <a:cs typeface="FuturaTO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l"/>
        <a:defRPr sz="3200" b="1" i="0" kern="1200">
          <a:solidFill>
            <a:schemeClr val="tx1"/>
          </a:solidFill>
          <a:latin typeface="FuturaTOT"/>
          <a:ea typeface="+mn-ea"/>
          <a:cs typeface="FuturaTOTMed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SzPct val="100000"/>
        <a:buFont typeface="Lucida Grande"/>
        <a:buChar char="●"/>
        <a:defRPr sz="2800" kern="1200">
          <a:solidFill>
            <a:schemeClr val="tx1"/>
          </a:solidFill>
          <a:latin typeface="FuturaTOTMed"/>
          <a:ea typeface="+mn-ea"/>
          <a:cs typeface="FuturaTOTMed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Lucida Grande"/>
        <a:buChar char="●"/>
        <a:defRPr sz="2400" kern="1200">
          <a:solidFill>
            <a:schemeClr val="tx1"/>
          </a:solidFill>
          <a:latin typeface="FuturaTOTMed"/>
          <a:ea typeface="+mn-ea"/>
          <a:cs typeface="FuturaTOTMed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Innovator Roundtable Dinners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01424"/>
            <a:ext cx="7772400" cy="1175706"/>
          </a:xfrm>
        </p:spPr>
        <p:txBody>
          <a:bodyPr/>
          <a:lstStyle/>
          <a:p>
            <a:r>
              <a:rPr lang="en-US" dirty="0" smtClean="0"/>
              <a:t>Global Summit</a:t>
            </a:r>
          </a:p>
          <a:p>
            <a:r>
              <a:rPr lang="en-US" dirty="0" smtClean="0"/>
              <a:t>October, 2012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Growing Revenue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IRDs?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3076" name="Picture 4" descr="https://encrypted-tbn1.gstatic.com/images?q=tbn:ANd9GcRYsxz3qNv5_cmyQaKmIuptYEvdy9vpF1AMta7Rch_MAEOsO6190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3597545"/>
            <a:ext cx="3929063" cy="261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3.gstatic.com/images?q=tbn:ANd9GcRDqLqlnrdcahTBuCzf2KE2YCpW6N-wQNKnVavEzkZ0qZoJdqSpZ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31437"/>
            <a:ext cx="3700463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00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559"/>
            <a:ext cx="8229600" cy="769441"/>
          </a:xfrm>
        </p:spPr>
        <p:txBody>
          <a:bodyPr/>
          <a:lstStyle/>
          <a:p>
            <a:r>
              <a:rPr lang="en-US" dirty="0" smtClean="0"/>
              <a:t>IAB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2111347"/>
          </a:xfrm>
        </p:spPr>
        <p:txBody>
          <a:bodyPr/>
          <a:lstStyle/>
          <a:p>
            <a:r>
              <a:rPr lang="en-US" dirty="0" smtClean="0"/>
              <a:t>Bring members together in intimate setting</a:t>
            </a:r>
          </a:p>
          <a:p>
            <a:pPr lvl="1"/>
            <a:r>
              <a:rPr lang="en-US" dirty="0" smtClean="0"/>
              <a:t>Scene setters for debate and networking</a:t>
            </a:r>
          </a:p>
          <a:p>
            <a:pPr lvl="1"/>
            <a:r>
              <a:rPr lang="en-US" dirty="0" smtClean="0"/>
              <a:t>Let participants control direction of conversation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3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559"/>
            <a:ext cx="8229600" cy="769441"/>
          </a:xfrm>
        </p:spPr>
        <p:txBody>
          <a:bodyPr/>
          <a:lstStyle/>
          <a:p>
            <a:r>
              <a:rPr lang="en-US" dirty="0" smtClean="0"/>
              <a:t>IRDs Are a Good Business…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2259080"/>
          </a:xfrm>
        </p:spPr>
        <p:txBody>
          <a:bodyPr/>
          <a:lstStyle/>
          <a:p>
            <a:r>
              <a:rPr lang="en-US" dirty="0" smtClean="0"/>
              <a:t>Good margins </a:t>
            </a:r>
          </a:p>
          <a:p>
            <a:r>
              <a:rPr lang="en-US" dirty="0" smtClean="0"/>
              <a:t>Dinners can be “publisher facing” or “agency/marketer facing”</a:t>
            </a:r>
          </a:p>
          <a:p>
            <a:r>
              <a:rPr lang="en-US" dirty="0" smtClean="0"/>
              <a:t>Sponsor pays for dinner and all logistics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559"/>
            <a:ext cx="8229600" cy="769441"/>
          </a:xfrm>
        </p:spPr>
        <p:txBody>
          <a:bodyPr/>
          <a:lstStyle/>
          <a:p>
            <a:r>
              <a:rPr lang="en-US" dirty="0" smtClean="0"/>
              <a:t>But These are Essential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2259080"/>
          </a:xfrm>
        </p:spPr>
        <p:txBody>
          <a:bodyPr/>
          <a:lstStyle/>
          <a:p>
            <a:r>
              <a:rPr lang="en-US" dirty="0" smtClean="0"/>
              <a:t>Good database to </a:t>
            </a:r>
            <a:r>
              <a:rPr lang="en-US" dirty="0"/>
              <a:t>s</a:t>
            </a:r>
            <a:r>
              <a:rPr lang="en-US" dirty="0" smtClean="0"/>
              <a:t>elect invitees</a:t>
            </a:r>
          </a:p>
          <a:p>
            <a:r>
              <a:rPr lang="en-US" dirty="0" smtClean="0"/>
              <a:t>Cooperative sponsors with managed </a:t>
            </a:r>
            <a:r>
              <a:rPr lang="en-US" dirty="0"/>
              <a:t>e</a:t>
            </a:r>
            <a:r>
              <a:rPr lang="en-US" dirty="0" smtClean="0"/>
              <a:t>xpectations</a:t>
            </a:r>
          </a:p>
          <a:p>
            <a:r>
              <a:rPr lang="en-US" dirty="0" smtClean="0"/>
              <a:t>Deliver promises to guests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7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Set Up</a:t>
            </a:r>
            <a:endParaRPr lang="en-US" dirty="0"/>
          </a:p>
        </p:txBody>
      </p:sp>
      <p:pic>
        <p:nvPicPr>
          <p:cNvPr id="1026" name="Picture 2" descr="C:\Users\michael\AppData\Local\Microsoft\Windows\Temporary Internet Files\Content.Outlook\AONSS9NR\Room Set Up - I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4000"/>
            <a:ext cx="6035040" cy="452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82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4038600" cy="4992136"/>
          </a:xfrm>
        </p:spPr>
        <p:txBody>
          <a:bodyPr/>
          <a:lstStyle/>
          <a:p>
            <a:r>
              <a:rPr lang="en-US" sz="2800" dirty="0" smtClean="0"/>
              <a:t>Pre-dinner</a:t>
            </a:r>
          </a:p>
          <a:p>
            <a:pPr lvl="1"/>
            <a:r>
              <a:rPr lang="en-US" dirty="0" smtClean="0"/>
              <a:t>2 months before: Pick date, city, audience</a:t>
            </a:r>
          </a:p>
          <a:p>
            <a:pPr lvl="1"/>
            <a:r>
              <a:rPr lang="en-US" dirty="0" smtClean="0"/>
              <a:t>1 month before: Select venue, create topic, send invites</a:t>
            </a:r>
          </a:p>
          <a:p>
            <a:r>
              <a:rPr lang="en-US" sz="2800" dirty="0" smtClean="0"/>
              <a:t>Onsite</a:t>
            </a:r>
          </a:p>
          <a:p>
            <a:pPr lvl="1"/>
            <a:r>
              <a:rPr lang="en-US" dirty="0" smtClean="0"/>
              <a:t>Network, eat, discuss</a:t>
            </a:r>
          </a:p>
          <a:p>
            <a:r>
              <a:rPr lang="en-US" sz="2800" dirty="0" smtClean="0"/>
              <a:t>Post-dinner</a:t>
            </a:r>
          </a:p>
          <a:p>
            <a:pPr lvl="1"/>
            <a:r>
              <a:rPr lang="en-US" dirty="0" smtClean="0"/>
              <a:t>Thank you notes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pic>
        <p:nvPicPr>
          <p:cNvPr id="7" name="Picture 2" descr="C:\Users\michael\AppData\Local\Microsoft\Windows\Temporary Internet Files\Content.Outlook\AONSS9NR\Table Cards - I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447800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537219"/>
      </p:ext>
    </p:extLst>
  </p:cSld>
  <p:clrMapOvr>
    <a:masterClrMapping/>
  </p:clrMapOvr>
</p:sld>
</file>

<file path=ppt/theme/theme1.xml><?xml version="1.0" encoding="utf-8"?>
<a:theme xmlns:a="http://schemas.openxmlformats.org/drawingml/2006/main" name="IAB template">
  <a:themeElements>
    <a:clrScheme name="IAB Colors 07-2011">
      <a:dk1>
        <a:sysClr val="windowText" lastClr="000000"/>
      </a:dk1>
      <a:lt1>
        <a:srgbClr val="FFFFFF"/>
      </a:lt1>
      <a:dk2>
        <a:srgbClr val="A5A5A5"/>
      </a:dk2>
      <a:lt2>
        <a:srgbClr val="FBEDBF"/>
      </a:lt2>
      <a:accent1>
        <a:srgbClr val="F8DE42"/>
      </a:accent1>
      <a:accent2>
        <a:srgbClr val="AB6447"/>
      </a:accent2>
      <a:accent3>
        <a:srgbClr val="1C908A"/>
      </a:accent3>
      <a:accent4>
        <a:srgbClr val="E20000"/>
      </a:accent4>
      <a:accent5>
        <a:srgbClr val="A7240E"/>
      </a:accent5>
      <a:accent6>
        <a:srgbClr val="030101"/>
      </a:accent6>
      <a:hlink>
        <a:srgbClr val="208C84"/>
      </a:hlink>
      <a:folHlink>
        <a:srgbClr val="CF8C63"/>
      </a:folHlink>
    </a:clrScheme>
    <a:fontScheme name="IAB Theme Fonts">
      <a:majorFont>
        <a:latin typeface="FuturaTOT"/>
        <a:ea typeface=""/>
        <a:cs typeface=""/>
      </a:majorFont>
      <a:minorFont>
        <a:latin typeface="FuturaTOTMed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IAB template</Template>
  <TotalTime>29</TotalTime>
  <Words>122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IAB template</vt:lpstr>
      <vt:lpstr>Innovator Roundtable Dinners</vt:lpstr>
      <vt:lpstr>What are IRDs?</vt:lpstr>
      <vt:lpstr>IAB Interpretation</vt:lpstr>
      <vt:lpstr>IRDs Are a Good Business…</vt:lpstr>
      <vt:lpstr>But These are Essential</vt:lpstr>
      <vt:lpstr>Room Set Up</vt:lpstr>
      <vt:lpstr>Execution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Innovator Roundtable Dinners</dc:title>
  <dc:creator>Michael Theodore</dc:creator>
  <cp:lastModifiedBy>Shira Orbach</cp:lastModifiedBy>
  <cp:revision>3</cp:revision>
  <cp:lastPrinted>2012-09-28T13:58:26Z</cp:lastPrinted>
  <dcterms:created xsi:type="dcterms:W3CDTF">2012-09-28T13:32:08Z</dcterms:created>
  <dcterms:modified xsi:type="dcterms:W3CDTF">2012-10-17T14:49:12Z</dcterms:modified>
</cp:coreProperties>
</file>