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55" r:id="rId1"/>
  </p:sldMasterIdLst>
  <p:notesMasterIdLst>
    <p:notesMasterId r:id="rId7"/>
  </p:notesMasterIdLst>
  <p:handoutMasterIdLst>
    <p:handoutMasterId r:id="rId8"/>
  </p:handoutMasterIdLst>
  <p:sldIdLst>
    <p:sldId id="301" r:id="rId2"/>
    <p:sldId id="302" r:id="rId3"/>
    <p:sldId id="305" r:id="rId4"/>
    <p:sldId id="318" r:id="rId5"/>
    <p:sldId id="319" r:id="rId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9" autoAdjust="0"/>
    <p:restoredTop sz="99211" autoAdjust="0"/>
  </p:normalViewPr>
  <p:slideViewPr>
    <p:cSldViewPr>
      <p:cViewPr varScale="1">
        <p:scale>
          <a:sx n="91" d="100"/>
          <a:sy n="91" d="100"/>
        </p:scale>
        <p:origin x="-1632" y="-114"/>
      </p:cViewPr>
      <p:guideLst>
        <p:guide orient="horz" pos="9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F25BF2E-5530-CC44-8231-C3F7480DFCD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A729FF2-9447-CA45-B42C-24B7EF3DC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0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2731397-A273-F840-A9F7-DACC3BA84FA3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18CBF69-181F-7D47-A943-347BFFE03A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7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nal Section Title Slide - HAS 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53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25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615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8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1 col lis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866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44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22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Title w/2 co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708981"/>
          </a:xfrm>
        </p:spPr>
        <p:txBody>
          <a:bodyPr numCol="2" spcCol="548640"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Lorem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dolor sit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amet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Nam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nibh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varius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facilisis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eros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erat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quis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arcu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ornare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laoreet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Curabitur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luctus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massa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Integer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Nunc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mi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justo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tempor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consectetuer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Etiam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nisl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dignissim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lacus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ante.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bibendum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a,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adipiscing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vitae,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commodo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et, dui.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tincidunt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tortor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venenatis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volutpat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lectus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Donec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nonummy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enim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lacinia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pulvinar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velit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tellus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scelerisque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augue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, ac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posuere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libero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urna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eget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neque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Cras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ipsum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Vestibulum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pretium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TOTMed" pitchFamily="82" charset="0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TOTMed" pitchFamily="82" charset="0"/>
              <a:ea typeface="+mn-ea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97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256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0060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26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5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full p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Oval 16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8229600" cy="4862870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pretium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venenatis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ultrices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, a </a:t>
            </a:r>
            <a:r>
              <a:rPr lang="en-US" sz="2000" dirty="0" err="1" smtClean="0">
                <a:latin typeface="FuturaTOTMed" pitchFamily="82" charset="0"/>
              </a:rPr>
              <a:t>condimentum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risus</a:t>
            </a:r>
            <a:r>
              <a:rPr lang="en-US" sz="2000" dirty="0" smtClean="0">
                <a:latin typeface="FuturaTOTMed" pitchFamily="82" charset="0"/>
              </a:rPr>
              <a:t> mi et quam. </a:t>
            </a:r>
            <a:r>
              <a:rPr lang="en-US" sz="2000" dirty="0" err="1" smtClean="0">
                <a:latin typeface="FuturaTOTMed" pitchFamily="82" charset="0"/>
              </a:rPr>
              <a:t>Pellentesque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auctor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fringilla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iaculis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vestibulum</a:t>
            </a:r>
            <a:r>
              <a:rPr lang="en-US" sz="2000" dirty="0" smtClean="0">
                <a:latin typeface="FuturaTOTMed" pitchFamily="82" charset="0"/>
              </a:rPr>
              <a:t>. Maecenas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Quisque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volutpat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malesuada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. </a:t>
            </a:r>
          </a:p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FuturaTOTMed" pitchFamily="82" charset="0"/>
              </a:rPr>
              <a:t>     </a:t>
            </a:r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endParaRPr lang="en-US" sz="2000" dirty="0">
              <a:latin typeface="FuturaTOTMed" pitchFamily="82" charset="0"/>
              <a:cs typeface="FuturaTO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9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440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05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7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Oval 17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2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60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Oval 22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60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4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2 Line 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1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5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55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04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Oval 26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95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>
            <a:spLocks noChangeAspect="1"/>
          </p:cNvSpPr>
          <p:nvPr/>
        </p:nvSpPr>
        <p:spPr>
          <a:xfrm>
            <a:off x="457200" y="6464154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1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Oval 13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8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18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Super/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867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ing - No bullets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800" b="0" baseline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447800"/>
            <a:ext cx="4038600" cy="470898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FontTx/>
              <a:buNone/>
              <a:defRPr sz="1800" b="0">
                <a:latin typeface="FuturaTOTMed" pitchFamily="82" charset="0"/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80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1 col text/ 1 col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47800"/>
            <a:ext cx="4038600" cy="4708981"/>
          </a:xfrm>
        </p:spPr>
        <p:txBody>
          <a:bodyPr/>
          <a:lstStyle>
            <a:lvl1pPr marL="0" marR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latin typeface="FuturaTOTMed" pitchFamily="8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2000" dirty="0" err="1" smtClean="0">
                <a:latin typeface="FuturaTOTMed" pitchFamily="82" charset="0"/>
              </a:rPr>
              <a:t>Lorem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ipsum</a:t>
            </a:r>
            <a:r>
              <a:rPr lang="en-US" sz="2000" dirty="0" smtClean="0">
                <a:latin typeface="FuturaTOTMed" pitchFamily="82" charset="0"/>
              </a:rPr>
              <a:t> dolor sit </a:t>
            </a:r>
            <a:r>
              <a:rPr lang="en-US" sz="2000" dirty="0" err="1" smtClean="0">
                <a:latin typeface="FuturaTOTMed" pitchFamily="82" charset="0"/>
              </a:rPr>
              <a:t>amet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. Nam </a:t>
            </a:r>
            <a:r>
              <a:rPr lang="en-US" sz="2000" dirty="0" err="1" smtClean="0">
                <a:latin typeface="FuturaTOTMed" pitchFamily="82" charset="0"/>
              </a:rPr>
              <a:t>nibh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varius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facilisis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eros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Sed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erat</a:t>
            </a:r>
            <a:r>
              <a:rPr lang="en-US" sz="2000" dirty="0" smtClean="0">
                <a:latin typeface="FuturaTOTMed" pitchFamily="82" charset="0"/>
              </a:rPr>
              <a:t>. In in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quis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arcu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ornare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laoreet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Curabitur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luctus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massa</a:t>
            </a:r>
            <a:r>
              <a:rPr lang="en-US" sz="2000" dirty="0" smtClean="0">
                <a:latin typeface="FuturaTOTMed" pitchFamily="82" charset="0"/>
              </a:rPr>
              <a:t>. Integer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purus</a:t>
            </a:r>
            <a:r>
              <a:rPr lang="en-US" sz="2000" dirty="0" smtClean="0">
                <a:latin typeface="FuturaTOTMed" pitchFamily="82" charset="0"/>
              </a:rPr>
              <a:t> ac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Nunc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nec</a:t>
            </a:r>
            <a:r>
              <a:rPr lang="en-US" sz="2000" dirty="0" smtClean="0">
                <a:latin typeface="FuturaTOTMed" pitchFamily="82" charset="0"/>
              </a:rPr>
              <a:t> mi </a:t>
            </a:r>
            <a:r>
              <a:rPr lang="en-US" sz="2000" dirty="0" err="1" smtClean="0">
                <a:latin typeface="FuturaTOTMed" pitchFamily="82" charset="0"/>
              </a:rPr>
              <a:t>eu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justo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tempor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consectetuer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Etiam</a:t>
            </a:r>
            <a:r>
              <a:rPr lang="en-US" sz="2000" dirty="0" smtClean="0">
                <a:latin typeface="FuturaTOTMed" pitchFamily="82" charset="0"/>
              </a:rPr>
              <a:t> vitae </a:t>
            </a:r>
            <a:r>
              <a:rPr lang="en-US" sz="2000" dirty="0" err="1" smtClean="0">
                <a:latin typeface="FuturaTOTMed" pitchFamily="82" charset="0"/>
              </a:rPr>
              <a:t>nisl</a:t>
            </a:r>
            <a:r>
              <a:rPr lang="en-US" sz="2000" dirty="0" smtClean="0">
                <a:latin typeface="FuturaTOTMed" pitchFamily="82" charset="0"/>
              </a:rPr>
              <a:t>. In </a:t>
            </a:r>
            <a:r>
              <a:rPr lang="en-US" sz="2000" dirty="0" err="1" smtClean="0">
                <a:latin typeface="FuturaTOTMed" pitchFamily="82" charset="0"/>
              </a:rPr>
              <a:t>dignissim</a:t>
            </a:r>
            <a:r>
              <a:rPr lang="en-US" sz="2000" dirty="0" smtClean="0">
                <a:latin typeface="FuturaTOTMed" pitchFamily="82" charset="0"/>
              </a:rPr>
              <a:t> lacus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ante. </a:t>
            </a:r>
            <a:r>
              <a:rPr lang="en-US" sz="2000" dirty="0" err="1" smtClean="0">
                <a:latin typeface="FuturaTOTMed" pitchFamily="82" charset="0"/>
              </a:rPr>
              <a:t>Cras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lectus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bibendum</a:t>
            </a:r>
            <a:r>
              <a:rPr lang="en-US" sz="2000" dirty="0" smtClean="0">
                <a:latin typeface="FuturaTOTMed" pitchFamily="82" charset="0"/>
              </a:rPr>
              <a:t> a, </a:t>
            </a:r>
            <a:r>
              <a:rPr lang="en-US" sz="2000" dirty="0" err="1" smtClean="0">
                <a:latin typeface="FuturaTOTMed" pitchFamily="82" charset="0"/>
              </a:rPr>
              <a:t>adipiscing</a:t>
            </a:r>
            <a:r>
              <a:rPr lang="en-US" sz="2000" dirty="0" smtClean="0">
                <a:latin typeface="FuturaTOTMed" pitchFamily="82" charset="0"/>
              </a:rPr>
              <a:t> vitae, </a:t>
            </a:r>
            <a:r>
              <a:rPr lang="en-US" sz="2000" dirty="0" err="1" smtClean="0">
                <a:latin typeface="FuturaTOTMed" pitchFamily="82" charset="0"/>
              </a:rPr>
              <a:t>commodo</a:t>
            </a:r>
            <a:r>
              <a:rPr lang="en-US" sz="2000" dirty="0" smtClean="0">
                <a:latin typeface="FuturaTOTMed" pitchFamily="82" charset="0"/>
              </a:rPr>
              <a:t> et, dui. </a:t>
            </a:r>
            <a:r>
              <a:rPr lang="en-US" sz="2000" dirty="0" err="1" smtClean="0">
                <a:latin typeface="FuturaTOTMed" pitchFamily="82" charset="0"/>
              </a:rPr>
              <a:t>Ut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tincidunt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tortor</a:t>
            </a:r>
            <a:r>
              <a:rPr lang="en-US" sz="2000" dirty="0" smtClean="0">
                <a:latin typeface="FuturaTOTMed" pitchFamily="82" charset="0"/>
              </a:rPr>
              <a:t>. </a:t>
            </a:r>
            <a:r>
              <a:rPr lang="en-US" sz="2000" dirty="0" err="1" smtClean="0">
                <a:latin typeface="FuturaTOTMed" pitchFamily="82" charset="0"/>
              </a:rPr>
              <a:t>Donec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nonummy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enim</a:t>
            </a:r>
            <a:r>
              <a:rPr lang="en-US" sz="2000" dirty="0" smtClean="0">
                <a:latin typeface="FuturaTOTMed" pitchFamily="82" charset="0"/>
              </a:rPr>
              <a:t> in </a:t>
            </a:r>
            <a:r>
              <a:rPr lang="en-US" sz="2000" dirty="0" err="1" smtClean="0">
                <a:latin typeface="FuturaTOTMed" pitchFamily="82" charset="0"/>
              </a:rPr>
              <a:t>lacinia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pulvinar</a:t>
            </a:r>
            <a:r>
              <a:rPr lang="en-US" sz="2000" dirty="0" smtClean="0">
                <a:latin typeface="FuturaTOTMed" pitchFamily="82" charset="0"/>
              </a:rPr>
              <a:t>, </a:t>
            </a:r>
            <a:r>
              <a:rPr lang="en-US" sz="2000" dirty="0" err="1" smtClean="0">
                <a:latin typeface="FuturaTOTMed" pitchFamily="82" charset="0"/>
              </a:rPr>
              <a:t>velit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tellus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scelerisque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augue</a:t>
            </a:r>
            <a:r>
              <a:rPr lang="en-US" sz="2000" dirty="0" smtClean="0">
                <a:latin typeface="FuturaTOTMed" pitchFamily="82" charset="0"/>
              </a:rPr>
              <a:t>, ac </a:t>
            </a:r>
            <a:r>
              <a:rPr lang="en-US" sz="2000" dirty="0" err="1" smtClean="0">
                <a:latin typeface="FuturaTOTMed" pitchFamily="82" charset="0"/>
              </a:rPr>
              <a:t>posuere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libero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urna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eget</a:t>
            </a:r>
            <a:r>
              <a:rPr lang="en-US" sz="2000" dirty="0" smtClean="0">
                <a:latin typeface="FuturaTOTMed" pitchFamily="82" charset="0"/>
              </a:rPr>
              <a:t> </a:t>
            </a:r>
            <a:r>
              <a:rPr lang="en-US" sz="2000" dirty="0" err="1" smtClean="0">
                <a:latin typeface="FuturaTOTMed" pitchFamily="82" charset="0"/>
              </a:rPr>
              <a:t>neque</a:t>
            </a:r>
            <a:r>
              <a:rPr lang="en-US" sz="2000" dirty="0" smtClean="0">
                <a:latin typeface="FuturaTOTMed" pitchFamily="82" charset="0"/>
              </a:rPr>
              <a:t>. </a:t>
            </a:r>
            <a:endParaRPr lang="en-US" sz="2000" dirty="0" smtClean="0">
              <a:latin typeface="FuturaTOTMed" pitchFamily="82" charset="0"/>
              <a:cs typeface="FuturaTOT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48200" y="1447800"/>
            <a:ext cx="4038600" cy="4724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  <a:ln>
            <a:noFill/>
          </a:ln>
        </p:spPr>
        <p:txBody>
          <a:bodyPr bIns="0" anchor="b" anchorCtr="0"/>
          <a:lstStyle>
            <a:lvl1pPr algn="ctr">
              <a:defRPr sz="1400">
                <a:solidFill>
                  <a:schemeClr val="tx2">
                    <a:lumMod val="50000"/>
                  </a:schemeClr>
                </a:solidFill>
                <a:latin typeface="FuturaTOTMed"/>
                <a:cs typeface="FuturaTOT"/>
              </a:defRPr>
            </a:lvl1pPr>
          </a:lstStyle>
          <a:p>
            <a:r>
              <a:rPr lang="en-US" smtClean="0"/>
              <a:t>IAB PowerPoint | PowerPoint Tips | Best Practices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1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80" r:id="rId6"/>
    <p:sldLayoutId id="2147483782" r:id="rId7"/>
    <p:sldLayoutId id="2147483783" r:id="rId8"/>
    <p:sldLayoutId id="2147483786" r:id="rId9"/>
    <p:sldLayoutId id="2147483787" r:id="rId10"/>
    <p:sldLayoutId id="2147483788" r:id="rId11"/>
    <p:sldLayoutId id="2147483792" r:id="rId12"/>
    <p:sldLayoutId id="2147483793" r:id="rId13"/>
    <p:sldLayoutId id="2147483794" r:id="rId14"/>
    <p:sldLayoutId id="2147483781" r:id="rId15"/>
    <p:sldLayoutId id="2147483784" r:id="rId16"/>
    <p:sldLayoutId id="2147483785" r:id="rId17"/>
    <p:sldLayoutId id="2147483761" r:id="rId18"/>
    <p:sldLayoutId id="2147483762" r:id="rId19"/>
    <p:sldLayoutId id="2147483763" r:id="rId20"/>
    <p:sldLayoutId id="2147483789" r:id="rId21"/>
    <p:sldLayoutId id="2147483790" r:id="rId22"/>
    <p:sldLayoutId id="2147483791" r:id="rId23"/>
    <p:sldLayoutId id="2147483764" r:id="rId24"/>
    <p:sldLayoutId id="2147483765" r:id="rId25"/>
    <p:sldLayoutId id="2147483767" r:id="rId26"/>
    <p:sldLayoutId id="2147483768" r:id="rId27"/>
    <p:sldLayoutId id="2147483769" r:id="rId28"/>
    <p:sldLayoutId id="2147483770" r:id="rId29"/>
    <p:sldLayoutId id="2147483771" r:id="rId30"/>
    <p:sldLayoutId id="2147483772" r:id="rId31"/>
    <p:sldLayoutId id="2147483776" r:id="rId32"/>
    <p:sldLayoutId id="2147483777" r:id="rId33"/>
    <p:sldLayoutId id="2147483778" r:id="rId3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l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@iab.net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8077200" cy="1323439"/>
          </a:xfrm>
        </p:spPr>
        <p:txBody>
          <a:bodyPr/>
          <a:lstStyle/>
          <a:p>
            <a:r>
              <a:rPr lang="en-US" dirty="0" smtClean="0"/>
              <a:t>Digital Media Sales Certification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1424"/>
            <a:ext cx="7772400" cy="1175706"/>
          </a:xfrm>
        </p:spPr>
        <p:txBody>
          <a:bodyPr/>
          <a:lstStyle/>
          <a:p>
            <a:r>
              <a:rPr lang="en-US" dirty="0" smtClean="0"/>
              <a:t>Global Summit</a:t>
            </a:r>
          </a:p>
          <a:p>
            <a:r>
              <a:rPr lang="en-US" dirty="0" smtClean="0"/>
              <a:t>October, 2012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IAB Certification Program FAQ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6"/>
          <p:cNvSpPr>
            <a:spLocks noGrp="1"/>
          </p:cNvSpPr>
          <p:nvPr>
            <p:ph type="title" idx="4294967295"/>
          </p:nvPr>
        </p:nvSpPr>
        <p:spPr>
          <a:xfrm>
            <a:off x="457200" y="28575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  <a:ea typeface="FuturaTOT" pitchFamily="82" charset="0"/>
                <a:cs typeface="Arial" pitchFamily="34" charset="0"/>
              </a:rPr>
              <a:t>Mission</a:t>
            </a:r>
          </a:p>
        </p:txBody>
      </p:sp>
      <p:sp>
        <p:nvSpPr>
          <p:cNvPr id="32772" name="Rectangle 12"/>
          <p:cNvSpPr>
            <a:spLocks noGrp="1"/>
          </p:cNvSpPr>
          <p:nvPr>
            <p:ph type="body" idx="4294967295"/>
          </p:nvPr>
        </p:nvSpPr>
        <p:spPr>
          <a:xfrm>
            <a:off x="838200" y="838200"/>
            <a:ext cx="8229600" cy="5016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+mn-lt"/>
              <a:ea typeface="FuturaTOTMed" pitchFamily="82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To accelerate the growth of companies and individuals in digital advertising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To elevate perception of our industry</a:t>
            </a:r>
            <a:endParaRPr lang="en-US" sz="2400" dirty="0" smtClean="0">
              <a:latin typeface="+mn-lt"/>
              <a:ea typeface="FuturaTOTMed" pitchFamily="82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To provide a foundation for sales career advancement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To provide a tool for recruitment and professional development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To create and curate </a:t>
            </a:r>
            <a:r>
              <a:rPr lang="en-US" i="1" dirty="0" smtClean="0">
                <a:latin typeface="+mn-lt"/>
                <a:ea typeface="FuturaTOTMed" pitchFamily="82" charset="0"/>
                <a:cs typeface="Arial" pitchFamily="34" charset="0"/>
              </a:rPr>
              <a:t>the </a:t>
            </a:r>
            <a:r>
              <a:rPr lang="en-US" dirty="0" smtClean="0">
                <a:latin typeface="+mn-lt"/>
                <a:ea typeface="FuturaTOTMed" pitchFamily="82" charset="0"/>
                <a:cs typeface="Arial" pitchFamily="34" charset="0"/>
              </a:rPr>
              <a:t>body of knowledge for the digital advertising industry</a:t>
            </a:r>
          </a:p>
        </p:txBody>
      </p:sp>
      <p:sp>
        <p:nvSpPr>
          <p:cNvPr id="33797" name="Footer Placeholder 3"/>
          <p:cNvSpPr txBox="1">
            <a:spLocks noGrp="1"/>
          </p:cNvSpPr>
          <p:nvPr/>
        </p:nvSpPr>
        <p:spPr bwMode="auto">
          <a:xfrm>
            <a:off x="2057400" y="6324600"/>
            <a:ext cx="5029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525252"/>
                </a:solidFill>
                <a:latin typeface="FuturaTOTMed" pitchFamily="82" charset="0"/>
              </a:rPr>
              <a:t>Digital Media Sales Certification Program </a:t>
            </a:r>
            <a:r>
              <a:rPr lang="en-US" sz="1400" dirty="0">
                <a:solidFill>
                  <a:srgbClr val="525252"/>
                </a:solidFill>
                <a:latin typeface="FuturaTOTMed" pitchFamily="82" charset="0"/>
              </a:rPr>
              <a:t>| Mission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</p:spPr>
        <p:txBody>
          <a:bodyPr/>
          <a:lstStyle/>
          <a:p>
            <a:fld id="{C0F4CDC4-AC2A-B945-9523-276B387016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82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57165"/>
            <a:ext cx="8229600" cy="61125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FuturaTOT" pitchFamily="82" charset="0"/>
                <a:cs typeface="Arial" pitchFamily="34" charset="0"/>
              </a:rPr>
              <a:t>Credible Program Includes: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913"/>
            <a:ext cx="8305800" cy="5915466"/>
          </a:xfrm>
        </p:spPr>
        <p:txBody>
          <a:bodyPr/>
          <a:lstStyle/>
          <a:p>
            <a:pPr>
              <a:buFont typeface="Lucida Grande"/>
              <a:buChar char="●"/>
              <a:defRPr/>
            </a:pPr>
            <a:r>
              <a:rPr lang="en-US" sz="2800" i="1" dirty="0" smtClean="0">
                <a:latin typeface="+mn-lt"/>
                <a:cs typeface="Arial" pitchFamily="34" charset="0"/>
              </a:rPr>
              <a:t>Examination</a:t>
            </a:r>
            <a:r>
              <a:rPr lang="en-US" sz="2800" dirty="0" smtClean="0">
                <a:latin typeface="+mn-lt"/>
                <a:cs typeface="Arial" pitchFamily="34" charset="0"/>
              </a:rPr>
              <a:t> created by industry subject matter experts and vetted by a third-party testing organization</a:t>
            </a:r>
          </a:p>
          <a:p>
            <a:pPr>
              <a:buFont typeface="Lucida Grande"/>
              <a:buChar char="●"/>
              <a:defRPr/>
            </a:pPr>
            <a:r>
              <a:rPr lang="en-US" sz="2800" dirty="0">
                <a:latin typeface="+mn-lt"/>
                <a:cs typeface="Arial" pitchFamily="34" charset="0"/>
              </a:rPr>
              <a:t>A</a:t>
            </a:r>
            <a:r>
              <a:rPr lang="en-US" sz="2800" dirty="0" smtClean="0">
                <a:latin typeface="+mn-lt"/>
                <a:cs typeface="Arial" pitchFamily="34" charset="0"/>
              </a:rPr>
              <a:t>pplication process that has </a:t>
            </a:r>
            <a:r>
              <a:rPr lang="en-US" sz="2800" i="1" dirty="0" smtClean="0">
                <a:latin typeface="+mn-lt"/>
                <a:cs typeface="Arial" pitchFamily="34" charset="0"/>
              </a:rPr>
              <a:t>eligibility requirements </a:t>
            </a:r>
            <a:r>
              <a:rPr lang="en-US" sz="2800" dirty="0" smtClean="0">
                <a:latin typeface="+mn-lt"/>
                <a:cs typeface="Arial" pitchFamily="34" charset="0"/>
              </a:rPr>
              <a:t>such as education or experience thresholds</a:t>
            </a:r>
          </a:p>
          <a:p>
            <a:pPr>
              <a:buFont typeface="Lucida Grande"/>
              <a:buChar char="●"/>
              <a:defRPr/>
            </a:pPr>
            <a:r>
              <a:rPr lang="en-US" sz="2800" dirty="0">
                <a:latin typeface="+mn-lt"/>
                <a:cs typeface="Arial" pitchFamily="34" charset="0"/>
              </a:rPr>
              <a:t>P</a:t>
            </a:r>
            <a:r>
              <a:rPr lang="en-US" sz="2800" dirty="0" smtClean="0">
                <a:latin typeface="+mn-lt"/>
                <a:cs typeface="Arial" pitchFamily="34" charset="0"/>
              </a:rPr>
              <a:t>rocess for </a:t>
            </a:r>
            <a:r>
              <a:rPr lang="en-US" sz="2800" i="1" dirty="0" smtClean="0">
                <a:latin typeface="+mn-lt"/>
                <a:cs typeface="Arial" pitchFamily="34" charset="0"/>
              </a:rPr>
              <a:t>maintaining credentials </a:t>
            </a:r>
            <a:r>
              <a:rPr lang="en-US" sz="2800" dirty="0" smtClean="0">
                <a:latin typeface="+mn-lt"/>
                <a:cs typeface="Arial" pitchFamily="34" charset="0"/>
              </a:rPr>
              <a:t>through continuing education</a:t>
            </a:r>
            <a:endParaRPr lang="en-US" sz="2800" i="1" dirty="0" smtClean="0">
              <a:latin typeface="+mn-lt"/>
              <a:cs typeface="Arial" pitchFamily="34" charset="0"/>
            </a:endParaRPr>
          </a:p>
          <a:p>
            <a:pPr>
              <a:buFont typeface="Lucida Grande"/>
              <a:buChar char="●"/>
              <a:defRPr/>
            </a:pPr>
            <a:r>
              <a:rPr lang="en-US" sz="2800" dirty="0" smtClean="0">
                <a:latin typeface="+mn-lt"/>
                <a:cs typeface="Arial" pitchFamily="34" charset="0"/>
              </a:rPr>
              <a:t>Adherence to an industry </a:t>
            </a:r>
            <a:r>
              <a:rPr lang="en-US" sz="2800" i="1" dirty="0" smtClean="0">
                <a:latin typeface="+mn-lt"/>
                <a:cs typeface="Arial" pitchFamily="34" charset="0"/>
              </a:rPr>
              <a:t>code of ethics</a:t>
            </a:r>
          </a:p>
          <a:p>
            <a:pPr>
              <a:buFont typeface="Lucida Grande"/>
              <a:buChar char="●"/>
              <a:defRPr/>
            </a:pPr>
            <a:r>
              <a:rPr lang="en-US" sz="2800" i="1" dirty="0" smtClean="0">
                <a:latin typeface="+mn-lt"/>
                <a:cs typeface="Arial" pitchFamily="34" charset="0"/>
              </a:rPr>
              <a:t>Governance structure</a:t>
            </a:r>
            <a:r>
              <a:rPr lang="en-US" sz="2800" dirty="0" smtClean="0">
                <a:latin typeface="+mn-lt"/>
                <a:cs typeface="Arial" pitchFamily="34" charset="0"/>
              </a:rPr>
              <a:t> that maintains independence</a:t>
            </a:r>
            <a:endParaRPr lang="en-US" sz="2800" i="1" dirty="0" smtClean="0">
              <a:latin typeface="+mn-lt"/>
              <a:cs typeface="Arial" pitchFamily="34" charset="0"/>
            </a:endParaRPr>
          </a:p>
          <a:p>
            <a:pPr lvl="1">
              <a:buFont typeface="Lucida Grande"/>
              <a:buChar char="●"/>
              <a:defRPr/>
            </a:pPr>
            <a:endParaRPr lang="en-US" sz="2000" dirty="0" smtClean="0">
              <a:latin typeface="+mn-lt"/>
              <a:cs typeface="Arial" pitchFamily="34" charset="0"/>
            </a:endParaRPr>
          </a:p>
          <a:p>
            <a:pPr marL="457200" lvl="1" indent="0">
              <a:buFont typeface="Lucida Grande"/>
              <a:buNone/>
              <a:defRPr/>
            </a:pPr>
            <a:endParaRPr lang="en-US" sz="2000" dirty="0"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</p:spPr>
        <p:txBody>
          <a:bodyPr/>
          <a:lstStyle/>
          <a:p>
            <a:fld id="{C0F4CDC4-AC2A-B945-9523-276B3870164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3"/>
          <p:cNvSpPr txBox="1">
            <a:spLocks noGrp="1"/>
          </p:cNvSpPr>
          <p:nvPr/>
        </p:nvSpPr>
        <p:spPr bwMode="auto">
          <a:xfrm>
            <a:off x="2057400" y="6324600"/>
            <a:ext cx="5029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525252"/>
                </a:solidFill>
                <a:latin typeface="FuturaTOTMed" pitchFamily="82" charset="0"/>
              </a:rPr>
              <a:t>Digital Media Sales Certification Program </a:t>
            </a:r>
            <a:r>
              <a:rPr lang="en-US" sz="1400" dirty="0">
                <a:solidFill>
                  <a:srgbClr val="525252"/>
                </a:solidFill>
                <a:latin typeface="FuturaTOTMed" pitchFamily="82" charset="0"/>
              </a:rPr>
              <a:t>| </a:t>
            </a:r>
            <a:r>
              <a:rPr lang="en-US" sz="1400" dirty="0" smtClean="0">
                <a:solidFill>
                  <a:srgbClr val="525252"/>
                </a:solidFill>
                <a:latin typeface="FuturaTOTMed" pitchFamily="82" charset="0"/>
              </a:rPr>
              <a:t>Elements</a:t>
            </a:r>
            <a:endParaRPr lang="en-US" sz="1400" dirty="0">
              <a:solidFill>
                <a:srgbClr val="525252"/>
              </a:solidFill>
              <a:latin typeface="FuturaTOTM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1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1118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FuturaTOT" pitchFamily="82" charset="0"/>
                <a:cs typeface="Arial" pitchFamily="34" charset="0"/>
              </a:rPr>
              <a:t>Revenue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913"/>
            <a:ext cx="8229600" cy="4598182"/>
          </a:xfrm>
        </p:spPr>
        <p:txBody>
          <a:bodyPr/>
          <a:lstStyle/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Examination Fee </a:t>
            </a:r>
            <a:r>
              <a:rPr lang="en-US" sz="2400" dirty="0" smtClean="0">
                <a:latin typeface="+mn-lt"/>
                <a:cs typeface="Arial" pitchFamily="34" charset="0"/>
              </a:rPr>
              <a:t>for Members ($350) and Non-Members ($450)</a:t>
            </a:r>
          </a:p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Application Fee</a:t>
            </a:r>
          </a:p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Recertification Fee</a:t>
            </a:r>
          </a:p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Continuing Education revenue</a:t>
            </a:r>
            <a:r>
              <a:rPr lang="en-US" sz="2400" dirty="0" smtClean="0">
                <a:latin typeface="+mn-lt"/>
                <a:cs typeface="Arial" pitchFamily="34" charset="0"/>
              </a:rPr>
              <a:t> from classes and events</a:t>
            </a:r>
          </a:p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Exam preparation revenue </a:t>
            </a:r>
            <a:r>
              <a:rPr lang="en-US" sz="2400" dirty="0" smtClean="0">
                <a:latin typeface="+mn-lt"/>
                <a:cs typeface="Arial" pitchFamily="34" charset="0"/>
              </a:rPr>
              <a:t>from Study Guide, Practice Test and Training Classes</a:t>
            </a:r>
          </a:p>
          <a:p>
            <a:pPr>
              <a:defRPr/>
            </a:pPr>
            <a:r>
              <a:rPr lang="en-US" sz="2400" i="1" dirty="0" smtClean="0">
                <a:latin typeface="+mn-lt"/>
                <a:cs typeface="Arial" pitchFamily="34" charset="0"/>
              </a:rPr>
              <a:t>Membership revenue </a:t>
            </a:r>
            <a:r>
              <a:rPr lang="en-US" sz="2400" dirty="0" smtClean="0">
                <a:latin typeface="+mn-lt"/>
                <a:cs typeface="Arial" pitchFamily="34" charset="0"/>
              </a:rPr>
              <a:t>from Certified Sales Professionals Organization</a:t>
            </a:r>
          </a:p>
          <a:p>
            <a:pPr>
              <a:defRPr/>
            </a:pPr>
            <a:r>
              <a:rPr lang="en-US" sz="2400" dirty="0" smtClean="0">
                <a:latin typeface="+mn-lt"/>
                <a:cs typeface="Arial" pitchFamily="34" charset="0"/>
              </a:rPr>
              <a:t>All revenue can be repeated by launching new areas of Certification (Marketers, Agencies, Ad Ops, Sales </a:t>
            </a:r>
            <a:r>
              <a:rPr lang="en-US" sz="2400" dirty="0" err="1" smtClean="0">
                <a:latin typeface="+mn-lt"/>
                <a:cs typeface="Arial" pitchFamily="34" charset="0"/>
              </a:rPr>
              <a:t>Mgmnt</a:t>
            </a:r>
            <a:r>
              <a:rPr lang="en-US" sz="2400" dirty="0" smtClean="0">
                <a:latin typeface="+mn-lt"/>
                <a:cs typeface="Arial" pitchFamily="34" charset="0"/>
              </a:rPr>
              <a:t>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</p:spPr>
        <p:txBody>
          <a:bodyPr/>
          <a:lstStyle/>
          <a:p>
            <a:fld id="{C0F4CDC4-AC2A-B945-9523-276B3870164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3"/>
          <p:cNvSpPr txBox="1">
            <a:spLocks noGrp="1"/>
          </p:cNvSpPr>
          <p:nvPr/>
        </p:nvSpPr>
        <p:spPr bwMode="auto">
          <a:xfrm>
            <a:off x="2057400" y="6324600"/>
            <a:ext cx="5029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525252"/>
                </a:solidFill>
                <a:latin typeface="FuturaTOTMed" pitchFamily="82" charset="0"/>
              </a:rPr>
              <a:t>Digital Media Sales Certification Program </a:t>
            </a:r>
            <a:r>
              <a:rPr lang="en-US" sz="1400" dirty="0">
                <a:solidFill>
                  <a:srgbClr val="525252"/>
                </a:solidFill>
                <a:latin typeface="FuturaTOTMed" pitchFamily="82" charset="0"/>
              </a:rPr>
              <a:t>| </a:t>
            </a:r>
            <a:r>
              <a:rPr lang="en-US" sz="1400" dirty="0" smtClean="0">
                <a:solidFill>
                  <a:srgbClr val="525252"/>
                </a:solidFill>
                <a:latin typeface="FuturaTOTMed" pitchFamily="82" charset="0"/>
              </a:rPr>
              <a:t>Revenue</a:t>
            </a:r>
            <a:endParaRPr lang="en-US" sz="1400" dirty="0">
              <a:solidFill>
                <a:srgbClr val="525252"/>
              </a:solidFill>
              <a:latin typeface="FuturaTOTM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60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485900" y="2286371"/>
            <a:ext cx="6172200" cy="2948499"/>
          </a:xfrm>
        </p:spPr>
        <p:txBody>
          <a:bodyPr/>
          <a:lstStyle/>
          <a:p>
            <a:r>
              <a:rPr lang="en-US" sz="3200" dirty="0" smtClean="0"/>
              <a:t>Michael Theodore</a:t>
            </a:r>
          </a:p>
          <a:p>
            <a:r>
              <a:rPr lang="en-US" sz="3200" dirty="0" smtClean="0"/>
              <a:t>VP, Training &amp; Development</a:t>
            </a:r>
          </a:p>
          <a:p>
            <a:r>
              <a:rPr lang="en-US" sz="3200" dirty="0" smtClean="0">
                <a:hlinkClick r:id="rId2"/>
              </a:rPr>
              <a:t>michael@iab.net</a:t>
            </a:r>
            <a:endParaRPr lang="en-US" sz="3200" dirty="0" smtClean="0"/>
          </a:p>
          <a:p>
            <a:r>
              <a:rPr lang="en-US" sz="3200" dirty="0" smtClean="0"/>
              <a:t>(212) 380-4725</a:t>
            </a:r>
          </a:p>
          <a:p>
            <a:r>
              <a:rPr lang="en-US" sz="3200" dirty="0" smtClean="0"/>
              <a:t>www.iab.net/certification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1939"/>
            <a:ext cx="8229600" cy="611258"/>
          </a:xfrm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80004"/>
      </p:ext>
    </p:extLst>
  </p:cSld>
  <p:clrMapOvr>
    <a:masterClrMapping/>
  </p:clrMapOvr>
</p:sld>
</file>

<file path=ppt/theme/theme1.xml><?xml version="1.0" encoding="utf-8"?>
<a:theme xmlns:a="http://schemas.openxmlformats.org/drawingml/2006/main" name="IAB template">
  <a:themeElements>
    <a:clrScheme name="IAB Colors 07-2011">
      <a:dk1>
        <a:sysClr val="windowText" lastClr="000000"/>
      </a:dk1>
      <a:lt1>
        <a:srgbClr val="FFFFFF"/>
      </a:lt1>
      <a:dk2>
        <a:srgbClr val="A5A5A5"/>
      </a:dk2>
      <a:lt2>
        <a:srgbClr val="FBEDBF"/>
      </a:lt2>
      <a:accent1>
        <a:srgbClr val="F8DE42"/>
      </a:accent1>
      <a:accent2>
        <a:srgbClr val="AB6447"/>
      </a:accent2>
      <a:accent3>
        <a:srgbClr val="1C908A"/>
      </a:accent3>
      <a:accent4>
        <a:srgbClr val="E20000"/>
      </a:accent4>
      <a:accent5>
        <a:srgbClr val="A7240E"/>
      </a:accent5>
      <a:accent6>
        <a:srgbClr val="030101"/>
      </a:accent6>
      <a:hlink>
        <a:srgbClr val="208C84"/>
      </a:hlink>
      <a:folHlink>
        <a:srgbClr val="CF8C63"/>
      </a:folHlink>
    </a:clrScheme>
    <a:fontScheme name="IAB Theme Fonts">
      <a:majorFont>
        <a:latin typeface="FuturaTOT"/>
        <a:ea typeface=""/>
        <a:cs typeface=""/>
      </a:majorFont>
      <a:minorFont>
        <a:latin typeface="FuturaTOTMed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IAB template</Template>
  <TotalTime>269</TotalTime>
  <Words>216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IAB template</vt:lpstr>
      <vt:lpstr>Digital Media Sales Certification</vt:lpstr>
      <vt:lpstr>Mission</vt:lpstr>
      <vt:lpstr>Credible Program Includes:</vt:lpstr>
      <vt:lpstr>Revenue Opportunities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Theodore</dc:creator>
  <cp:lastModifiedBy>Shira Orbach</cp:lastModifiedBy>
  <cp:revision>20</cp:revision>
  <cp:lastPrinted>2011-07-15T22:15:45Z</cp:lastPrinted>
  <dcterms:created xsi:type="dcterms:W3CDTF">2012-09-10T18:26:08Z</dcterms:created>
  <dcterms:modified xsi:type="dcterms:W3CDTF">2012-10-17T14:48:34Z</dcterms:modified>
</cp:coreProperties>
</file>