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0" r:id="rId1"/>
  </p:sldMasterIdLst>
  <p:notesMasterIdLst>
    <p:notesMasterId r:id="rId13"/>
  </p:notesMasterIdLst>
  <p:handoutMasterIdLst>
    <p:handoutMasterId r:id="rId14"/>
  </p:handoutMasterIdLst>
  <p:sldIdLst>
    <p:sldId id="280" r:id="rId2"/>
    <p:sldId id="284" r:id="rId3"/>
    <p:sldId id="292" r:id="rId4"/>
    <p:sldId id="285" r:id="rId5"/>
    <p:sldId id="286" r:id="rId6"/>
    <p:sldId id="287" r:id="rId7"/>
    <p:sldId id="289" r:id="rId8"/>
    <p:sldId id="282" r:id="rId9"/>
    <p:sldId id="281" r:id="rId10"/>
    <p:sldId id="29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32"/>
    <a:srgbClr val="7AB40C"/>
    <a:srgbClr val="979307"/>
    <a:srgbClr val="6B972F"/>
    <a:srgbClr val="66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86477" autoAdjust="0"/>
  </p:normalViewPr>
  <p:slideViewPr>
    <p:cSldViewPr snapToGrid="0">
      <p:cViewPr varScale="1">
        <p:scale>
          <a:sx n="79" d="100"/>
          <a:sy n="79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D04F1-0F57-7845-99B6-1B556AEF9007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ADD0-429F-B84E-98A5-363F1CB1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4569-1D51-9549-9CA6-2C2E3D0871D5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A78DC-400E-0F46-8AE7-63BE7BF3E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78A22F"/>
              </a:soli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50585" y="1643680"/>
                <a:ext cx="8242830" cy="3611111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bg1">
                      <a:lumMod val="95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97" y="2959071"/>
              <a:ext cx="4373798" cy="901083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54081"/>
            <a:ext cx="6400800" cy="616392"/>
          </a:xfrm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61358"/>
            <a:ext cx="7772400" cy="969817"/>
          </a:xfrm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7F1B-AB4D-514E-9C56-0790A112135F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78A22F"/>
            </a:solidFill>
            <a:ln w="9525" cmpd="sng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450585" y="1556516"/>
              <a:ext cx="8242830" cy="3611111"/>
            </a:xfrm>
            <a:prstGeom prst="ellipse">
              <a:avLst/>
            </a:prstGeom>
            <a:gradFill flip="none" rotWithShape="1">
              <a:gsLst>
                <a:gs pos="20000">
                  <a:schemeClr val="bg1">
                    <a:lumMod val="9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mpd="sng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46195" y="6473497"/>
            <a:ext cx="2133600" cy="223237"/>
          </a:xfrm>
        </p:spPr>
        <p:txBody>
          <a:bodyPr/>
          <a:lstStyle/>
          <a:p>
            <a:fld id="{4086E037-5732-164C-802C-9F5B4A022930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4107" y="6473497"/>
            <a:ext cx="4275786" cy="223237"/>
          </a:xfrm>
        </p:spPr>
        <p:txBody>
          <a:bodyPr/>
          <a:lstStyle/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559" y="6473497"/>
            <a:ext cx="2133600" cy="223237"/>
          </a:xfrm>
        </p:spPr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1415"/>
            <a:ext cx="6400800" cy="61639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98692"/>
            <a:ext cx="7772400" cy="969817"/>
          </a:xfrm>
          <a:effectLst/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39485" y="1640117"/>
            <a:ext cx="3919771" cy="4365233"/>
          </a:xfrm>
          <a:prstGeom prst="roundRect">
            <a:avLst>
              <a:gd name="adj" fmla="val 4714"/>
            </a:avLst>
          </a:prstGeom>
          <a:solidFill>
            <a:srgbClr val="F2F2F2"/>
          </a:solidFill>
          <a:ln>
            <a:solidFill>
              <a:srgbClr val="606062"/>
            </a:solidFill>
            <a:prstDash val="sysDash"/>
          </a:ln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6601" y="179449"/>
            <a:ext cx="4710685" cy="937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46195" y="6473497"/>
            <a:ext cx="2133600" cy="223237"/>
          </a:xfrm>
        </p:spPr>
        <p:txBody>
          <a:bodyPr/>
          <a:lstStyle/>
          <a:p>
            <a:fld id="{A9767BDB-3CDA-7E49-B798-AE791260DD6C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4107" y="6473497"/>
            <a:ext cx="4275786" cy="223237"/>
          </a:xfrm>
        </p:spPr>
        <p:txBody>
          <a:bodyPr/>
          <a:lstStyle/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2559" y="6473497"/>
            <a:ext cx="2133600" cy="223237"/>
          </a:xfrm>
        </p:spPr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99300" y="1700352"/>
            <a:ext cx="3384345" cy="4366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78A22F"/>
                </a:solidFill>
              </a:defRPr>
            </a:lvl1pPr>
            <a:lvl2pPr marL="288925" indent="0">
              <a:buNone/>
              <a:defRPr b="1">
                <a:solidFill>
                  <a:srgbClr val="78A22F"/>
                </a:solidFill>
              </a:defRPr>
            </a:lvl2pPr>
            <a:lvl3pPr marL="568325" indent="0">
              <a:buNone/>
              <a:defRPr b="1">
                <a:solidFill>
                  <a:srgbClr val="78A22F"/>
                </a:solidFill>
              </a:defRPr>
            </a:lvl3pPr>
            <a:lvl4pPr marL="800100" indent="0">
              <a:buNone/>
              <a:defRPr b="1">
                <a:solidFill>
                  <a:srgbClr val="78A22F"/>
                </a:solidFill>
              </a:defRPr>
            </a:lvl4pPr>
            <a:lvl5pPr marL="1030287" indent="0">
              <a:buNone/>
              <a:defRPr b="1">
                <a:solidFill>
                  <a:srgbClr val="78A22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99299" y="2153181"/>
            <a:ext cx="3389907" cy="35998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200"/>
            </a:lvl2pPr>
            <a:lvl3pPr>
              <a:lnSpc>
                <a:spcPct val="90000"/>
              </a:lnSpc>
              <a:defRPr sz="1100"/>
            </a:lvl3pPr>
            <a:lvl4pPr>
              <a:lnSpc>
                <a:spcPct val="90000"/>
              </a:lnSpc>
              <a:defRPr sz="1050"/>
            </a:lvl4pPr>
            <a:lvl5pPr>
              <a:lnSpc>
                <a:spcPct val="90000"/>
              </a:lnSpc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860925" y="1471613"/>
            <a:ext cx="3481388" cy="4633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88925" indent="0">
              <a:buNone/>
              <a:defRPr>
                <a:solidFill>
                  <a:schemeClr val="bg1"/>
                </a:solidFill>
              </a:defRPr>
            </a:lvl2pPr>
            <a:lvl3pPr marL="568325" indent="0">
              <a:buNone/>
              <a:defRPr>
                <a:solidFill>
                  <a:schemeClr val="bg1"/>
                </a:solidFill>
              </a:defRPr>
            </a:lvl3pPr>
            <a:lvl4pPr marL="800100" indent="0">
              <a:buNone/>
              <a:defRPr>
                <a:solidFill>
                  <a:schemeClr val="bg1"/>
                </a:solidFill>
              </a:defRPr>
            </a:lvl4pPr>
            <a:lvl5pPr marL="10302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601-6346-0746-A419-CCF1993CF4FB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75592" y="1550343"/>
            <a:ext cx="7562252" cy="447785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1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rgbClr val="78A22F"/>
              </a:gs>
              <a:gs pos="90000">
                <a:srgbClr val="FFFFFF"/>
              </a:gs>
            </a:gsLst>
            <a:lin ang="5400000" scaled="0"/>
            <a:tileRect/>
          </a:gra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22" y="5617439"/>
            <a:ext cx="2818471" cy="5806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F144-30D7-CA41-9459-C157D9B9B3DE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5"/>
          <p:cNvSpPr txBox="1">
            <a:spLocks/>
          </p:cNvSpPr>
          <p:nvPr userDrawn="1"/>
        </p:nvSpPr>
        <p:spPr>
          <a:xfrm>
            <a:off x="1099625" y="2155673"/>
            <a:ext cx="6944750" cy="1997671"/>
          </a:xfrm>
          <a:prstGeom prst="rect">
            <a:avLst/>
          </a:prstGeom>
          <a:effectLst>
            <a:outerShdw blurRad="63500" dir="5400000" algn="tl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THANK YOU.</a:t>
            </a:r>
          </a:p>
          <a:p>
            <a:pPr algn="ctr">
              <a:lnSpc>
                <a:spcPct val="9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TO LEARN MORE VISIT</a:t>
            </a:r>
            <a:r>
              <a:rPr lang="en-US" sz="1600" b="0" baseline="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WWW.MILLENNIALMEDIA.COM/BRANDS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1998" y="5466884"/>
            <a:ext cx="0" cy="834962"/>
          </a:xfrm>
          <a:prstGeom prst="line">
            <a:avLst/>
          </a:prstGeom>
          <a:ln w="6350" cmpd="sng"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420" y="5461001"/>
            <a:ext cx="3702050" cy="332154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rgbClr val="78A22F"/>
                </a:solidFill>
              </a:defRPr>
            </a:lvl1pPr>
            <a:lvl2pPr marL="288925" indent="0" algn="ctr">
              <a:buNone/>
              <a:defRPr/>
            </a:lvl2pPr>
            <a:lvl3pPr marL="568325" indent="0" algn="ctr">
              <a:buNone/>
              <a:defRPr/>
            </a:lvl3pPr>
            <a:lvl4pPr marL="800100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420" y="5632939"/>
            <a:ext cx="3702050" cy="3321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288925" indent="0" algn="ctr">
              <a:buNone/>
              <a:defRPr/>
            </a:lvl2pPr>
            <a:lvl3pPr marL="568325" indent="0" algn="ctr">
              <a:buNone/>
              <a:defRPr/>
            </a:lvl3pPr>
            <a:lvl4pPr marL="800100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48420" y="5824419"/>
            <a:ext cx="3702050" cy="3321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288925" indent="0" algn="ctr">
              <a:buNone/>
              <a:defRPr/>
            </a:lvl2pPr>
            <a:lvl3pPr marL="568325" indent="0" algn="ctr">
              <a:buNone/>
              <a:defRPr/>
            </a:lvl3pPr>
            <a:lvl4pPr marL="800100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48420" y="6019804"/>
            <a:ext cx="3702050" cy="3321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288925" indent="0" algn="ctr">
              <a:buNone/>
              <a:defRPr/>
            </a:lvl2pPr>
            <a:lvl3pPr marL="568325" indent="0" algn="ctr">
              <a:buNone/>
              <a:defRPr/>
            </a:lvl3pPr>
            <a:lvl4pPr marL="800100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3F8F-3696-214F-A04B-BD8059DF2D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75592" y="1550343"/>
            <a:ext cx="7562252" cy="447785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1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08290" y="6473497"/>
            <a:ext cx="8727421" cy="227810"/>
          </a:xfrm>
          <a:prstGeom prst="roundRect">
            <a:avLst>
              <a:gd name="adj" fmla="val 35520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17014" y="179449"/>
            <a:ext cx="8709973" cy="937556"/>
          </a:xfrm>
          <a:prstGeom prst="roundRect">
            <a:avLst>
              <a:gd name="adj" fmla="val 8750"/>
            </a:avLst>
          </a:prstGeom>
          <a:solidFill>
            <a:schemeClr val="accent1"/>
          </a:solidFill>
          <a:ln w="635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993319" y="371226"/>
            <a:ext cx="2030997" cy="563527"/>
          </a:xfrm>
          <a:prstGeom prst="roundRect">
            <a:avLst/>
          </a:prstGeom>
          <a:solidFill>
            <a:schemeClr val="bg1"/>
          </a:solidFill>
          <a:ln w="6350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>
            <a:outerShdw blurRad="127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93" y="469624"/>
            <a:ext cx="1814565" cy="3738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600" y="1600200"/>
            <a:ext cx="78620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195" y="6473497"/>
            <a:ext cx="2133600" cy="223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DFFF0EFB-AC60-6442-A840-61B59D4E588F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4107" y="6473497"/>
            <a:ext cx="4275786" cy="223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559" y="6473497"/>
            <a:ext cx="2133600" cy="223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0ACD3F8F-3696-214F-A04B-BD8059DF2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601" y="179449"/>
            <a:ext cx="4710685" cy="93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74170" y="358933"/>
            <a:ext cx="363199" cy="583332"/>
            <a:chOff x="374170" y="358933"/>
            <a:chExt cx="363199" cy="583332"/>
          </a:xfrm>
        </p:grpSpPr>
        <p:sp>
          <p:nvSpPr>
            <p:cNvPr id="19" name="Oval 18"/>
            <p:cNvSpPr/>
            <p:nvPr userDrawn="1"/>
          </p:nvSpPr>
          <p:spPr>
            <a:xfrm>
              <a:off x="620473" y="595999"/>
              <a:ext cx="116896" cy="1168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 cmpd="sng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74170" y="358933"/>
              <a:ext cx="116896" cy="583332"/>
              <a:chOff x="374170" y="358933"/>
              <a:chExt cx="116896" cy="583332"/>
            </a:xfrm>
          </p:grpSpPr>
          <p:sp>
            <p:nvSpPr>
              <p:cNvPr id="7" name="Oval 6"/>
              <p:cNvSpPr/>
              <p:nvPr userDrawn="1"/>
            </p:nvSpPr>
            <p:spPr>
              <a:xfrm>
                <a:off x="374170" y="358933"/>
                <a:ext cx="116896" cy="1168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 userDrawn="1"/>
            </p:nvSpPr>
            <p:spPr>
              <a:xfrm flipV="1">
                <a:off x="374170" y="825369"/>
                <a:ext cx="116896" cy="1168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>
            <a:xfrm>
              <a:off x="497321" y="477466"/>
              <a:ext cx="116896" cy="346266"/>
              <a:chOff x="497322" y="477466"/>
              <a:chExt cx="116896" cy="346266"/>
            </a:xfrm>
          </p:grpSpPr>
          <p:sp>
            <p:nvSpPr>
              <p:cNvPr id="17" name="Oval 16"/>
              <p:cNvSpPr/>
              <p:nvPr userDrawn="1"/>
            </p:nvSpPr>
            <p:spPr>
              <a:xfrm>
                <a:off x="497322" y="477466"/>
                <a:ext cx="116896" cy="1168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 flipV="1">
                <a:off x="497322" y="706836"/>
                <a:ext cx="116896" cy="1168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 cmpd="sng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2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5" r:id="rId3"/>
    <p:sldLayoutId id="2147483806" r:id="rId4"/>
    <p:sldLayoutId id="2147483807" r:id="rId5"/>
    <p:sldLayoutId id="214748380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>
          <a:solidFill>
            <a:srgbClr val="FFFFFF"/>
          </a:solidFill>
          <a:latin typeface="Calibri"/>
          <a:ea typeface="+mj-ea"/>
          <a:cs typeface="Calibri"/>
        </a:defRPr>
      </a:lvl1pPr>
    </p:titleStyle>
    <p:bodyStyle>
      <a:lvl1pPr marL="173038" indent="-173038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669500"/>
        </a:buClr>
        <a:buFont typeface="Lucida Grande"/>
        <a:buChar char="￭"/>
        <a:defRPr sz="1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54025" indent="-165100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669500"/>
        </a:buClr>
        <a:buFont typeface="Lucida Grande"/>
        <a:buChar char="￭"/>
        <a:defRPr sz="14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4213" indent="-115888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669500"/>
        </a:buClr>
        <a:buFont typeface="Lucida Grande"/>
        <a:buChar char="￭"/>
        <a:defRPr sz="1200" kern="1200">
          <a:solidFill>
            <a:schemeClr val="tx1"/>
          </a:solidFill>
          <a:latin typeface="Calibri"/>
          <a:ea typeface="+mn-ea"/>
          <a:cs typeface="Calibri"/>
        </a:defRPr>
      </a:lvl3pPr>
      <a:lvl4pPr marL="973138" indent="-173038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669500"/>
        </a:buClr>
        <a:buFont typeface="Lucida Grande"/>
        <a:buChar char="￭"/>
        <a:defRPr sz="1100" kern="1200">
          <a:solidFill>
            <a:schemeClr val="tx1"/>
          </a:solidFill>
          <a:latin typeface="Calibri"/>
          <a:ea typeface="+mn-ea"/>
          <a:cs typeface="Calibri"/>
        </a:defRPr>
      </a:lvl4pPr>
      <a:lvl5pPr marL="1203325" indent="-173038" algn="l" defTabSz="4572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669500"/>
        </a:buClr>
        <a:buFont typeface="Lucida Grande"/>
        <a:buChar char="￭"/>
        <a:defRPr sz="11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4238" y="5631084"/>
            <a:ext cx="6400800" cy="616392"/>
          </a:xfrm>
        </p:spPr>
        <p:txBody>
          <a:bodyPr/>
          <a:lstStyle/>
          <a:p>
            <a:r>
              <a:rPr lang="en-US" dirty="0" smtClean="0"/>
              <a:t>Marcus Startzel, GM North America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1076" y="4953282"/>
            <a:ext cx="7772400" cy="969817"/>
          </a:xfrm>
        </p:spPr>
        <p:txBody>
          <a:bodyPr>
            <a:normAutofit/>
          </a:bodyPr>
          <a:lstStyle/>
          <a:p>
            <a:r>
              <a:rPr lang="en-US" dirty="0"/>
              <a:t>The Global Mobile </a:t>
            </a:r>
            <a:r>
              <a:rPr lang="en-US" dirty="0" smtClean="0"/>
              <a:t>Perspective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1944" y="51738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7774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01" y="179449"/>
            <a:ext cx="5821589" cy="937556"/>
          </a:xfrm>
        </p:spPr>
        <p:txBody>
          <a:bodyPr/>
          <a:lstStyle/>
          <a:p>
            <a:r>
              <a:rPr lang="en-US" dirty="0" smtClean="0"/>
              <a:t>TOP TARGETED AUDIENCES BY GLOBAL ADVERTISERS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89325"/>
            <a:ext cx="84201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GLOBAL TRENDS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 b="51649"/>
          <a:stretch/>
        </p:blipFill>
        <p:spPr bwMode="auto">
          <a:xfrm>
            <a:off x="170959" y="980387"/>
            <a:ext cx="8896350" cy="3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" y="6669465"/>
            <a:ext cx="2828041" cy="5467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800" dirty="0" smtClean="0"/>
              <a:t>Source: </a:t>
            </a:r>
            <a:r>
              <a:rPr lang="en-US" sz="800" dirty="0" err="1" smtClean="0"/>
              <a:t>eMarketer</a:t>
            </a:r>
            <a:r>
              <a:rPr lang="en-US" sz="800" dirty="0" smtClean="0"/>
              <a:t>, April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998" y="4703976"/>
            <a:ext cx="7352907" cy="820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By 2016, Smartphones are expected  to be used by over one-third of the world’s population.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As this shift occurs, the global infrastructure to support Smartphones will continue to develop, which will speed the rate of adoption and use of Smartphones </a:t>
            </a:r>
          </a:p>
        </p:txBody>
      </p:sp>
    </p:spTree>
    <p:extLst>
      <p:ext uri="{BB962C8B-B14F-4D97-AF65-F5344CB8AC3E}">
        <p14:creationId xmlns:p14="http://schemas.microsoft.com/office/powerpoint/2010/main" val="35145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4080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7892" y="1321586"/>
            <a:ext cx="3898230" cy="4030059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4"/>
            </a:solidFill>
            <a:prstDash val="sysDash"/>
          </a:ln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GLOBAL TRENDS - NORTH AMERICA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15" t="10980" r="61349" b="51391"/>
          <a:stretch/>
        </p:blipFill>
        <p:spPr bwMode="auto">
          <a:xfrm>
            <a:off x="-4521704" y="1548848"/>
            <a:ext cx="8679817" cy="3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52" y="6669465"/>
            <a:ext cx="2828041" cy="5467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800" dirty="0" smtClean="0"/>
              <a:t>Source: </a:t>
            </a:r>
            <a:r>
              <a:rPr lang="en-US" sz="800" dirty="0" err="1" smtClean="0"/>
              <a:t>eMarketer</a:t>
            </a:r>
            <a:r>
              <a:rPr lang="en-US" sz="800" dirty="0" smtClean="0"/>
              <a:t>, April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634" y="1472665"/>
            <a:ext cx="3724977" cy="257957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The United States is the largest market for mobile phone ownership and use, and will continue to grow into 2016.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In </a:t>
            </a:r>
            <a:r>
              <a:rPr lang="en-US" sz="1600" dirty="0"/>
              <a:t>Q2 2012, NA advertisers leveraged real world data to reach a variety of audiences. These audience targeting techniques allowed brands to connect with engaged consumers at the right time.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87655" y="4880008"/>
            <a:ext cx="3070458" cy="298384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2476" y="1321586"/>
            <a:ext cx="3898230" cy="4030059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4"/>
            </a:solidFill>
            <a:prstDash val="sysDash"/>
          </a:ln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7655" y="4880008"/>
            <a:ext cx="3070458" cy="298384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GLOBAL TRENDS - EMEA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10722" r="38769" b="51649"/>
          <a:stretch/>
        </p:blipFill>
        <p:spPr bwMode="auto">
          <a:xfrm>
            <a:off x="1315089" y="1443937"/>
            <a:ext cx="2403835" cy="3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52" y="6669465"/>
            <a:ext cx="2828041" cy="5467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800" dirty="0" smtClean="0"/>
              <a:t>Source: </a:t>
            </a:r>
            <a:r>
              <a:rPr lang="en-US" sz="800" dirty="0" err="1" smtClean="0"/>
              <a:t>eMarketer</a:t>
            </a:r>
            <a:r>
              <a:rPr lang="en-US" sz="800" dirty="0" smtClean="0"/>
              <a:t>, April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610" y="1725105"/>
            <a:ext cx="4336330" cy="18665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European nations will see Smartphone user growth rates above those  of the US.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The use and adoption of multiple mobile screens grew in EMEA in Q2. Since Smartphone ownership is already high, users are now investing in non-phone connected devices, such a tablets.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1777" y="4737101"/>
            <a:ext cx="3070458" cy="298384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476" y="1321586"/>
            <a:ext cx="3898230" cy="4030059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4"/>
            </a:solidFill>
            <a:prstDash val="sysDash"/>
          </a:ln>
          <a:effectLst>
            <a:outerShdw blurRad="63500" dir="54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GLOBAL TRENDS – ASIA PACIFIC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10722" r="17470" b="51649"/>
          <a:stretch/>
        </p:blipFill>
        <p:spPr bwMode="auto">
          <a:xfrm>
            <a:off x="1055850" y="1527142"/>
            <a:ext cx="2771482" cy="3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52" y="6669465"/>
            <a:ext cx="2828041" cy="5467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800" dirty="0" smtClean="0"/>
              <a:t>Source: </a:t>
            </a:r>
            <a:r>
              <a:rPr lang="en-US" sz="800" dirty="0" err="1" smtClean="0"/>
              <a:t>eMarketer</a:t>
            </a:r>
            <a:r>
              <a:rPr lang="en-US" sz="800" dirty="0" smtClean="0"/>
              <a:t>, April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4301" y="1527142"/>
            <a:ext cx="4336330" cy="18665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The Asia-Pacific region will see the largest growth of Smartphones users, with Indonesia and India experience the greatest growth.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The Middle East and Africa will experience a high rate of growth, but will still have the slowest saturation rate of any region.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￭"/>
            </a:pPr>
            <a:r>
              <a:rPr lang="en-US" sz="1600" dirty="0" smtClean="0"/>
              <a:t>In Q2, 2012 SEA advertisers began to utilize location-based targeting campaigns.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362" y="4818734"/>
            <a:ext cx="3070458" cy="298384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9459" y="2620751"/>
            <a:ext cx="920867" cy="892338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Stats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59" y="2460397"/>
            <a:ext cx="3366106" cy="268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5" y="1923068"/>
            <a:ext cx="4255199" cy="357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-Green-Loc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5" y="299808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85" y="179449"/>
            <a:ext cx="5769864" cy="937556"/>
          </a:xfrm>
        </p:spPr>
        <p:txBody>
          <a:bodyPr/>
          <a:lstStyle/>
          <a:p>
            <a:r>
              <a:rPr lang="en-US" dirty="0"/>
              <a:t>ADVERTISERS CAN USE LOCATION IN 2 WAYS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40963" y="1363646"/>
            <a:ext cx="3919777" cy="4265541"/>
          </a:xfrm>
          <a:prstGeom prst="roundRect">
            <a:avLst>
              <a:gd name="adj" fmla="val 671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2720" y="4400162"/>
            <a:ext cx="3656263" cy="1066465"/>
          </a:xfrm>
          <a:prstGeom prst="roundRect">
            <a:avLst>
              <a:gd name="adj" fmla="val 9845"/>
            </a:avLst>
          </a:prstGeom>
          <a:solidFill>
            <a:srgbClr val="F2F2F2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9704" y="1360314"/>
            <a:ext cx="3919777" cy="4268874"/>
          </a:xfrm>
          <a:prstGeom prst="roundRect">
            <a:avLst>
              <a:gd name="adj" fmla="val 671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2840" y="4400162"/>
            <a:ext cx="3656263" cy="1066465"/>
          </a:xfrm>
          <a:prstGeom prst="roundRect">
            <a:avLst>
              <a:gd name="adj" fmla="val 9845"/>
            </a:avLst>
          </a:prstGeom>
          <a:solidFill>
            <a:srgbClr val="F2F2F2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09037" y="2596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874" y="4466320"/>
            <a:ext cx="3508164" cy="914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PROXIMITY TARGETING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“LOCATION OBJECT” IS WITHIN THE PROXIMITY CHOSEN BY ADVERTISER, 360</a:t>
            </a:r>
            <a:r>
              <a:rPr lang="en-US" sz="1200" b="1" dirty="0" smtClean="0">
                <a:latin typeface="Calibri"/>
                <a:cs typeface="Calibri"/>
              </a:rPr>
              <a:t>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EXPERIENCE POSSIBLE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1346" y="2324104"/>
            <a:ext cx="1565191" cy="27309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At the Staples Center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3113" y="4466320"/>
            <a:ext cx="3358993" cy="8091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78A22F"/>
                </a:solidFill>
              </a:rPr>
              <a:t>REAL-WORLD AUDIENCES</a:t>
            </a:r>
            <a:endParaRPr lang="en-US" sz="1400" b="1" dirty="0">
              <a:solidFill>
                <a:srgbClr val="78A22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AUDIENCES ARE BUILT FROM ACTUAL BEHAVIOR DEMONSTRATED OVER TIME.  ADS ARE DELIVERED BASED ON CAMPAIGN FLIGHTING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6081" y="2901010"/>
            <a:ext cx="1011631" cy="27309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On a car lot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28492" y="1519589"/>
            <a:ext cx="3211033" cy="624807"/>
          </a:xfrm>
          <a:prstGeom prst="rect">
            <a:avLst/>
          </a:prstGeom>
          <a:noFill/>
          <a:ln w="9525">
            <a:noFill/>
            <a:prstDash val="sysDash"/>
            <a:round/>
            <a:headEnd/>
            <a:tailEnd/>
          </a:ln>
          <a:effectLst/>
        </p:spPr>
        <p:txBody>
          <a:bodyPr anchor="t"/>
          <a:lstStyle/>
          <a:p>
            <a:pPr algn="ctr">
              <a:lnSpc>
                <a:spcPct val="70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OBSERVED REAL-WORLD BEHAVIOR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07" y="2788395"/>
            <a:ext cx="914400" cy="304800"/>
          </a:xfrm>
          <a:prstGeom prst="rect">
            <a:avLst/>
          </a:prstGeom>
        </p:spPr>
      </p:pic>
      <p:pic>
        <p:nvPicPr>
          <p:cNvPr id="21" name="Picture 20" descr="LocationMaps-Sta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10" y="2003900"/>
            <a:ext cx="3308118" cy="2067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14076" y="1519589"/>
            <a:ext cx="3211033" cy="624807"/>
          </a:xfrm>
          <a:prstGeom prst="rect">
            <a:avLst/>
          </a:prstGeom>
          <a:noFill/>
          <a:ln w="9525">
            <a:noFill/>
            <a:prstDash val="sysDash"/>
            <a:round/>
            <a:headEnd/>
            <a:tailEnd/>
          </a:ln>
          <a:effectLst/>
        </p:spPr>
        <p:txBody>
          <a:bodyPr anchor="t"/>
          <a:lstStyle/>
          <a:p>
            <a:pPr algn="ctr">
              <a:lnSpc>
                <a:spcPct val="70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IMMEDIATE PROXIMITY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437" y="3467661"/>
            <a:ext cx="950987" cy="4835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584">
            <a:off x="5444758" y="2363501"/>
            <a:ext cx="684448" cy="1814087"/>
          </a:xfrm>
          <a:prstGeom prst="rect">
            <a:avLst/>
          </a:prstGeom>
        </p:spPr>
      </p:pic>
      <p:pic>
        <p:nvPicPr>
          <p:cNvPr id="29" name="Picture 28" descr="wom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329" y="2336167"/>
            <a:ext cx="861789" cy="1836163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061470" y="1966836"/>
            <a:ext cx="1407433" cy="286592"/>
          </a:xfrm>
          <a:prstGeom prst="rect">
            <a:avLst/>
          </a:prstGeom>
          <a:noFill/>
          <a:ln w="9525">
            <a:noFill/>
            <a:prstDash val="sysDash"/>
            <a:round/>
            <a:headEnd/>
            <a:tailEnd/>
          </a:ln>
          <a:effectLst/>
        </p:spPr>
        <p:txBody>
          <a:bodyPr anchor="t"/>
          <a:lstStyle/>
          <a:p>
            <a:pPr algn="ctr">
              <a:lnSpc>
                <a:spcPct val="70000"/>
              </a:lnSpc>
              <a:defRPr/>
            </a:pPr>
            <a:r>
              <a:rPr lang="en-US" sz="1200" b="1" dirty="0" smtClean="0">
                <a:solidFill>
                  <a:srgbClr val="78A22F"/>
                </a:solidFill>
                <a:latin typeface="Calibri" pitchFamily="34" charset="0"/>
                <a:cs typeface="Calibri" pitchFamily="34" charset="0"/>
              </a:rPr>
              <a:t>HAS BEEN ON A CAR LOT</a:t>
            </a:r>
            <a:endParaRPr lang="en-US" sz="1200" b="1" dirty="0">
              <a:solidFill>
                <a:srgbClr val="78A22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041783" y="1966836"/>
            <a:ext cx="1407433" cy="286592"/>
          </a:xfrm>
          <a:prstGeom prst="rect">
            <a:avLst/>
          </a:prstGeom>
          <a:noFill/>
          <a:ln w="9525">
            <a:noFill/>
            <a:prstDash val="sysDash"/>
            <a:round/>
            <a:headEnd/>
            <a:tailEnd/>
          </a:ln>
          <a:effectLst/>
        </p:spPr>
        <p:txBody>
          <a:bodyPr anchor="t"/>
          <a:lstStyle/>
          <a:p>
            <a:pPr algn="ctr">
              <a:lnSpc>
                <a:spcPct val="70000"/>
              </a:lnSpc>
              <a:defRPr/>
            </a:pPr>
            <a:r>
              <a:rPr lang="en-US" sz="1200" b="1" dirty="0" smtClean="0">
                <a:solidFill>
                  <a:srgbClr val="78A22F"/>
                </a:solidFill>
                <a:latin typeface="Calibri" pitchFamily="34" charset="0"/>
                <a:cs typeface="Calibri" pitchFamily="34" charset="0"/>
              </a:rPr>
              <a:t>TARGETED AD DELIVERED</a:t>
            </a:r>
            <a:endParaRPr lang="en-US" sz="1200" b="1" dirty="0">
              <a:solidFill>
                <a:srgbClr val="78A22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-Green-Loc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5" y="299808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85" y="179449"/>
            <a:ext cx="5769864" cy="937556"/>
          </a:xfrm>
        </p:spPr>
        <p:txBody>
          <a:bodyPr/>
          <a:lstStyle/>
          <a:p>
            <a:r>
              <a:rPr lang="en-US" dirty="0"/>
              <a:t>USING A POINT OF INTEREST (POI) DATABASE, </a:t>
            </a:r>
            <a:r>
              <a:rPr lang="en-US" dirty="0" smtClean="0"/>
              <a:t>WE </a:t>
            </a:r>
            <a:r>
              <a:rPr lang="en-US" dirty="0"/>
              <a:t>MAP DATA TO REAL-WORLD MEANINGS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1" y="1384324"/>
            <a:ext cx="8000999" cy="4000475"/>
          </a:xfrm>
          <a:prstGeom prst="roundRect">
            <a:avLst>
              <a:gd name="adj" fmla="val 4841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pic>
        <p:nvPicPr>
          <p:cNvPr id="11" name="Picture 10" descr="Map-Loca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99" y="1693114"/>
            <a:ext cx="3657356" cy="3200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4872721" y="1756526"/>
            <a:ext cx="3318780" cy="2255468"/>
          </a:xfrm>
          <a:prstGeom prst="roundRect">
            <a:avLst>
              <a:gd name="adj" fmla="val 9845"/>
            </a:avLst>
          </a:prstGeom>
          <a:solidFill>
            <a:srgbClr val="F2F2F2"/>
          </a:solidFill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>
            <a:outerShdw blurRad="127000" algn="tl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ctr" defTabSz="45714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>
                <a:solidFill>
                  <a:srgbClr val="4F81BD"/>
                </a:solidFill>
              </a:ln>
              <a:solidFill>
                <a:srgbClr val="91C76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73283" y="2294624"/>
            <a:ext cx="3211033" cy="1979062"/>
          </a:xfrm>
          <a:prstGeom prst="rect">
            <a:avLst/>
          </a:prstGeom>
          <a:noFill/>
          <a:ln w="9525">
            <a:noFill/>
            <a:prstDash val="sysDash"/>
            <a:round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LAT/LONG   - 39.286258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,-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76.582475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COFFEE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SHOP (Starbucks)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2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/LONG 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- 39.28047,-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76.576574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SUPERMARKET (Safeway)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2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/LONG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- 39.2815,-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76.580222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PIZZERIA (Pizza Hut)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8202" y="1931207"/>
            <a:ext cx="3245759" cy="25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 smtClean="0">
                <a:solidFill>
                  <a:schemeClr val="accent1"/>
                </a:solidFill>
              </a:rPr>
              <a:t>ESTABLISHING THE POINT OF INTEREST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43230" y="4146105"/>
            <a:ext cx="326292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598907"/>
                </a:solidFill>
              </a:rPr>
              <a:t>~ 20M PLACES IN THE US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598907"/>
                </a:solidFill>
              </a:rPr>
              <a:t>~</a:t>
            </a:r>
            <a:r>
              <a:rPr lang="en-US" b="1" dirty="0" smtClean="0">
                <a:solidFill>
                  <a:srgbClr val="598907"/>
                </a:solidFill>
              </a:rPr>
              <a:t> 60M PLACES IN 50 COUNTRIES</a:t>
            </a:r>
          </a:p>
        </p:txBody>
      </p:sp>
    </p:spTree>
    <p:extLst>
      <p:ext uri="{BB962C8B-B14F-4D97-AF65-F5344CB8AC3E}">
        <p14:creationId xmlns:p14="http://schemas.microsoft.com/office/powerpoint/2010/main" val="11257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illennial201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78A22F"/>
      </a:accent1>
      <a:accent2>
        <a:srgbClr val="E36F1E"/>
      </a:accent2>
      <a:accent3>
        <a:srgbClr val="569BBE"/>
      </a:accent3>
      <a:accent4>
        <a:srgbClr val="606062"/>
      </a:accent4>
      <a:accent5>
        <a:srgbClr val="E7B40D"/>
      </a:accent5>
      <a:accent6>
        <a:srgbClr val="28397E"/>
      </a:accent6>
      <a:hlink>
        <a:srgbClr val="78A22F"/>
      </a:hlink>
      <a:folHlink>
        <a:srgbClr val="78A2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 cmpd="sng">
          <a:solidFill>
            <a:schemeClr val="accent4"/>
          </a:solidFill>
          <a:prstDash val="sysDash"/>
        </a:ln>
        <a:effectLst>
          <a:outerShdw blurRad="63500" dir="5400000" algn="tl" rotWithShape="0">
            <a:srgbClr val="000000">
              <a:alpha val="5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L="171450" indent="-171450">
          <a:lnSpc>
            <a:spcPct val="90000"/>
          </a:lnSpc>
          <a:spcBef>
            <a:spcPts val="400"/>
          </a:spcBef>
          <a:spcAft>
            <a:spcPts val="400"/>
          </a:spcAft>
          <a:buClr>
            <a:schemeClr val="accent1"/>
          </a:buClr>
          <a:buFont typeface="Lucida Grande"/>
          <a:buChar char="￭"/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3736</TotalTime>
  <Words>383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The Global Mobile Perspective </vt:lpstr>
      <vt:lpstr>KEY GLOBAL TRENDS </vt:lpstr>
      <vt:lpstr>PowerPoint Presentation</vt:lpstr>
      <vt:lpstr>KEY GLOBAL TRENDS - NORTH AMERICA </vt:lpstr>
      <vt:lpstr>KEY GLOBAL TRENDS - EMEA </vt:lpstr>
      <vt:lpstr>KEY GLOBAL TRENDS – ASIA PACIFIC  </vt:lpstr>
      <vt:lpstr>Key Stats </vt:lpstr>
      <vt:lpstr>ADVERTISERS CAN USE LOCATION IN 2 WAYS</vt:lpstr>
      <vt:lpstr>USING A POINT OF INTEREST (POI) DATABASE, WE MAP DATA TO REAL-WORLD MEANINGS</vt:lpstr>
      <vt:lpstr>TOP TARGETED AUDIENCES BY GLOBAL ADVERTISERS </vt:lpstr>
      <vt:lpstr>PowerPoint Presentation</vt:lpstr>
    </vt:vector>
  </TitlesOfParts>
  <Company>Millennial Media,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Millennial Media</dc:creator>
  <cp:lastModifiedBy>Shira Orbach</cp:lastModifiedBy>
  <cp:revision>346</cp:revision>
  <dcterms:created xsi:type="dcterms:W3CDTF">2012-01-09T22:15:34Z</dcterms:created>
  <dcterms:modified xsi:type="dcterms:W3CDTF">2012-10-17T15:02:18Z</dcterms:modified>
</cp:coreProperties>
</file>