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303" r:id="rId2"/>
    <p:sldId id="325" r:id="rId3"/>
    <p:sldId id="327" r:id="rId4"/>
    <p:sldId id="331" r:id="rId5"/>
    <p:sldId id="330" r:id="rId6"/>
    <p:sldId id="332" r:id="rId7"/>
    <p:sldId id="304" r:id="rId8"/>
    <p:sldId id="305" r:id="rId9"/>
    <p:sldId id="313" r:id="rId10"/>
    <p:sldId id="314" r:id="rId11"/>
    <p:sldId id="276" r:id="rId12"/>
    <p:sldId id="316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568" autoAdjust="0"/>
    <p:restoredTop sz="86323" autoAdjust="0"/>
  </p:normalViewPr>
  <p:slideViewPr>
    <p:cSldViewPr>
      <p:cViewPr>
        <p:scale>
          <a:sx n="85" d="100"/>
          <a:sy n="85" d="100"/>
        </p:scale>
        <p:origin x="-140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3168" y="-1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3 Major Segments</a:t>
            </a:r>
            <a:endParaRPr lang="en-US" sz="1600" dirty="0"/>
          </a:p>
        </c:rich>
      </c:tx>
      <c:layout>
        <c:manualLayout>
          <c:xMode val="edge"/>
          <c:yMode val="edge"/>
          <c:x val="0.29393982002249702"/>
          <c:y val="8.702720114531142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7F7F7F"/>
            </a:solidFill>
            <a:ln w="635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F7F7F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Pt>
            <c:idx val="1"/>
            <c:bubble3D val="0"/>
            <c:spPr>
              <a:solidFill>
                <a:srgbClr val="7F7F7F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Pt>
            <c:idx val="2"/>
            <c:bubble3D val="0"/>
            <c:spPr>
              <a:solidFill>
                <a:srgbClr val="7F7F7F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Pt>
            <c:idx val="3"/>
            <c:bubble3D val="0"/>
            <c:spPr>
              <a:solidFill>
                <a:srgbClr val="7F7F7F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Pt>
            <c:idx val="4"/>
            <c:bubble3D val="0"/>
            <c:spPr>
              <a:solidFill>
                <a:srgbClr val="7F7F7F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Pt>
            <c:idx val="5"/>
            <c:bubble3D val="0"/>
            <c:explosion val="5"/>
            <c:spPr>
              <a:solidFill>
                <a:srgbClr val="009CD8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Pt>
            <c:idx val="6"/>
            <c:bubble3D val="0"/>
            <c:spPr>
              <a:solidFill>
                <a:srgbClr val="7F7F7F"/>
              </a:solidFill>
              <a:ln w="6350" cap="flat" cmpd="sng" algn="ctr">
                <a:solidFill>
                  <a:srgbClr val="FFFFFF"/>
                </a:solidFill>
                <a:prstDash val="solid"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0" dirty="0" smtClean="0">
                        <a:solidFill>
                          <a:schemeClr val="tx1"/>
                        </a:solidFill>
                      </a:rPr>
                      <a:t>AOL</a:t>
                    </a:r>
                    <a:endParaRPr lang="en-US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0370266216722905E-2"/>
                  <c:y val="-1.5623240276783603E-2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tx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tx1"/>
                        </a:solidFill>
                      </a:rPr>
                      <a:t>G</a:t>
                    </a:r>
                    <a:r>
                      <a:rPr lang="en-US" sz="1200" dirty="0">
                        <a:solidFill>
                          <a:schemeClr val="tx1"/>
                        </a:solidFill>
                      </a:rPr>
                      <a:t>oogle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7969160104986902E-2"/>
                  <c:y val="-3.0454784061083304E-2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tx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tx1"/>
                        </a:solidFill>
                      </a:rPr>
                      <a:t>M</a:t>
                    </a:r>
                    <a:r>
                      <a:rPr lang="en-US" sz="1200" dirty="0">
                        <a:solidFill>
                          <a:schemeClr val="tx1"/>
                        </a:solidFill>
                      </a:rPr>
                      <a:t>icrosoft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5767880577427801"/>
                  <c:y val="-9.7219279408255505E-2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Y</a:t>
                    </a:r>
                    <a:r>
                      <a:rPr lang="en-US" sz="1200" dirty="0">
                        <a:solidFill>
                          <a:schemeClr val="bg1"/>
                        </a:solidFill>
                      </a:rPr>
                      <a:t>ahoo!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20088770153730806"/>
                  <c:y val="0.14281102362204701"/>
                </c:manualLayout>
              </c:layout>
              <c:tx>
                <c:rich>
                  <a:bodyPr/>
                  <a:lstStyle/>
                  <a:p>
                    <a:pPr>
                      <a:defRPr sz="14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F</a:t>
                    </a:r>
                    <a:r>
                      <a:rPr lang="en-US" sz="1200" dirty="0">
                        <a:solidFill>
                          <a:schemeClr val="bg1"/>
                        </a:solidFill>
                      </a:rPr>
                      <a:t>acebook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7723214285714"/>
                  <c:y val="4.8323789071820611E-2"/>
                </c:manualLayout>
              </c:layout>
              <c:tx>
                <c:rich>
                  <a:bodyPr/>
                  <a:lstStyle/>
                  <a:p>
                    <a:pPr>
                      <a:defRPr sz="14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 smtClean="0">
                        <a:solidFill>
                          <a:schemeClr val="bg1"/>
                        </a:solidFill>
                      </a:rPr>
                      <a:t>c</a:t>
                    </a:r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omScore </a:t>
                    </a:r>
                    <a:r>
                      <a:rPr lang="en-US" sz="1200" dirty="0">
                        <a:solidFill>
                          <a:schemeClr val="bg1"/>
                        </a:solidFill>
                      </a:rPr>
                      <a:t>6-1000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10652652793401"/>
                  <c:y val="-0.12212121212121206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L</a:t>
                    </a:r>
                    <a:r>
                      <a:rPr lang="en-US" sz="1200" dirty="0">
                        <a:solidFill>
                          <a:schemeClr val="bg1"/>
                        </a:solidFill>
                      </a:rPr>
                      <a:t>ong </a:t>
                    </a:r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Tail </a:t>
                    </a: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(mostly</a:t>
                    </a:r>
                  </a:p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050" dirty="0" smtClean="0">
                        <a:solidFill>
                          <a:schemeClr val="bg1"/>
                        </a:solidFill>
                      </a:rPr>
                      <a:t>Google)</a:t>
                    </a:r>
                    <a:endParaRPr lang="en-US" sz="105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'Impression Market Share'!$A$2:$A$8</c:f>
              <c:strCache>
                <c:ptCount val="7"/>
                <c:pt idx="0">
                  <c:v>AOL</c:v>
                </c:pt>
                <c:pt idx="1">
                  <c:v>Google</c:v>
                </c:pt>
                <c:pt idx="2">
                  <c:v>Microsoft</c:v>
                </c:pt>
                <c:pt idx="3">
                  <c:v>Yahoo!</c:v>
                </c:pt>
                <c:pt idx="4">
                  <c:v>Facebook</c:v>
                </c:pt>
                <c:pt idx="5">
                  <c:v>Comscore 6-1000</c:v>
                </c:pt>
                <c:pt idx="6">
                  <c:v>Long Tail</c:v>
                </c:pt>
              </c:strCache>
            </c:strRef>
          </c:cat>
          <c:val>
            <c:numRef>
              <c:f>'Impression Market Share'!$B$2:$B$8</c:f>
              <c:numCache>
                <c:formatCode>0.0%</c:formatCode>
                <c:ptCount val="7"/>
                <c:pt idx="0">
                  <c:v>2.7000000000000114E-2</c:v>
                </c:pt>
                <c:pt idx="1">
                  <c:v>3.6000000000000011E-2</c:v>
                </c:pt>
                <c:pt idx="2">
                  <c:v>4.5000000000000012E-2</c:v>
                </c:pt>
                <c:pt idx="3">
                  <c:v>0.11</c:v>
                </c:pt>
                <c:pt idx="4">
                  <c:v>0.28000000000000008</c:v>
                </c:pt>
                <c:pt idx="5">
                  <c:v>0.4</c:v>
                </c:pt>
                <c:pt idx="6" formatCode="0.000%">
                  <c:v>0.10200000000000002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180"/>
      </c:pie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124" cy="464201"/>
          </a:xfrm>
          <a:prstGeom prst="rect">
            <a:avLst/>
          </a:prstGeom>
        </p:spPr>
        <p:txBody>
          <a:bodyPr vert="horz" lIns="88803" tIns="44401" rIns="88803" bIns="4440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207" y="0"/>
            <a:ext cx="3038659" cy="464201"/>
          </a:xfrm>
          <a:prstGeom prst="rect">
            <a:avLst/>
          </a:prstGeom>
        </p:spPr>
        <p:txBody>
          <a:bodyPr vert="horz" lIns="88803" tIns="44401" rIns="88803" bIns="44401" rtlCol="0"/>
          <a:lstStyle>
            <a:lvl1pPr algn="r">
              <a:defRPr sz="1200"/>
            </a:lvl1pPr>
          </a:lstStyle>
          <a:p>
            <a:fld id="{6CB984BD-B226-C648-9BC4-B327C98B79F5}" type="datetimeFigureOut">
              <a:rPr lang="en-US" smtClean="0"/>
              <a:t>10/17/2012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52"/>
            <a:ext cx="3037124" cy="464201"/>
          </a:xfrm>
          <a:prstGeom prst="rect">
            <a:avLst/>
          </a:prstGeom>
        </p:spPr>
        <p:txBody>
          <a:bodyPr vert="horz" lIns="88803" tIns="44401" rIns="88803" bIns="4440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207" y="8830652"/>
            <a:ext cx="3038659" cy="464201"/>
          </a:xfrm>
          <a:prstGeom prst="rect">
            <a:avLst/>
          </a:prstGeom>
        </p:spPr>
        <p:txBody>
          <a:bodyPr vert="horz" lIns="88803" tIns="44401" rIns="88803" bIns="44401" rtlCol="0" anchor="b"/>
          <a:lstStyle>
            <a:lvl1pPr algn="r">
              <a:defRPr sz="1200"/>
            </a:lvl1pPr>
          </a:lstStyle>
          <a:p>
            <a:fld id="{6C3E4F47-CA3F-B043-900A-9034B4D74D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4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r">
              <a:defRPr sz="1300"/>
            </a:lvl1pPr>
          </a:lstStyle>
          <a:p>
            <a:fld id="{C71D0646-EB7E-CA48-820B-34EF76B85D43}" type="datetimeFigureOut">
              <a:rPr lang="en-US" smtClean="0"/>
              <a:pPr/>
              <a:t>10/17/2012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6" rIns="93173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3" tIns="46586" rIns="93173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r">
              <a:defRPr sz="1300"/>
            </a:lvl1pPr>
          </a:lstStyle>
          <a:p>
            <a:fld id="{D8A4A723-D952-6446-A18E-A0BEE02C4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6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2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9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4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2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0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43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A723-D952-6446-A18E-A0BEE02C4E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4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89" r="11690"/>
          <a:stretch/>
        </p:blipFill>
        <p:spPr>
          <a:xfrm>
            <a:off x="762000" y="0"/>
            <a:ext cx="8382000" cy="231622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673600"/>
            <a:ext cx="5029200" cy="30480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BFBF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00" y="5156200"/>
            <a:ext cx="5029200" cy="30480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 kern="0"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Click to edit Master name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743200" y="5638800"/>
            <a:ext cx="5029200" cy="3048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>
                <a:solidFill>
                  <a:srgbClr val="BFBFB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date style</a:t>
            </a:r>
          </a:p>
          <a:p>
            <a:pPr lvl="0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2743200" y="3395520"/>
            <a:ext cx="5943600" cy="1100280"/>
          </a:xfrm>
        </p:spPr>
        <p:txBody>
          <a:bodyPr anchor="t" anchorCtr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35280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Rubicon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57200"/>
            <a:ext cx="3455974" cy="11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1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04800" y="3897868"/>
            <a:ext cx="6705600" cy="369332"/>
          </a:xfrm>
          <a:prstGeom prst="rect">
            <a:avLst/>
          </a:prstGeom>
          <a:ln algn="ctr"/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u="none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304800" y="3360777"/>
            <a:ext cx="67056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u="none">
                <a:solidFill>
                  <a:srgbClr val="D9D9D9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624755"/>
            <a:ext cx="838200" cy="152400"/>
          </a:xfrm>
        </p:spPr>
        <p:txBody>
          <a:bodyPr anchor="ctr" anchorCtr="0"/>
          <a:lstStyle/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91" t="20434"/>
          <a:stretch/>
        </p:blipFill>
        <p:spPr>
          <a:xfrm>
            <a:off x="0" y="0"/>
            <a:ext cx="3187700" cy="3263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86400" y="4343400"/>
            <a:ext cx="17526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45"/>
          <a:stretch/>
        </p:blipFill>
        <p:spPr>
          <a:xfrm>
            <a:off x="6934200" y="304800"/>
            <a:ext cx="2209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75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1600200" y="3124200"/>
            <a:ext cx="5943600" cy="1100280"/>
          </a:xfrm>
        </p:spPr>
        <p:txBody>
          <a:bodyPr anchor="t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2648" r="-13"/>
          <a:stretch/>
        </p:blipFill>
        <p:spPr>
          <a:xfrm>
            <a:off x="3962400" y="6041312"/>
            <a:ext cx="1219200" cy="33151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1600200" y="5105400"/>
            <a:ext cx="5943600" cy="643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600" dirty="0" smtClean="0">
                <a:solidFill>
                  <a:schemeClr val="accent1"/>
                </a:solidFill>
              </a:rPr>
              <a:t>FIRST CHOICE FOR</a:t>
            </a:r>
            <a:br>
              <a:rPr lang="en-US" sz="2000" spc="600" dirty="0" smtClean="0">
                <a:solidFill>
                  <a:schemeClr val="accent1"/>
                </a:solidFill>
              </a:rPr>
            </a:br>
            <a:r>
              <a:rPr lang="en-US" sz="2000" spc="600" dirty="0" smtClean="0">
                <a:solidFill>
                  <a:schemeClr val="accent1"/>
                </a:solidFill>
              </a:rPr>
              <a:t>COMSCORE 500 PUBLISHERS</a:t>
            </a:r>
            <a:endParaRPr lang="en-US" sz="2000" spc="6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0" y="1066800"/>
            <a:ext cx="53340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169645" y="124254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447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watanabe.RUBICORP\Desktop\white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6088" y="6620456"/>
            <a:ext cx="585158" cy="17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74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135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4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038600" cy="4525963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200"/>
            </a:lvl1pPr>
            <a:lvl2pPr marL="573088" marR="0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2pPr>
            <a:lvl3pPr marL="858838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1800"/>
            </a:lvl3pPr>
            <a:lvl4pPr marL="1089025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Courier New"/>
              <a:buChar char="o"/>
              <a:tabLst/>
              <a:defRPr sz="1600"/>
            </a:lvl4pPr>
            <a:lvl5pPr marL="12604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Arial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19200"/>
            <a:ext cx="4038600" cy="4525963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200"/>
            </a:lvl1pPr>
            <a:lvl2pPr marL="573088" marR="0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2pPr>
            <a:lvl3pPr marL="858838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1800"/>
            </a:lvl3pPr>
            <a:lvl4pPr marL="1089025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Courier New"/>
              <a:buChar char="o"/>
              <a:tabLst/>
              <a:defRPr sz="1600"/>
            </a:lvl4pPr>
            <a:lvl5pPr marL="12604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Arial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0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4040188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858962"/>
            <a:ext cx="4040188" cy="3951288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400"/>
            </a:lvl1pPr>
            <a:lvl2pPr marL="573088" marR="0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2pPr>
            <a:lvl3pPr marL="858838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1800"/>
            </a:lvl3pPr>
            <a:lvl4pPr marL="1089025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Courier New"/>
              <a:buChar char="o"/>
              <a:tabLst/>
              <a:defRPr sz="1600"/>
            </a:lvl4pPr>
            <a:lvl5pPr marL="12604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Arial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0"/>
            <a:ext cx="4041775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58962"/>
            <a:ext cx="4041775" cy="3951288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400"/>
            </a:lvl1pPr>
            <a:lvl2pPr marL="573088" marR="0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2pPr>
            <a:lvl3pPr marL="858838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1800"/>
            </a:lvl3pPr>
            <a:lvl4pPr marL="1089025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Courier New"/>
              <a:buChar char="o"/>
              <a:tabLst/>
              <a:defRPr sz="1600"/>
            </a:lvl4pPr>
            <a:lvl5pPr marL="12604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Arial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2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624755"/>
            <a:ext cx="838200" cy="1524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1763"/>
          </a:xfrm>
          <a:ln>
            <a:noFill/>
          </a:ln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573088" marR="0" indent="-287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2pPr>
            <a:lvl3pPr marL="858838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3pPr>
            <a:lvl4pPr marL="1089025" marR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Courier New"/>
              <a:buChar char="o"/>
              <a:tabLst/>
              <a:defRPr/>
            </a:lvl4pPr>
            <a:lvl5pPr marL="1260475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1937"/>
              </a:buClr>
              <a:buSzTx/>
              <a:buFont typeface="Arial"/>
              <a:buChar char="•"/>
              <a:tabLst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0" y="909016"/>
            <a:ext cx="9144000" cy="38638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89" r="11690" b="6544"/>
          <a:stretch/>
        </p:blipFill>
        <p:spPr>
          <a:xfrm>
            <a:off x="5578475" y="1"/>
            <a:ext cx="3565524" cy="91527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562600" y="1"/>
            <a:ext cx="3581400" cy="914399"/>
          </a:xfrm>
          <a:prstGeom prst="rect">
            <a:avLst/>
          </a:prstGeom>
          <a:solidFill>
            <a:srgbClr val="000000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458200" cy="521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6553201"/>
            <a:ext cx="838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32E0F0F-F254-4DDA-8369-FF3D80BF3F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52400" y="6624755"/>
            <a:ext cx="838200" cy="1524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2E0F0F-F254-4DDA-8369-FF3D80BF3FDB}" type="slidenum">
              <a:rPr lang="en-US" sz="800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6270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94" r:id="rId3"/>
    <p:sldLayoutId id="2147483668" r:id="rId4"/>
    <p:sldLayoutId id="2147483669" r:id="rId5"/>
    <p:sldLayoutId id="2147483671" r:id="rId6"/>
    <p:sldLayoutId id="2147483672" r:id="rId7"/>
    <p:sldLayoutId id="2147483673" r:id="rId8"/>
    <p:sldLayoutId id="214748366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3088" indent="-287338" algn="l" defTabSz="9144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8838" indent="-285750" algn="l" defTabSz="9144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89025" indent="-230188" algn="l" defTabSz="914400" rtl="0" eaLnBrk="1" latinLnBrk="0" hangingPunct="1">
        <a:spcBef>
          <a:spcPct val="20000"/>
        </a:spcBef>
        <a:buClr>
          <a:schemeClr val="accent1"/>
        </a:buClr>
        <a:buFont typeface="Courier New"/>
        <a:buChar char="o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0475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ars@rubiconprojec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jaysear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ears@rubiconproject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aysear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gif"/><Relationship Id="rId26" Type="http://schemas.openxmlformats.org/officeDocument/2006/relationships/image" Target="../media/image33.jpeg"/><Relationship Id="rId39" Type="http://schemas.openxmlformats.org/officeDocument/2006/relationships/image" Target="../media/image45.jpeg"/><Relationship Id="rId3" Type="http://schemas.openxmlformats.org/officeDocument/2006/relationships/image" Target="../media/image10.png"/><Relationship Id="rId21" Type="http://schemas.openxmlformats.org/officeDocument/2006/relationships/image" Target="../media/image28.gif"/><Relationship Id="rId34" Type="http://schemas.openxmlformats.org/officeDocument/2006/relationships/image" Target="../media/image41.png"/><Relationship Id="rId42" Type="http://schemas.openxmlformats.org/officeDocument/2006/relationships/image" Target="cid:image004.jpg@01CD605D.60B48240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33" Type="http://schemas.openxmlformats.org/officeDocument/2006/relationships/image" Target="../media/image40.png"/><Relationship Id="rId38" Type="http://schemas.openxmlformats.org/officeDocument/2006/relationships/image" Target="cid:image002.jpg@01CD605D.60B48240" TargetMode="External"/><Relationship Id="rId2" Type="http://schemas.openxmlformats.org/officeDocument/2006/relationships/image" Target="../media/image9.png"/><Relationship Id="rId16" Type="http://schemas.openxmlformats.org/officeDocument/2006/relationships/image" Target="../media/image23.gif"/><Relationship Id="rId20" Type="http://schemas.openxmlformats.org/officeDocument/2006/relationships/image" Target="../media/image27.jpeg"/><Relationship Id="rId29" Type="http://schemas.openxmlformats.org/officeDocument/2006/relationships/image" Target="../media/image36.png"/><Relationship Id="rId41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jpeg"/><Relationship Id="rId40" Type="http://schemas.openxmlformats.org/officeDocument/2006/relationships/image" Target="cid:image003.jpg@01CD605D.60B48240" TargetMode="External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23" Type="http://schemas.openxmlformats.org/officeDocument/2006/relationships/image" Target="../media/image30.gif"/><Relationship Id="rId28" Type="http://schemas.openxmlformats.org/officeDocument/2006/relationships/image" Target="../media/image35.png"/><Relationship Id="rId36" Type="http://schemas.openxmlformats.org/officeDocument/2006/relationships/image" Target="../media/image43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43200" y="4495800"/>
            <a:ext cx="5029200" cy="304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Jay Sears, SVP Demand, the Rubicon Project</a:t>
            </a:r>
          </a:p>
          <a:p>
            <a:r>
              <a:rPr lang="en-US" sz="1800" dirty="0" smtClean="0">
                <a:hlinkClick r:id="rId3"/>
              </a:rPr>
              <a:t>sears@rubiconproject.com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@</a:t>
            </a:r>
            <a:r>
              <a:rPr lang="en-US" sz="1800" dirty="0" err="1" smtClean="0"/>
              <a:t>jaysears</a:t>
            </a:r>
            <a:r>
              <a:rPr lang="en-US" sz="1800" dirty="0" smtClean="0"/>
              <a:t> </a:t>
            </a:r>
          </a:p>
          <a:p>
            <a:r>
              <a:rPr lang="en-US" sz="1800" dirty="0" smtClean="0">
                <a:hlinkClick r:id="rId4"/>
              </a:rPr>
              <a:t>www.JaySears.com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3200" y="5359400"/>
            <a:ext cx="5029200" cy="584200"/>
          </a:xfrm>
        </p:spPr>
        <p:txBody>
          <a:bodyPr/>
          <a:lstStyle/>
          <a:p>
            <a:r>
              <a:rPr lang="en-US" sz="1600" dirty="0"/>
              <a:t>IAB </a:t>
            </a:r>
            <a:r>
              <a:rPr lang="en-US" sz="1600" dirty="0" smtClean="0"/>
              <a:t>Global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0" y="6019800"/>
            <a:ext cx="5029200" cy="30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October 3,  2012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743200" y="3395520"/>
            <a:ext cx="5943600" cy="1100280"/>
          </a:xfrm>
        </p:spPr>
        <p:txBody>
          <a:bodyPr/>
          <a:lstStyle/>
          <a:p>
            <a:r>
              <a:rPr lang="en-US" dirty="0" smtClean="0"/>
              <a:t>Five Trends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Closed 2.0 or Open 3.0?</a:t>
            </a:r>
            <a:endParaRPr lang="en-US" dirty="0"/>
          </a:p>
        </p:txBody>
      </p:sp>
      <p:pic>
        <p:nvPicPr>
          <p:cNvPr id="5" name="Picture 4" descr="aol5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524000"/>
            <a:ext cx="604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to the Majors</a:t>
            </a:r>
            <a:endParaRPr lang="en-US" dirty="0"/>
          </a:p>
        </p:txBody>
      </p:sp>
      <p:pic>
        <p:nvPicPr>
          <p:cNvPr id="8" name="Picture 7" descr="lumadisplay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58163"/>
            <a:ext cx="7848600" cy="5885796"/>
          </a:xfrm>
          <a:prstGeom prst="rect">
            <a:avLst/>
          </a:prstGeom>
        </p:spPr>
      </p:pic>
      <p:pic>
        <p:nvPicPr>
          <p:cNvPr id="9" name="Picture 8" descr="LLB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19400"/>
            <a:ext cx="2699657" cy="2133600"/>
          </a:xfrm>
          <a:prstGeom prst="rect">
            <a:avLst/>
          </a:prstGeom>
        </p:spPr>
      </p:pic>
      <p:pic>
        <p:nvPicPr>
          <p:cNvPr id="10" name="Picture 9" descr="Minor_League_Baseball_Log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8"/>
          <a:stretch/>
        </p:blipFill>
        <p:spPr>
          <a:xfrm>
            <a:off x="3302587" y="2743200"/>
            <a:ext cx="2564227" cy="2286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2971800"/>
            <a:ext cx="3048000" cy="1905000"/>
            <a:chOff x="76200" y="2971800"/>
            <a:chExt cx="3048000" cy="1905000"/>
          </a:xfrm>
        </p:grpSpPr>
        <p:sp>
          <p:nvSpPr>
            <p:cNvPr id="3" name="Rectangle 2"/>
            <p:cNvSpPr/>
            <p:nvPr/>
          </p:nvSpPr>
          <p:spPr>
            <a:xfrm>
              <a:off x="76200" y="2971800"/>
              <a:ext cx="3048000" cy="190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MLB 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048000"/>
              <a:ext cx="2768601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5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5006673"/>
            <a:ext cx="6705600" cy="1622727"/>
          </a:xfrm>
        </p:spPr>
        <p:txBody>
          <a:bodyPr/>
          <a:lstStyle/>
          <a:p>
            <a:r>
              <a:rPr lang="en-US" sz="2000" dirty="0"/>
              <a:t>Jay Sears, SVP Demand, the Rubicon Project</a:t>
            </a:r>
          </a:p>
          <a:p>
            <a:r>
              <a:rPr lang="en-US" sz="2000" dirty="0">
                <a:hlinkClick r:id="rId3"/>
              </a:rPr>
              <a:t>sears@rubiconproject.com</a:t>
            </a:r>
            <a:r>
              <a:rPr lang="en-US" sz="2000" dirty="0"/>
              <a:t> </a:t>
            </a:r>
          </a:p>
          <a:p>
            <a:r>
              <a:rPr lang="en-US" sz="2000" dirty="0"/>
              <a:t>@jaysears</a:t>
            </a:r>
          </a:p>
          <a:p>
            <a:r>
              <a:rPr lang="en-US" sz="2000" dirty="0">
                <a:hlinkClick r:id="rId4"/>
              </a:rPr>
              <a:t>www.JaySears.com</a:t>
            </a:r>
            <a:r>
              <a:rPr lang="en-US" sz="2000" dirty="0"/>
              <a:t> 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633947"/>
            <a:ext cx="6705600" cy="3785652"/>
          </a:xfrm>
        </p:spPr>
        <p:txBody>
          <a:bodyPr/>
          <a:lstStyle/>
          <a:p>
            <a:r>
              <a:rPr lang="en-US" sz="4800" dirty="0" smtClean="0"/>
              <a:t>The Battle Up The Stack</a:t>
            </a:r>
            <a:br>
              <a:rPr lang="en-US" sz="4800" dirty="0" smtClean="0"/>
            </a:br>
            <a:r>
              <a:rPr lang="en-US" sz="4800" dirty="0" smtClean="0"/>
              <a:t>The SmartPipe Manifesto</a:t>
            </a:r>
            <a:br>
              <a:rPr lang="en-US" sz="4800" dirty="0" smtClean="0"/>
            </a:br>
            <a:r>
              <a:rPr lang="en-US" sz="4800" dirty="0" smtClean="0"/>
              <a:t>Cross Media, Not Silos</a:t>
            </a:r>
            <a:br>
              <a:rPr lang="en-US" sz="4800" dirty="0" smtClean="0"/>
            </a:br>
            <a:r>
              <a:rPr lang="en-US" sz="4800" dirty="0"/>
              <a:t>Closed 2.0 or Open 3.0</a:t>
            </a:r>
            <a:r>
              <a:rPr lang="en-US" sz="4800" dirty="0" smtClean="0"/>
              <a:t>?</a:t>
            </a:r>
            <a:br>
              <a:rPr lang="en-US" sz="4800" dirty="0" smtClean="0"/>
            </a:br>
            <a:r>
              <a:rPr lang="en-US" sz="4800" dirty="0"/>
              <a:t>The Road to the </a:t>
            </a:r>
            <a:r>
              <a:rPr lang="en-US" sz="4800" dirty="0" smtClean="0"/>
              <a:t>Majors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25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Rubicon </a:t>
            </a:r>
            <a:r>
              <a:rPr lang="en-US" dirty="0" smtClean="0"/>
              <a:t>Project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 bwMode="ltGray">
          <a:xfrm>
            <a:off x="1881909" y="1281545"/>
            <a:ext cx="7088908" cy="4618182"/>
            <a:chOff x="3236613" y="1714634"/>
            <a:chExt cx="5465262" cy="3570431"/>
          </a:xfrm>
        </p:grpSpPr>
        <p:sp>
          <p:nvSpPr>
            <p:cNvPr id="38" name="Cloud Callout 37"/>
            <p:cNvSpPr/>
            <p:nvPr/>
          </p:nvSpPr>
          <p:spPr bwMode="ltGray">
            <a:xfrm rot="11745470">
              <a:off x="3236613" y="1946248"/>
              <a:ext cx="4337110" cy="3338817"/>
            </a:xfrm>
            <a:prstGeom prst="cloudCallout">
              <a:avLst>
                <a:gd name="adj1" fmla="val -61334"/>
                <a:gd name="adj2" fmla="val 5808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 bwMode="ltGray">
            <a:xfrm>
              <a:off x="7255038" y="2368048"/>
              <a:ext cx="922134" cy="75332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ltGray">
            <a:xfrm>
              <a:off x="7828351" y="2151194"/>
              <a:ext cx="812575" cy="72987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 bwMode="ltGray">
            <a:xfrm>
              <a:off x="8030756" y="1714634"/>
              <a:ext cx="671119" cy="67950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3553675" y="2321366"/>
            <a:ext cx="2013100" cy="634265"/>
            <a:chOff x="1152" y="576"/>
            <a:chExt cx="3504" cy="1104"/>
          </a:xfrm>
        </p:grpSpPr>
        <p:sp>
          <p:nvSpPr>
            <p:cNvPr id="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576"/>
              <a:ext cx="3504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4401" y="668"/>
              <a:ext cx="168" cy="170"/>
            </a:xfrm>
            <a:custGeom>
              <a:avLst/>
              <a:gdLst/>
              <a:ahLst/>
              <a:cxnLst>
                <a:cxn ang="0">
                  <a:pos x="196" y="97"/>
                </a:cxn>
                <a:cxn ang="0">
                  <a:pos x="196" y="97"/>
                </a:cxn>
                <a:cxn ang="0">
                  <a:pos x="98" y="196"/>
                </a:cxn>
                <a:cxn ang="0">
                  <a:pos x="0" y="97"/>
                </a:cxn>
                <a:cxn ang="0">
                  <a:pos x="98" y="0"/>
                </a:cxn>
                <a:cxn ang="0">
                  <a:pos x="196" y="97"/>
                </a:cxn>
              </a:cxnLst>
              <a:rect l="0" t="0" r="r" b="b"/>
              <a:pathLst>
                <a:path w="196" h="196">
                  <a:moveTo>
                    <a:pt x="196" y="97"/>
                  </a:moveTo>
                  <a:lnTo>
                    <a:pt x="196" y="97"/>
                  </a:lnTo>
                  <a:cubicBezTo>
                    <a:pt x="196" y="152"/>
                    <a:pt x="152" y="196"/>
                    <a:pt x="98" y="196"/>
                  </a:cubicBezTo>
                  <a:cubicBezTo>
                    <a:pt x="44" y="196"/>
                    <a:pt x="0" y="152"/>
                    <a:pt x="0" y="97"/>
                  </a:cubicBezTo>
                  <a:cubicBezTo>
                    <a:pt x="0" y="43"/>
                    <a:pt x="44" y="0"/>
                    <a:pt x="98" y="0"/>
                  </a:cubicBezTo>
                  <a:cubicBezTo>
                    <a:pt x="152" y="0"/>
                    <a:pt x="196" y="43"/>
                    <a:pt x="196" y="97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1200" y="947"/>
              <a:ext cx="256" cy="520"/>
            </a:xfrm>
            <a:custGeom>
              <a:avLst/>
              <a:gdLst/>
              <a:ahLst/>
              <a:cxnLst>
                <a:cxn ang="0">
                  <a:pos x="0" y="299"/>
                </a:cxn>
                <a:cxn ang="0">
                  <a:pos x="0" y="299"/>
                </a:cxn>
                <a:cxn ang="0">
                  <a:pos x="298" y="0"/>
                </a:cxn>
                <a:cxn ang="0">
                  <a:pos x="298" y="87"/>
                </a:cxn>
                <a:cxn ang="0">
                  <a:pos x="85" y="299"/>
                </a:cxn>
                <a:cxn ang="0">
                  <a:pos x="85" y="598"/>
                </a:cxn>
                <a:cxn ang="0">
                  <a:pos x="0" y="598"/>
                </a:cxn>
                <a:cxn ang="0">
                  <a:pos x="0" y="299"/>
                </a:cxn>
              </a:cxnLst>
              <a:rect l="0" t="0" r="r" b="b"/>
              <a:pathLst>
                <a:path w="298" h="598">
                  <a:moveTo>
                    <a:pt x="0" y="299"/>
                  </a:moveTo>
                  <a:lnTo>
                    <a:pt x="0" y="299"/>
                  </a:lnTo>
                  <a:cubicBezTo>
                    <a:pt x="0" y="135"/>
                    <a:pt x="133" y="0"/>
                    <a:pt x="298" y="0"/>
                  </a:cubicBezTo>
                  <a:lnTo>
                    <a:pt x="298" y="87"/>
                  </a:lnTo>
                  <a:cubicBezTo>
                    <a:pt x="179" y="87"/>
                    <a:pt x="85" y="183"/>
                    <a:pt x="85" y="299"/>
                  </a:cubicBezTo>
                  <a:lnTo>
                    <a:pt x="85" y="598"/>
                  </a:lnTo>
                  <a:lnTo>
                    <a:pt x="0" y="598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1535" y="947"/>
              <a:ext cx="511" cy="531"/>
            </a:xfrm>
            <a:custGeom>
              <a:avLst/>
              <a:gdLst/>
              <a:ahLst/>
              <a:cxnLst>
                <a:cxn ang="0">
                  <a:pos x="509" y="0"/>
                </a:cxn>
                <a:cxn ang="0">
                  <a:pos x="509" y="0"/>
                </a:cxn>
                <a:cxn ang="0">
                  <a:pos x="595" y="0"/>
                </a:cxn>
                <a:cxn ang="0">
                  <a:pos x="595" y="312"/>
                </a:cxn>
                <a:cxn ang="0">
                  <a:pos x="297" y="610"/>
                </a:cxn>
                <a:cxn ang="0">
                  <a:pos x="0" y="312"/>
                </a:cxn>
                <a:cxn ang="0">
                  <a:pos x="0" y="0"/>
                </a:cxn>
                <a:cxn ang="0">
                  <a:pos x="83" y="0"/>
                </a:cxn>
                <a:cxn ang="0">
                  <a:pos x="83" y="312"/>
                </a:cxn>
                <a:cxn ang="0">
                  <a:pos x="297" y="525"/>
                </a:cxn>
                <a:cxn ang="0">
                  <a:pos x="509" y="312"/>
                </a:cxn>
                <a:cxn ang="0">
                  <a:pos x="509" y="0"/>
                </a:cxn>
              </a:cxnLst>
              <a:rect l="0" t="0" r="r" b="b"/>
              <a:pathLst>
                <a:path w="595" h="610">
                  <a:moveTo>
                    <a:pt x="509" y="0"/>
                  </a:moveTo>
                  <a:lnTo>
                    <a:pt x="509" y="0"/>
                  </a:lnTo>
                  <a:lnTo>
                    <a:pt x="595" y="0"/>
                  </a:lnTo>
                  <a:lnTo>
                    <a:pt x="595" y="312"/>
                  </a:lnTo>
                  <a:cubicBezTo>
                    <a:pt x="595" y="476"/>
                    <a:pt x="461" y="610"/>
                    <a:pt x="297" y="610"/>
                  </a:cubicBezTo>
                  <a:cubicBezTo>
                    <a:pt x="131" y="610"/>
                    <a:pt x="0" y="476"/>
                    <a:pt x="0" y="312"/>
                  </a:cubicBezTo>
                  <a:lnTo>
                    <a:pt x="0" y="0"/>
                  </a:lnTo>
                  <a:lnTo>
                    <a:pt x="83" y="0"/>
                  </a:lnTo>
                  <a:lnTo>
                    <a:pt x="83" y="312"/>
                  </a:lnTo>
                  <a:cubicBezTo>
                    <a:pt x="83" y="431"/>
                    <a:pt x="179" y="525"/>
                    <a:pt x="297" y="525"/>
                  </a:cubicBezTo>
                  <a:cubicBezTo>
                    <a:pt x="414" y="525"/>
                    <a:pt x="509" y="431"/>
                    <a:pt x="509" y="312"/>
                  </a:cubicBezTo>
                  <a:lnTo>
                    <a:pt x="50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2740" y="946"/>
              <a:ext cx="73" cy="5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85" y="600"/>
                </a:cxn>
                <a:cxn ang="0">
                  <a:pos x="0" y="600"/>
                </a:cxn>
                <a:cxn ang="0">
                  <a:pos x="0" y="0"/>
                </a:cxn>
              </a:cxnLst>
              <a:rect l="0" t="0" r="r" b="b"/>
              <a:pathLst>
                <a:path w="85" h="600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2908" y="947"/>
              <a:ext cx="503" cy="521"/>
            </a:xfrm>
            <a:custGeom>
              <a:avLst/>
              <a:gdLst/>
              <a:ahLst/>
              <a:cxnLst>
                <a:cxn ang="0">
                  <a:pos x="301" y="0"/>
                </a:cxn>
                <a:cxn ang="0">
                  <a:pos x="301" y="0"/>
                </a:cxn>
                <a:cxn ang="0">
                  <a:pos x="585" y="214"/>
                </a:cxn>
                <a:cxn ang="0">
                  <a:pos x="494" y="214"/>
                </a:cxn>
                <a:cxn ang="0">
                  <a:pos x="301" y="87"/>
                </a:cxn>
                <a:cxn ang="0">
                  <a:pos x="87" y="299"/>
                </a:cxn>
                <a:cxn ang="0">
                  <a:pos x="301" y="513"/>
                </a:cxn>
                <a:cxn ang="0">
                  <a:pos x="494" y="386"/>
                </a:cxn>
                <a:cxn ang="0">
                  <a:pos x="585" y="386"/>
                </a:cxn>
                <a:cxn ang="0">
                  <a:pos x="301" y="599"/>
                </a:cxn>
                <a:cxn ang="0">
                  <a:pos x="0" y="299"/>
                </a:cxn>
                <a:cxn ang="0">
                  <a:pos x="301" y="0"/>
                </a:cxn>
              </a:cxnLst>
              <a:rect l="0" t="0" r="r" b="b"/>
              <a:pathLst>
                <a:path w="585" h="599">
                  <a:moveTo>
                    <a:pt x="301" y="0"/>
                  </a:moveTo>
                  <a:lnTo>
                    <a:pt x="301" y="0"/>
                  </a:lnTo>
                  <a:cubicBezTo>
                    <a:pt x="434" y="0"/>
                    <a:pt x="550" y="92"/>
                    <a:pt x="585" y="214"/>
                  </a:cubicBezTo>
                  <a:lnTo>
                    <a:pt x="494" y="214"/>
                  </a:lnTo>
                  <a:cubicBezTo>
                    <a:pt x="461" y="140"/>
                    <a:pt x="386" y="87"/>
                    <a:pt x="301" y="87"/>
                  </a:cubicBezTo>
                  <a:cubicBezTo>
                    <a:pt x="181" y="87"/>
                    <a:pt x="87" y="183"/>
                    <a:pt x="87" y="299"/>
                  </a:cubicBezTo>
                  <a:cubicBezTo>
                    <a:pt x="87" y="417"/>
                    <a:pt x="181" y="513"/>
                    <a:pt x="301" y="513"/>
                  </a:cubicBezTo>
                  <a:cubicBezTo>
                    <a:pt x="386" y="513"/>
                    <a:pt x="461" y="460"/>
                    <a:pt x="494" y="386"/>
                  </a:cubicBezTo>
                  <a:lnTo>
                    <a:pt x="585" y="386"/>
                  </a:lnTo>
                  <a:cubicBezTo>
                    <a:pt x="550" y="508"/>
                    <a:pt x="434" y="599"/>
                    <a:pt x="301" y="599"/>
                  </a:cubicBezTo>
                  <a:cubicBezTo>
                    <a:pt x="135" y="599"/>
                    <a:pt x="0" y="465"/>
                    <a:pt x="0" y="299"/>
                  </a:cubicBezTo>
                  <a:cubicBezTo>
                    <a:pt x="0" y="135"/>
                    <a:pt x="135" y="0"/>
                    <a:pt x="301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10"/>
            <p:cNvSpPr>
              <a:spLocks noEditPoints="1"/>
            </p:cNvSpPr>
            <p:nvPr/>
          </p:nvSpPr>
          <p:spPr bwMode="auto">
            <a:xfrm>
              <a:off x="3469" y="944"/>
              <a:ext cx="518" cy="526"/>
            </a:xfrm>
            <a:custGeom>
              <a:avLst/>
              <a:gdLst/>
              <a:ahLst/>
              <a:cxnLst>
                <a:cxn ang="0">
                  <a:pos x="300" y="519"/>
                </a:cxn>
                <a:cxn ang="0">
                  <a:pos x="300" y="519"/>
                </a:cxn>
                <a:cxn ang="0">
                  <a:pos x="515" y="302"/>
                </a:cxn>
                <a:cxn ang="0">
                  <a:pos x="300" y="87"/>
                </a:cxn>
                <a:cxn ang="0">
                  <a:pos x="83" y="302"/>
                </a:cxn>
                <a:cxn ang="0">
                  <a:pos x="300" y="519"/>
                </a:cxn>
                <a:cxn ang="0">
                  <a:pos x="300" y="0"/>
                </a:cxn>
                <a:cxn ang="0">
                  <a:pos x="300" y="0"/>
                </a:cxn>
                <a:cxn ang="0">
                  <a:pos x="602" y="302"/>
                </a:cxn>
                <a:cxn ang="0">
                  <a:pos x="300" y="604"/>
                </a:cxn>
                <a:cxn ang="0">
                  <a:pos x="0" y="302"/>
                </a:cxn>
                <a:cxn ang="0">
                  <a:pos x="300" y="0"/>
                </a:cxn>
              </a:cxnLst>
              <a:rect l="0" t="0" r="r" b="b"/>
              <a:pathLst>
                <a:path w="602" h="604">
                  <a:moveTo>
                    <a:pt x="300" y="519"/>
                  </a:moveTo>
                  <a:lnTo>
                    <a:pt x="300" y="519"/>
                  </a:lnTo>
                  <a:cubicBezTo>
                    <a:pt x="418" y="519"/>
                    <a:pt x="515" y="421"/>
                    <a:pt x="515" y="302"/>
                  </a:cubicBezTo>
                  <a:cubicBezTo>
                    <a:pt x="515" y="186"/>
                    <a:pt x="418" y="87"/>
                    <a:pt x="300" y="87"/>
                  </a:cubicBezTo>
                  <a:cubicBezTo>
                    <a:pt x="182" y="87"/>
                    <a:pt x="83" y="186"/>
                    <a:pt x="83" y="302"/>
                  </a:cubicBezTo>
                  <a:cubicBezTo>
                    <a:pt x="83" y="421"/>
                    <a:pt x="182" y="519"/>
                    <a:pt x="300" y="519"/>
                  </a:cubicBezTo>
                  <a:close/>
                  <a:moveTo>
                    <a:pt x="300" y="0"/>
                  </a:moveTo>
                  <a:lnTo>
                    <a:pt x="300" y="0"/>
                  </a:lnTo>
                  <a:cubicBezTo>
                    <a:pt x="464" y="0"/>
                    <a:pt x="602" y="138"/>
                    <a:pt x="602" y="302"/>
                  </a:cubicBezTo>
                  <a:cubicBezTo>
                    <a:pt x="602" y="468"/>
                    <a:pt x="464" y="604"/>
                    <a:pt x="300" y="604"/>
                  </a:cubicBezTo>
                  <a:cubicBezTo>
                    <a:pt x="134" y="604"/>
                    <a:pt x="0" y="468"/>
                    <a:pt x="0" y="302"/>
                  </a:cubicBezTo>
                  <a:cubicBezTo>
                    <a:pt x="0" y="138"/>
                    <a:pt x="134" y="0"/>
                    <a:pt x="300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4053" y="937"/>
              <a:ext cx="516" cy="533"/>
            </a:xfrm>
            <a:custGeom>
              <a:avLst/>
              <a:gdLst/>
              <a:ahLst/>
              <a:cxnLst>
                <a:cxn ang="0">
                  <a:pos x="85" y="613"/>
                </a:cxn>
                <a:cxn ang="0">
                  <a:pos x="85" y="613"/>
                </a:cxn>
                <a:cxn ang="0">
                  <a:pos x="0" y="613"/>
                </a:cxn>
                <a:cxn ang="0">
                  <a:pos x="0" y="299"/>
                </a:cxn>
                <a:cxn ang="0">
                  <a:pos x="302" y="0"/>
                </a:cxn>
                <a:cxn ang="0">
                  <a:pos x="600" y="299"/>
                </a:cxn>
                <a:cxn ang="0">
                  <a:pos x="600" y="613"/>
                </a:cxn>
                <a:cxn ang="0">
                  <a:pos x="514" y="613"/>
                </a:cxn>
                <a:cxn ang="0">
                  <a:pos x="514" y="299"/>
                </a:cxn>
                <a:cxn ang="0">
                  <a:pos x="302" y="85"/>
                </a:cxn>
                <a:cxn ang="0">
                  <a:pos x="85" y="299"/>
                </a:cxn>
                <a:cxn ang="0">
                  <a:pos x="85" y="613"/>
                </a:cxn>
              </a:cxnLst>
              <a:rect l="0" t="0" r="r" b="b"/>
              <a:pathLst>
                <a:path w="600" h="613">
                  <a:moveTo>
                    <a:pt x="85" y="613"/>
                  </a:moveTo>
                  <a:lnTo>
                    <a:pt x="85" y="613"/>
                  </a:lnTo>
                  <a:lnTo>
                    <a:pt x="0" y="613"/>
                  </a:lnTo>
                  <a:lnTo>
                    <a:pt x="0" y="299"/>
                  </a:lnTo>
                  <a:cubicBezTo>
                    <a:pt x="0" y="133"/>
                    <a:pt x="135" y="0"/>
                    <a:pt x="302" y="0"/>
                  </a:cubicBezTo>
                  <a:cubicBezTo>
                    <a:pt x="466" y="0"/>
                    <a:pt x="600" y="133"/>
                    <a:pt x="600" y="299"/>
                  </a:cubicBezTo>
                  <a:lnTo>
                    <a:pt x="600" y="613"/>
                  </a:lnTo>
                  <a:lnTo>
                    <a:pt x="514" y="613"/>
                  </a:lnTo>
                  <a:lnTo>
                    <a:pt x="514" y="299"/>
                  </a:lnTo>
                  <a:cubicBezTo>
                    <a:pt x="514" y="181"/>
                    <a:pt x="419" y="85"/>
                    <a:pt x="302" y="85"/>
                  </a:cubicBezTo>
                  <a:cubicBezTo>
                    <a:pt x="181" y="85"/>
                    <a:pt x="85" y="181"/>
                    <a:pt x="85" y="299"/>
                  </a:cubicBezTo>
                  <a:lnTo>
                    <a:pt x="85" y="61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12"/>
            <p:cNvSpPr>
              <a:spLocks noEditPoints="1"/>
            </p:cNvSpPr>
            <p:nvPr/>
          </p:nvSpPr>
          <p:spPr bwMode="auto">
            <a:xfrm>
              <a:off x="2129" y="796"/>
              <a:ext cx="517" cy="674"/>
            </a:xfrm>
            <a:custGeom>
              <a:avLst/>
              <a:gdLst/>
              <a:ahLst/>
              <a:cxnLst>
                <a:cxn ang="0">
                  <a:pos x="301" y="689"/>
                </a:cxn>
                <a:cxn ang="0">
                  <a:pos x="301" y="689"/>
                </a:cxn>
                <a:cxn ang="0">
                  <a:pos x="85" y="472"/>
                </a:cxn>
                <a:cxn ang="0">
                  <a:pos x="85" y="257"/>
                </a:cxn>
                <a:cxn ang="0">
                  <a:pos x="301" y="257"/>
                </a:cxn>
                <a:cxn ang="0">
                  <a:pos x="516" y="472"/>
                </a:cxn>
                <a:cxn ang="0">
                  <a:pos x="301" y="689"/>
                </a:cxn>
                <a:cxn ang="0">
                  <a:pos x="301" y="172"/>
                </a:cxn>
                <a:cxn ang="0">
                  <a:pos x="301" y="172"/>
                </a:cxn>
                <a:cxn ang="0">
                  <a:pos x="85" y="172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472"/>
                </a:cxn>
                <a:cxn ang="0">
                  <a:pos x="301" y="774"/>
                </a:cxn>
                <a:cxn ang="0">
                  <a:pos x="601" y="472"/>
                </a:cxn>
                <a:cxn ang="0">
                  <a:pos x="301" y="172"/>
                </a:cxn>
              </a:cxnLst>
              <a:rect l="0" t="0" r="r" b="b"/>
              <a:pathLst>
                <a:path w="601" h="774">
                  <a:moveTo>
                    <a:pt x="301" y="689"/>
                  </a:moveTo>
                  <a:lnTo>
                    <a:pt x="301" y="689"/>
                  </a:lnTo>
                  <a:cubicBezTo>
                    <a:pt x="179" y="689"/>
                    <a:pt x="85" y="590"/>
                    <a:pt x="85" y="472"/>
                  </a:cubicBezTo>
                  <a:lnTo>
                    <a:pt x="85" y="257"/>
                  </a:lnTo>
                  <a:lnTo>
                    <a:pt x="301" y="257"/>
                  </a:lnTo>
                  <a:cubicBezTo>
                    <a:pt x="419" y="257"/>
                    <a:pt x="516" y="355"/>
                    <a:pt x="516" y="472"/>
                  </a:cubicBezTo>
                  <a:cubicBezTo>
                    <a:pt x="516" y="590"/>
                    <a:pt x="419" y="689"/>
                    <a:pt x="301" y="689"/>
                  </a:cubicBezTo>
                  <a:close/>
                  <a:moveTo>
                    <a:pt x="301" y="172"/>
                  </a:moveTo>
                  <a:lnTo>
                    <a:pt x="301" y="172"/>
                  </a:lnTo>
                  <a:lnTo>
                    <a:pt x="85" y="1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472"/>
                  </a:lnTo>
                  <a:cubicBezTo>
                    <a:pt x="0" y="641"/>
                    <a:pt x="133" y="774"/>
                    <a:pt x="301" y="774"/>
                  </a:cubicBezTo>
                  <a:cubicBezTo>
                    <a:pt x="467" y="774"/>
                    <a:pt x="601" y="641"/>
                    <a:pt x="601" y="472"/>
                  </a:cubicBezTo>
                  <a:cubicBezTo>
                    <a:pt x="601" y="307"/>
                    <a:pt x="467" y="172"/>
                    <a:pt x="301" y="172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0"/>
            <p:cNvSpPr>
              <a:spLocks noEditPoints="1"/>
            </p:cNvSpPr>
            <p:nvPr/>
          </p:nvSpPr>
          <p:spPr bwMode="auto">
            <a:xfrm>
              <a:off x="3928" y="668"/>
              <a:ext cx="170" cy="170"/>
            </a:xfrm>
            <a:custGeom>
              <a:avLst/>
              <a:gdLst/>
              <a:ahLst/>
              <a:cxnLst>
                <a:cxn ang="0">
                  <a:pos x="99" y="180"/>
                </a:cxn>
                <a:cxn ang="0">
                  <a:pos x="99" y="180"/>
                </a:cxn>
                <a:cxn ang="0">
                  <a:pos x="17" y="97"/>
                </a:cxn>
                <a:cxn ang="0">
                  <a:pos x="99" y="15"/>
                </a:cxn>
                <a:cxn ang="0">
                  <a:pos x="181" y="97"/>
                </a:cxn>
                <a:cxn ang="0">
                  <a:pos x="99" y="180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0" y="97"/>
                </a:cxn>
                <a:cxn ang="0">
                  <a:pos x="99" y="196"/>
                </a:cxn>
                <a:cxn ang="0">
                  <a:pos x="197" y="97"/>
                </a:cxn>
                <a:cxn ang="0">
                  <a:pos x="99" y="0"/>
                </a:cxn>
              </a:cxnLst>
              <a:rect l="0" t="0" r="r" b="b"/>
              <a:pathLst>
                <a:path w="197" h="196">
                  <a:moveTo>
                    <a:pt x="99" y="180"/>
                  </a:moveTo>
                  <a:lnTo>
                    <a:pt x="99" y="180"/>
                  </a:lnTo>
                  <a:cubicBezTo>
                    <a:pt x="54" y="180"/>
                    <a:pt x="17" y="143"/>
                    <a:pt x="17" y="97"/>
                  </a:cubicBezTo>
                  <a:cubicBezTo>
                    <a:pt x="17" y="52"/>
                    <a:pt x="54" y="15"/>
                    <a:pt x="99" y="15"/>
                  </a:cubicBezTo>
                  <a:cubicBezTo>
                    <a:pt x="144" y="15"/>
                    <a:pt x="181" y="52"/>
                    <a:pt x="181" y="97"/>
                  </a:cubicBezTo>
                  <a:cubicBezTo>
                    <a:pt x="181" y="143"/>
                    <a:pt x="144" y="180"/>
                    <a:pt x="99" y="180"/>
                  </a:cubicBezTo>
                  <a:close/>
                  <a:moveTo>
                    <a:pt x="99" y="0"/>
                  </a:moveTo>
                  <a:lnTo>
                    <a:pt x="99" y="0"/>
                  </a:lnTo>
                  <a:cubicBezTo>
                    <a:pt x="45" y="0"/>
                    <a:pt x="0" y="43"/>
                    <a:pt x="0" y="97"/>
                  </a:cubicBezTo>
                  <a:cubicBezTo>
                    <a:pt x="0" y="152"/>
                    <a:pt x="45" y="196"/>
                    <a:pt x="99" y="196"/>
                  </a:cubicBezTo>
                  <a:cubicBezTo>
                    <a:pt x="153" y="196"/>
                    <a:pt x="197" y="152"/>
                    <a:pt x="197" y="97"/>
                  </a:cubicBezTo>
                  <a:cubicBezTo>
                    <a:pt x="197" y="43"/>
                    <a:pt x="153" y="0"/>
                    <a:pt x="99" y="0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21"/>
            <p:cNvSpPr>
              <a:spLocks noEditPoints="1"/>
            </p:cNvSpPr>
            <p:nvPr/>
          </p:nvSpPr>
          <p:spPr bwMode="auto">
            <a:xfrm>
              <a:off x="4165" y="668"/>
              <a:ext cx="169" cy="170"/>
            </a:xfrm>
            <a:custGeom>
              <a:avLst/>
              <a:gdLst/>
              <a:ahLst/>
              <a:cxnLst>
                <a:cxn ang="0">
                  <a:pos x="98" y="145"/>
                </a:cxn>
                <a:cxn ang="0">
                  <a:pos x="98" y="145"/>
                </a:cxn>
                <a:cxn ang="0">
                  <a:pos x="51" y="97"/>
                </a:cxn>
                <a:cxn ang="0">
                  <a:pos x="98" y="50"/>
                </a:cxn>
                <a:cxn ang="0">
                  <a:pos x="145" y="97"/>
                </a:cxn>
                <a:cxn ang="0">
                  <a:pos x="98" y="145"/>
                </a:cxn>
                <a:cxn ang="0">
                  <a:pos x="98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98" y="196"/>
                </a:cxn>
                <a:cxn ang="0">
                  <a:pos x="196" y="97"/>
                </a:cxn>
                <a:cxn ang="0">
                  <a:pos x="98" y="0"/>
                </a:cxn>
              </a:cxnLst>
              <a:rect l="0" t="0" r="r" b="b"/>
              <a:pathLst>
                <a:path w="196" h="196">
                  <a:moveTo>
                    <a:pt x="98" y="145"/>
                  </a:moveTo>
                  <a:lnTo>
                    <a:pt x="98" y="145"/>
                  </a:lnTo>
                  <a:cubicBezTo>
                    <a:pt x="72" y="145"/>
                    <a:pt x="51" y="124"/>
                    <a:pt x="51" y="97"/>
                  </a:cubicBezTo>
                  <a:cubicBezTo>
                    <a:pt x="51" y="71"/>
                    <a:pt x="72" y="50"/>
                    <a:pt x="98" y="50"/>
                  </a:cubicBezTo>
                  <a:cubicBezTo>
                    <a:pt x="124" y="50"/>
                    <a:pt x="145" y="71"/>
                    <a:pt x="145" y="97"/>
                  </a:cubicBezTo>
                  <a:cubicBezTo>
                    <a:pt x="145" y="124"/>
                    <a:pt x="124" y="145"/>
                    <a:pt x="98" y="145"/>
                  </a:cubicBezTo>
                  <a:close/>
                  <a:moveTo>
                    <a:pt x="98" y="0"/>
                  </a:moveTo>
                  <a:lnTo>
                    <a:pt x="98" y="0"/>
                  </a:lnTo>
                  <a:cubicBezTo>
                    <a:pt x="44" y="0"/>
                    <a:pt x="0" y="43"/>
                    <a:pt x="0" y="97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7"/>
                  </a:cubicBezTo>
                  <a:cubicBezTo>
                    <a:pt x="196" y="43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3540727" y="3018138"/>
            <a:ext cx="2062546" cy="179788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Real Time Trading Platform</a:t>
            </a: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439" y="1190961"/>
            <a:ext cx="36652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Cloud-based technology platform used by comScore 1000 publishers </a:t>
            </a:r>
            <a:r>
              <a:rPr lang="en-US" sz="2400" dirty="0" smtClean="0"/>
              <a:t>to monetize digital ad inventory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016415" y="4155209"/>
            <a:ext cx="29544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/>
              <a:t>Leading marketplace</a:t>
            </a:r>
          </a:p>
          <a:p>
            <a:pPr algn="r"/>
            <a:r>
              <a:rPr lang="en-US" sz="2400" b="1" dirty="0" smtClean="0"/>
              <a:t>of digital ad buyers</a:t>
            </a:r>
            <a:r>
              <a:rPr lang="en-US" sz="2400" dirty="0" smtClean="0"/>
              <a:t> purchasing ad </a:t>
            </a:r>
          </a:p>
          <a:p>
            <a:pPr algn="r"/>
            <a:r>
              <a:rPr lang="en-US" sz="2400" dirty="0" smtClean="0"/>
              <a:t>inventory via</a:t>
            </a:r>
            <a:r>
              <a:rPr lang="en-US" sz="2400" b="1" dirty="0" smtClean="0"/>
              <a:t> </a:t>
            </a:r>
          </a:p>
          <a:p>
            <a:pPr algn="r"/>
            <a:r>
              <a:rPr lang="en-US" sz="2400" b="1" dirty="0" smtClean="0"/>
              <a:t>unified real-time </a:t>
            </a:r>
          </a:p>
          <a:p>
            <a:pPr algn="r"/>
            <a:r>
              <a:rPr lang="en-US" sz="2400" b="1" dirty="0" smtClean="0"/>
              <a:t>auction</a:t>
            </a:r>
            <a:endParaRPr lang="en-US" sz="2000" dirty="0"/>
          </a:p>
        </p:txBody>
      </p:sp>
      <p:cxnSp>
        <p:nvCxnSpPr>
          <p:cNvPr id="56" name="Elbow Connector 55"/>
          <p:cNvCxnSpPr/>
          <p:nvPr/>
        </p:nvCxnSpPr>
        <p:spPr>
          <a:xfrm>
            <a:off x="1073727" y="3151909"/>
            <a:ext cx="2297546" cy="1016000"/>
          </a:xfrm>
          <a:prstGeom prst="bentConnector3">
            <a:avLst>
              <a:gd name="adj1" fmla="val 5276"/>
            </a:avLst>
          </a:prstGeom>
          <a:ln>
            <a:solidFill>
              <a:schemeClr val="bg1">
                <a:lumMod val="50000"/>
              </a:schemeClr>
            </a:solidFill>
            <a:prstDash val="dot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>
            <a:off x="5691909" y="3556000"/>
            <a:ext cx="2228273" cy="508000"/>
          </a:xfrm>
          <a:prstGeom prst="bentConnector3">
            <a:avLst>
              <a:gd name="adj1" fmla="val 96632"/>
            </a:avLst>
          </a:prstGeom>
          <a:ln>
            <a:solidFill>
              <a:schemeClr val="bg1">
                <a:lumMod val="50000"/>
              </a:schemeClr>
            </a:solidFill>
            <a:prstDash val="dot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1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 69"/>
          <p:cNvSpPr/>
          <p:nvPr/>
        </p:nvSpPr>
        <p:spPr>
          <a:xfrm>
            <a:off x="3090718" y="1213352"/>
            <a:ext cx="2962564" cy="5271338"/>
          </a:xfrm>
          <a:prstGeom prst="roundRect">
            <a:avLst>
              <a:gd name="adj" fmla="val 2383"/>
            </a:avLst>
          </a:prstGeom>
          <a:solidFill>
            <a:schemeClr val="tx2"/>
          </a:solidFill>
          <a:ln w="19050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139" name="Chevron 138"/>
          <p:cNvSpPr/>
          <p:nvPr/>
        </p:nvSpPr>
        <p:spPr>
          <a:xfrm rot="10800000">
            <a:off x="5900257" y="2625754"/>
            <a:ext cx="779412" cy="1256907"/>
          </a:xfrm>
          <a:prstGeom prst="chevron">
            <a:avLst>
              <a:gd name="adj" fmla="val 32979"/>
            </a:avLst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hevron 64"/>
          <p:cNvSpPr/>
          <p:nvPr/>
        </p:nvSpPr>
        <p:spPr>
          <a:xfrm>
            <a:off x="2475517" y="2625754"/>
            <a:ext cx="779412" cy="1256907"/>
          </a:xfrm>
          <a:prstGeom prst="chevron">
            <a:avLst>
              <a:gd name="adj" fmla="val 32979"/>
            </a:avLst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172200" y="1213352"/>
            <a:ext cx="2807854" cy="5271338"/>
          </a:xfrm>
          <a:prstGeom prst="roundRect">
            <a:avLst>
              <a:gd name="adj" fmla="val 2834"/>
            </a:avLst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75491" y="1213352"/>
            <a:ext cx="2807854" cy="5271338"/>
          </a:xfrm>
          <a:prstGeom prst="roundRect">
            <a:avLst>
              <a:gd name="adj" fmla="val 3163"/>
            </a:avLst>
          </a:prstGeom>
          <a:solidFill>
            <a:schemeClr val="tx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independent marketplace of comScore 1000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6375070" y="1817351"/>
            <a:ext cx="2479511" cy="628696"/>
            <a:chOff x="6375070" y="3942149"/>
            <a:chExt cx="2479511" cy="6286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56" t="26700" r="8333" b="30728"/>
            <a:stretch/>
          </p:blipFill>
          <p:spPr>
            <a:xfrm>
              <a:off x="8123611" y="4004577"/>
              <a:ext cx="730970" cy="1089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5070" y="3942149"/>
              <a:ext cx="815348" cy="21084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0358" y="4362230"/>
              <a:ext cx="586086" cy="1365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2268" y="4242469"/>
              <a:ext cx="527492" cy="32837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0063" y="4017301"/>
              <a:ext cx="713036" cy="1327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98" t="37000" r="16988" b="31000"/>
            <a:stretch/>
          </p:blipFill>
          <p:spPr>
            <a:xfrm>
              <a:off x="6937706" y="4353547"/>
              <a:ext cx="554893" cy="128990"/>
            </a:xfrm>
            <a:prstGeom prst="rect">
              <a:avLst/>
            </a:prstGeom>
          </p:spPr>
        </p:pic>
      </p:grpSp>
      <p:sp>
        <p:nvSpPr>
          <p:cNvPr id="96" name="Rectangle 95"/>
          <p:cNvSpPr/>
          <p:nvPr/>
        </p:nvSpPr>
        <p:spPr>
          <a:xfrm>
            <a:off x="6755056" y="2990210"/>
            <a:ext cx="182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Ad Networks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286500" y="2964220"/>
            <a:ext cx="257925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139" y="3581765"/>
            <a:ext cx="985007" cy="1746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22" descr="http://www.typofonderie.com/icono/logotypes/LogoLeMonde.gif"/>
          <p:cNvPicPr>
            <a:picLocks noChangeAspect="1" noChangeArrowheads="1"/>
          </p:cNvPicPr>
          <p:nvPr/>
        </p:nvPicPr>
        <p:blipFill>
          <a:blip r:embed="rId9" cstate="print"/>
          <a:srcRect l="6545" t="33444" r="6666" b="33736"/>
          <a:stretch>
            <a:fillRect/>
          </a:stretch>
        </p:blipFill>
        <p:spPr bwMode="auto">
          <a:xfrm>
            <a:off x="375974" y="4410491"/>
            <a:ext cx="776141" cy="1794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3" name="Picture 28" descr="http://www.pc1news.com/articles-img/small/virgin-media-logo.jpg"/>
          <p:cNvPicPr>
            <a:picLocks noChangeAspect="1" noChangeArrowheads="1"/>
          </p:cNvPicPr>
          <p:nvPr/>
        </p:nvPicPr>
        <p:blipFill>
          <a:blip r:embed="rId10" cstate="print"/>
          <a:srcRect l="1209" t="10922" b="14106"/>
          <a:stretch>
            <a:fillRect/>
          </a:stretch>
        </p:blipFill>
        <p:spPr bwMode="auto">
          <a:xfrm>
            <a:off x="486350" y="3940653"/>
            <a:ext cx="555390" cy="3612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4" name="Picture 34" descr="http://www.jan-leasure.com/wp-content/uploads/2011/03/logo_truli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825" y="2714147"/>
            <a:ext cx="686818" cy="291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1" y="2274760"/>
            <a:ext cx="334906" cy="33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businessoz.com/wp-content/uploads/2011/12/Zyng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8" y="3205336"/>
            <a:ext cx="892380" cy="219641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061" name="Picture 13" descr="http://www.simon.com/assets/tenants/49609_logo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8695" y="3170201"/>
            <a:ext cx="759914" cy="2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www.insideipo.com/wp-content/uploads/2011/09/glam-media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8695" y="1888245"/>
            <a:ext cx="665226" cy="2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://siliconbayounews.com/wp-content/uploads/2011/04/Electronic-Arts.gi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/>
          <a:stretch/>
        </p:blipFill>
        <p:spPr bwMode="auto">
          <a:xfrm>
            <a:off x="1257855" y="2772048"/>
            <a:ext cx="634355" cy="3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cache.gawker.com/assets/images/7/2009/11/timeinclogog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6" b="32577"/>
          <a:stretch/>
        </p:blipFill>
        <p:spPr bwMode="auto">
          <a:xfrm>
            <a:off x="1979802" y="2346825"/>
            <a:ext cx="809074" cy="2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ttp://www.intermarkets.net/assets/images/adSamples/720x300.gif"/>
          <p:cNvPicPr>
            <a:picLocks noChangeAspect="1" noChangeArrowheads="1"/>
          </p:cNvPicPr>
          <p:nvPr/>
        </p:nvPicPr>
        <p:blipFill>
          <a:blip r:embed="rId18" cstate="print"/>
          <a:srcRect l="16690" t="17929" r="17352" b="40539"/>
          <a:stretch>
            <a:fillRect/>
          </a:stretch>
        </p:blipFill>
        <p:spPr bwMode="auto">
          <a:xfrm>
            <a:off x="2000005" y="2803654"/>
            <a:ext cx="714060" cy="18734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4" name="Group 4"/>
          <p:cNvGrpSpPr>
            <a:grpSpLocks noChangeAspect="1"/>
          </p:cNvGrpSpPr>
          <p:nvPr/>
        </p:nvGrpSpPr>
        <p:grpSpPr bwMode="auto">
          <a:xfrm>
            <a:off x="3769938" y="1526466"/>
            <a:ext cx="1632572" cy="514373"/>
            <a:chOff x="1152" y="576"/>
            <a:chExt cx="3504" cy="1104"/>
          </a:xfrm>
        </p:grpSpPr>
        <p:sp>
          <p:nvSpPr>
            <p:cNvPr id="1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576"/>
              <a:ext cx="3504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4401" y="668"/>
              <a:ext cx="168" cy="170"/>
            </a:xfrm>
            <a:custGeom>
              <a:avLst/>
              <a:gdLst/>
              <a:ahLst/>
              <a:cxnLst>
                <a:cxn ang="0">
                  <a:pos x="196" y="97"/>
                </a:cxn>
                <a:cxn ang="0">
                  <a:pos x="196" y="97"/>
                </a:cxn>
                <a:cxn ang="0">
                  <a:pos x="98" y="196"/>
                </a:cxn>
                <a:cxn ang="0">
                  <a:pos x="0" y="97"/>
                </a:cxn>
                <a:cxn ang="0">
                  <a:pos x="98" y="0"/>
                </a:cxn>
                <a:cxn ang="0">
                  <a:pos x="196" y="97"/>
                </a:cxn>
              </a:cxnLst>
              <a:rect l="0" t="0" r="r" b="b"/>
              <a:pathLst>
                <a:path w="196" h="196">
                  <a:moveTo>
                    <a:pt x="196" y="97"/>
                  </a:moveTo>
                  <a:lnTo>
                    <a:pt x="196" y="97"/>
                  </a:lnTo>
                  <a:cubicBezTo>
                    <a:pt x="196" y="152"/>
                    <a:pt x="152" y="196"/>
                    <a:pt x="98" y="196"/>
                  </a:cubicBezTo>
                  <a:cubicBezTo>
                    <a:pt x="44" y="196"/>
                    <a:pt x="0" y="152"/>
                    <a:pt x="0" y="97"/>
                  </a:cubicBezTo>
                  <a:cubicBezTo>
                    <a:pt x="0" y="43"/>
                    <a:pt x="44" y="0"/>
                    <a:pt x="98" y="0"/>
                  </a:cubicBezTo>
                  <a:cubicBezTo>
                    <a:pt x="152" y="0"/>
                    <a:pt x="196" y="43"/>
                    <a:pt x="196" y="97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"/>
            <p:cNvSpPr>
              <a:spLocks/>
            </p:cNvSpPr>
            <p:nvPr/>
          </p:nvSpPr>
          <p:spPr bwMode="auto">
            <a:xfrm>
              <a:off x="1200" y="947"/>
              <a:ext cx="256" cy="520"/>
            </a:xfrm>
            <a:custGeom>
              <a:avLst/>
              <a:gdLst/>
              <a:ahLst/>
              <a:cxnLst>
                <a:cxn ang="0">
                  <a:pos x="0" y="299"/>
                </a:cxn>
                <a:cxn ang="0">
                  <a:pos x="0" y="299"/>
                </a:cxn>
                <a:cxn ang="0">
                  <a:pos x="298" y="0"/>
                </a:cxn>
                <a:cxn ang="0">
                  <a:pos x="298" y="87"/>
                </a:cxn>
                <a:cxn ang="0">
                  <a:pos x="85" y="299"/>
                </a:cxn>
                <a:cxn ang="0">
                  <a:pos x="85" y="598"/>
                </a:cxn>
                <a:cxn ang="0">
                  <a:pos x="0" y="598"/>
                </a:cxn>
                <a:cxn ang="0">
                  <a:pos x="0" y="299"/>
                </a:cxn>
              </a:cxnLst>
              <a:rect l="0" t="0" r="r" b="b"/>
              <a:pathLst>
                <a:path w="298" h="598">
                  <a:moveTo>
                    <a:pt x="0" y="299"/>
                  </a:moveTo>
                  <a:lnTo>
                    <a:pt x="0" y="299"/>
                  </a:lnTo>
                  <a:cubicBezTo>
                    <a:pt x="0" y="135"/>
                    <a:pt x="133" y="0"/>
                    <a:pt x="298" y="0"/>
                  </a:cubicBezTo>
                  <a:lnTo>
                    <a:pt x="298" y="87"/>
                  </a:lnTo>
                  <a:cubicBezTo>
                    <a:pt x="179" y="87"/>
                    <a:pt x="85" y="183"/>
                    <a:pt x="85" y="299"/>
                  </a:cubicBezTo>
                  <a:lnTo>
                    <a:pt x="85" y="598"/>
                  </a:lnTo>
                  <a:lnTo>
                    <a:pt x="0" y="598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"/>
            <p:cNvSpPr>
              <a:spLocks/>
            </p:cNvSpPr>
            <p:nvPr/>
          </p:nvSpPr>
          <p:spPr bwMode="auto">
            <a:xfrm>
              <a:off x="1535" y="947"/>
              <a:ext cx="511" cy="531"/>
            </a:xfrm>
            <a:custGeom>
              <a:avLst/>
              <a:gdLst/>
              <a:ahLst/>
              <a:cxnLst>
                <a:cxn ang="0">
                  <a:pos x="509" y="0"/>
                </a:cxn>
                <a:cxn ang="0">
                  <a:pos x="509" y="0"/>
                </a:cxn>
                <a:cxn ang="0">
                  <a:pos x="595" y="0"/>
                </a:cxn>
                <a:cxn ang="0">
                  <a:pos x="595" y="312"/>
                </a:cxn>
                <a:cxn ang="0">
                  <a:pos x="297" y="610"/>
                </a:cxn>
                <a:cxn ang="0">
                  <a:pos x="0" y="312"/>
                </a:cxn>
                <a:cxn ang="0">
                  <a:pos x="0" y="0"/>
                </a:cxn>
                <a:cxn ang="0">
                  <a:pos x="83" y="0"/>
                </a:cxn>
                <a:cxn ang="0">
                  <a:pos x="83" y="312"/>
                </a:cxn>
                <a:cxn ang="0">
                  <a:pos x="297" y="525"/>
                </a:cxn>
                <a:cxn ang="0">
                  <a:pos x="509" y="312"/>
                </a:cxn>
                <a:cxn ang="0">
                  <a:pos x="509" y="0"/>
                </a:cxn>
              </a:cxnLst>
              <a:rect l="0" t="0" r="r" b="b"/>
              <a:pathLst>
                <a:path w="595" h="610">
                  <a:moveTo>
                    <a:pt x="509" y="0"/>
                  </a:moveTo>
                  <a:lnTo>
                    <a:pt x="509" y="0"/>
                  </a:lnTo>
                  <a:lnTo>
                    <a:pt x="595" y="0"/>
                  </a:lnTo>
                  <a:lnTo>
                    <a:pt x="595" y="312"/>
                  </a:lnTo>
                  <a:cubicBezTo>
                    <a:pt x="595" y="476"/>
                    <a:pt x="461" y="610"/>
                    <a:pt x="297" y="610"/>
                  </a:cubicBezTo>
                  <a:cubicBezTo>
                    <a:pt x="131" y="610"/>
                    <a:pt x="0" y="476"/>
                    <a:pt x="0" y="312"/>
                  </a:cubicBezTo>
                  <a:lnTo>
                    <a:pt x="0" y="0"/>
                  </a:lnTo>
                  <a:lnTo>
                    <a:pt x="83" y="0"/>
                  </a:lnTo>
                  <a:lnTo>
                    <a:pt x="83" y="312"/>
                  </a:lnTo>
                  <a:cubicBezTo>
                    <a:pt x="83" y="431"/>
                    <a:pt x="179" y="525"/>
                    <a:pt x="297" y="525"/>
                  </a:cubicBezTo>
                  <a:cubicBezTo>
                    <a:pt x="414" y="525"/>
                    <a:pt x="509" y="431"/>
                    <a:pt x="509" y="312"/>
                  </a:cubicBezTo>
                  <a:lnTo>
                    <a:pt x="50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8"/>
            <p:cNvSpPr>
              <a:spLocks/>
            </p:cNvSpPr>
            <p:nvPr/>
          </p:nvSpPr>
          <p:spPr bwMode="auto">
            <a:xfrm>
              <a:off x="2740" y="946"/>
              <a:ext cx="73" cy="5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85" y="600"/>
                </a:cxn>
                <a:cxn ang="0">
                  <a:pos x="0" y="600"/>
                </a:cxn>
                <a:cxn ang="0">
                  <a:pos x="0" y="0"/>
                </a:cxn>
              </a:cxnLst>
              <a:rect l="0" t="0" r="r" b="b"/>
              <a:pathLst>
                <a:path w="85" h="600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2908" y="947"/>
              <a:ext cx="503" cy="521"/>
            </a:xfrm>
            <a:custGeom>
              <a:avLst/>
              <a:gdLst/>
              <a:ahLst/>
              <a:cxnLst>
                <a:cxn ang="0">
                  <a:pos x="301" y="0"/>
                </a:cxn>
                <a:cxn ang="0">
                  <a:pos x="301" y="0"/>
                </a:cxn>
                <a:cxn ang="0">
                  <a:pos x="585" y="214"/>
                </a:cxn>
                <a:cxn ang="0">
                  <a:pos x="494" y="214"/>
                </a:cxn>
                <a:cxn ang="0">
                  <a:pos x="301" y="87"/>
                </a:cxn>
                <a:cxn ang="0">
                  <a:pos x="87" y="299"/>
                </a:cxn>
                <a:cxn ang="0">
                  <a:pos x="301" y="513"/>
                </a:cxn>
                <a:cxn ang="0">
                  <a:pos x="494" y="386"/>
                </a:cxn>
                <a:cxn ang="0">
                  <a:pos x="585" y="386"/>
                </a:cxn>
                <a:cxn ang="0">
                  <a:pos x="301" y="599"/>
                </a:cxn>
                <a:cxn ang="0">
                  <a:pos x="0" y="299"/>
                </a:cxn>
                <a:cxn ang="0">
                  <a:pos x="301" y="0"/>
                </a:cxn>
              </a:cxnLst>
              <a:rect l="0" t="0" r="r" b="b"/>
              <a:pathLst>
                <a:path w="585" h="599">
                  <a:moveTo>
                    <a:pt x="301" y="0"/>
                  </a:moveTo>
                  <a:lnTo>
                    <a:pt x="301" y="0"/>
                  </a:lnTo>
                  <a:cubicBezTo>
                    <a:pt x="434" y="0"/>
                    <a:pt x="550" y="92"/>
                    <a:pt x="585" y="214"/>
                  </a:cubicBezTo>
                  <a:lnTo>
                    <a:pt x="494" y="214"/>
                  </a:lnTo>
                  <a:cubicBezTo>
                    <a:pt x="461" y="140"/>
                    <a:pt x="386" y="87"/>
                    <a:pt x="301" y="87"/>
                  </a:cubicBezTo>
                  <a:cubicBezTo>
                    <a:pt x="181" y="87"/>
                    <a:pt x="87" y="183"/>
                    <a:pt x="87" y="299"/>
                  </a:cubicBezTo>
                  <a:cubicBezTo>
                    <a:pt x="87" y="417"/>
                    <a:pt x="181" y="513"/>
                    <a:pt x="301" y="513"/>
                  </a:cubicBezTo>
                  <a:cubicBezTo>
                    <a:pt x="386" y="513"/>
                    <a:pt x="461" y="460"/>
                    <a:pt x="494" y="386"/>
                  </a:cubicBezTo>
                  <a:lnTo>
                    <a:pt x="585" y="386"/>
                  </a:lnTo>
                  <a:cubicBezTo>
                    <a:pt x="550" y="508"/>
                    <a:pt x="434" y="599"/>
                    <a:pt x="301" y="599"/>
                  </a:cubicBezTo>
                  <a:cubicBezTo>
                    <a:pt x="135" y="599"/>
                    <a:pt x="0" y="465"/>
                    <a:pt x="0" y="299"/>
                  </a:cubicBezTo>
                  <a:cubicBezTo>
                    <a:pt x="0" y="135"/>
                    <a:pt x="135" y="0"/>
                    <a:pt x="301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"/>
            <p:cNvSpPr>
              <a:spLocks noEditPoints="1"/>
            </p:cNvSpPr>
            <p:nvPr/>
          </p:nvSpPr>
          <p:spPr bwMode="auto">
            <a:xfrm>
              <a:off x="3469" y="944"/>
              <a:ext cx="518" cy="526"/>
            </a:xfrm>
            <a:custGeom>
              <a:avLst/>
              <a:gdLst/>
              <a:ahLst/>
              <a:cxnLst>
                <a:cxn ang="0">
                  <a:pos x="300" y="519"/>
                </a:cxn>
                <a:cxn ang="0">
                  <a:pos x="300" y="519"/>
                </a:cxn>
                <a:cxn ang="0">
                  <a:pos x="515" y="302"/>
                </a:cxn>
                <a:cxn ang="0">
                  <a:pos x="300" y="87"/>
                </a:cxn>
                <a:cxn ang="0">
                  <a:pos x="83" y="302"/>
                </a:cxn>
                <a:cxn ang="0">
                  <a:pos x="300" y="519"/>
                </a:cxn>
                <a:cxn ang="0">
                  <a:pos x="300" y="0"/>
                </a:cxn>
                <a:cxn ang="0">
                  <a:pos x="300" y="0"/>
                </a:cxn>
                <a:cxn ang="0">
                  <a:pos x="602" y="302"/>
                </a:cxn>
                <a:cxn ang="0">
                  <a:pos x="300" y="604"/>
                </a:cxn>
                <a:cxn ang="0">
                  <a:pos x="0" y="302"/>
                </a:cxn>
                <a:cxn ang="0">
                  <a:pos x="300" y="0"/>
                </a:cxn>
              </a:cxnLst>
              <a:rect l="0" t="0" r="r" b="b"/>
              <a:pathLst>
                <a:path w="602" h="604">
                  <a:moveTo>
                    <a:pt x="300" y="519"/>
                  </a:moveTo>
                  <a:lnTo>
                    <a:pt x="300" y="519"/>
                  </a:lnTo>
                  <a:cubicBezTo>
                    <a:pt x="418" y="519"/>
                    <a:pt x="515" y="421"/>
                    <a:pt x="515" y="302"/>
                  </a:cubicBezTo>
                  <a:cubicBezTo>
                    <a:pt x="515" y="186"/>
                    <a:pt x="418" y="87"/>
                    <a:pt x="300" y="87"/>
                  </a:cubicBezTo>
                  <a:cubicBezTo>
                    <a:pt x="182" y="87"/>
                    <a:pt x="83" y="186"/>
                    <a:pt x="83" y="302"/>
                  </a:cubicBezTo>
                  <a:cubicBezTo>
                    <a:pt x="83" y="421"/>
                    <a:pt x="182" y="519"/>
                    <a:pt x="300" y="519"/>
                  </a:cubicBezTo>
                  <a:close/>
                  <a:moveTo>
                    <a:pt x="300" y="0"/>
                  </a:moveTo>
                  <a:lnTo>
                    <a:pt x="300" y="0"/>
                  </a:lnTo>
                  <a:cubicBezTo>
                    <a:pt x="464" y="0"/>
                    <a:pt x="602" y="138"/>
                    <a:pt x="602" y="302"/>
                  </a:cubicBezTo>
                  <a:cubicBezTo>
                    <a:pt x="602" y="468"/>
                    <a:pt x="464" y="604"/>
                    <a:pt x="300" y="604"/>
                  </a:cubicBezTo>
                  <a:cubicBezTo>
                    <a:pt x="134" y="604"/>
                    <a:pt x="0" y="468"/>
                    <a:pt x="0" y="302"/>
                  </a:cubicBezTo>
                  <a:cubicBezTo>
                    <a:pt x="0" y="138"/>
                    <a:pt x="134" y="0"/>
                    <a:pt x="300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/>
            <p:cNvSpPr>
              <a:spLocks/>
            </p:cNvSpPr>
            <p:nvPr/>
          </p:nvSpPr>
          <p:spPr bwMode="auto">
            <a:xfrm>
              <a:off x="4053" y="937"/>
              <a:ext cx="516" cy="533"/>
            </a:xfrm>
            <a:custGeom>
              <a:avLst/>
              <a:gdLst/>
              <a:ahLst/>
              <a:cxnLst>
                <a:cxn ang="0">
                  <a:pos x="85" y="613"/>
                </a:cxn>
                <a:cxn ang="0">
                  <a:pos x="85" y="613"/>
                </a:cxn>
                <a:cxn ang="0">
                  <a:pos x="0" y="613"/>
                </a:cxn>
                <a:cxn ang="0">
                  <a:pos x="0" y="299"/>
                </a:cxn>
                <a:cxn ang="0">
                  <a:pos x="302" y="0"/>
                </a:cxn>
                <a:cxn ang="0">
                  <a:pos x="600" y="299"/>
                </a:cxn>
                <a:cxn ang="0">
                  <a:pos x="600" y="613"/>
                </a:cxn>
                <a:cxn ang="0">
                  <a:pos x="514" y="613"/>
                </a:cxn>
                <a:cxn ang="0">
                  <a:pos x="514" y="299"/>
                </a:cxn>
                <a:cxn ang="0">
                  <a:pos x="302" y="85"/>
                </a:cxn>
                <a:cxn ang="0">
                  <a:pos x="85" y="299"/>
                </a:cxn>
                <a:cxn ang="0">
                  <a:pos x="85" y="613"/>
                </a:cxn>
              </a:cxnLst>
              <a:rect l="0" t="0" r="r" b="b"/>
              <a:pathLst>
                <a:path w="600" h="613">
                  <a:moveTo>
                    <a:pt x="85" y="613"/>
                  </a:moveTo>
                  <a:lnTo>
                    <a:pt x="85" y="613"/>
                  </a:lnTo>
                  <a:lnTo>
                    <a:pt x="0" y="613"/>
                  </a:lnTo>
                  <a:lnTo>
                    <a:pt x="0" y="299"/>
                  </a:lnTo>
                  <a:cubicBezTo>
                    <a:pt x="0" y="133"/>
                    <a:pt x="135" y="0"/>
                    <a:pt x="302" y="0"/>
                  </a:cubicBezTo>
                  <a:cubicBezTo>
                    <a:pt x="466" y="0"/>
                    <a:pt x="600" y="133"/>
                    <a:pt x="600" y="299"/>
                  </a:cubicBezTo>
                  <a:lnTo>
                    <a:pt x="600" y="613"/>
                  </a:lnTo>
                  <a:lnTo>
                    <a:pt x="514" y="613"/>
                  </a:lnTo>
                  <a:lnTo>
                    <a:pt x="514" y="299"/>
                  </a:lnTo>
                  <a:cubicBezTo>
                    <a:pt x="514" y="181"/>
                    <a:pt x="419" y="85"/>
                    <a:pt x="302" y="85"/>
                  </a:cubicBezTo>
                  <a:cubicBezTo>
                    <a:pt x="181" y="85"/>
                    <a:pt x="85" y="181"/>
                    <a:pt x="85" y="299"/>
                  </a:cubicBezTo>
                  <a:lnTo>
                    <a:pt x="85" y="61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/>
            <p:cNvSpPr>
              <a:spLocks noEditPoints="1"/>
            </p:cNvSpPr>
            <p:nvPr/>
          </p:nvSpPr>
          <p:spPr bwMode="auto">
            <a:xfrm>
              <a:off x="2129" y="796"/>
              <a:ext cx="517" cy="674"/>
            </a:xfrm>
            <a:custGeom>
              <a:avLst/>
              <a:gdLst/>
              <a:ahLst/>
              <a:cxnLst>
                <a:cxn ang="0">
                  <a:pos x="301" y="689"/>
                </a:cxn>
                <a:cxn ang="0">
                  <a:pos x="301" y="689"/>
                </a:cxn>
                <a:cxn ang="0">
                  <a:pos x="85" y="472"/>
                </a:cxn>
                <a:cxn ang="0">
                  <a:pos x="85" y="257"/>
                </a:cxn>
                <a:cxn ang="0">
                  <a:pos x="301" y="257"/>
                </a:cxn>
                <a:cxn ang="0">
                  <a:pos x="516" y="472"/>
                </a:cxn>
                <a:cxn ang="0">
                  <a:pos x="301" y="689"/>
                </a:cxn>
                <a:cxn ang="0">
                  <a:pos x="301" y="172"/>
                </a:cxn>
                <a:cxn ang="0">
                  <a:pos x="301" y="172"/>
                </a:cxn>
                <a:cxn ang="0">
                  <a:pos x="85" y="172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472"/>
                </a:cxn>
                <a:cxn ang="0">
                  <a:pos x="301" y="774"/>
                </a:cxn>
                <a:cxn ang="0">
                  <a:pos x="601" y="472"/>
                </a:cxn>
                <a:cxn ang="0">
                  <a:pos x="301" y="172"/>
                </a:cxn>
              </a:cxnLst>
              <a:rect l="0" t="0" r="r" b="b"/>
              <a:pathLst>
                <a:path w="601" h="774">
                  <a:moveTo>
                    <a:pt x="301" y="689"/>
                  </a:moveTo>
                  <a:lnTo>
                    <a:pt x="301" y="689"/>
                  </a:lnTo>
                  <a:cubicBezTo>
                    <a:pt x="179" y="689"/>
                    <a:pt x="85" y="590"/>
                    <a:pt x="85" y="472"/>
                  </a:cubicBezTo>
                  <a:lnTo>
                    <a:pt x="85" y="257"/>
                  </a:lnTo>
                  <a:lnTo>
                    <a:pt x="301" y="257"/>
                  </a:lnTo>
                  <a:cubicBezTo>
                    <a:pt x="419" y="257"/>
                    <a:pt x="516" y="355"/>
                    <a:pt x="516" y="472"/>
                  </a:cubicBezTo>
                  <a:cubicBezTo>
                    <a:pt x="516" y="590"/>
                    <a:pt x="419" y="689"/>
                    <a:pt x="301" y="689"/>
                  </a:cubicBezTo>
                  <a:close/>
                  <a:moveTo>
                    <a:pt x="301" y="172"/>
                  </a:moveTo>
                  <a:lnTo>
                    <a:pt x="301" y="172"/>
                  </a:lnTo>
                  <a:lnTo>
                    <a:pt x="85" y="1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472"/>
                  </a:lnTo>
                  <a:cubicBezTo>
                    <a:pt x="0" y="641"/>
                    <a:pt x="133" y="774"/>
                    <a:pt x="301" y="774"/>
                  </a:cubicBezTo>
                  <a:cubicBezTo>
                    <a:pt x="467" y="774"/>
                    <a:pt x="601" y="641"/>
                    <a:pt x="601" y="472"/>
                  </a:cubicBezTo>
                  <a:cubicBezTo>
                    <a:pt x="601" y="307"/>
                    <a:pt x="467" y="172"/>
                    <a:pt x="301" y="172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0"/>
            <p:cNvSpPr>
              <a:spLocks noEditPoints="1"/>
            </p:cNvSpPr>
            <p:nvPr/>
          </p:nvSpPr>
          <p:spPr bwMode="auto">
            <a:xfrm>
              <a:off x="3928" y="668"/>
              <a:ext cx="170" cy="170"/>
            </a:xfrm>
            <a:custGeom>
              <a:avLst/>
              <a:gdLst/>
              <a:ahLst/>
              <a:cxnLst>
                <a:cxn ang="0">
                  <a:pos x="99" y="180"/>
                </a:cxn>
                <a:cxn ang="0">
                  <a:pos x="99" y="180"/>
                </a:cxn>
                <a:cxn ang="0">
                  <a:pos x="17" y="97"/>
                </a:cxn>
                <a:cxn ang="0">
                  <a:pos x="99" y="15"/>
                </a:cxn>
                <a:cxn ang="0">
                  <a:pos x="181" y="97"/>
                </a:cxn>
                <a:cxn ang="0">
                  <a:pos x="99" y="180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0" y="97"/>
                </a:cxn>
                <a:cxn ang="0">
                  <a:pos x="99" y="196"/>
                </a:cxn>
                <a:cxn ang="0">
                  <a:pos x="197" y="97"/>
                </a:cxn>
                <a:cxn ang="0">
                  <a:pos x="99" y="0"/>
                </a:cxn>
              </a:cxnLst>
              <a:rect l="0" t="0" r="r" b="b"/>
              <a:pathLst>
                <a:path w="197" h="196">
                  <a:moveTo>
                    <a:pt x="99" y="180"/>
                  </a:moveTo>
                  <a:lnTo>
                    <a:pt x="99" y="180"/>
                  </a:lnTo>
                  <a:cubicBezTo>
                    <a:pt x="54" y="180"/>
                    <a:pt x="17" y="143"/>
                    <a:pt x="17" y="97"/>
                  </a:cubicBezTo>
                  <a:cubicBezTo>
                    <a:pt x="17" y="52"/>
                    <a:pt x="54" y="15"/>
                    <a:pt x="99" y="15"/>
                  </a:cubicBezTo>
                  <a:cubicBezTo>
                    <a:pt x="144" y="15"/>
                    <a:pt x="181" y="52"/>
                    <a:pt x="181" y="97"/>
                  </a:cubicBezTo>
                  <a:cubicBezTo>
                    <a:pt x="181" y="143"/>
                    <a:pt x="144" y="180"/>
                    <a:pt x="99" y="180"/>
                  </a:cubicBezTo>
                  <a:close/>
                  <a:moveTo>
                    <a:pt x="99" y="0"/>
                  </a:moveTo>
                  <a:lnTo>
                    <a:pt x="99" y="0"/>
                  </a:lnTo>
                  <a:cubicBezTo>
                    <a:pt x="45" y="0"/>
                    <a:pt x="0" y="43"/>
                    <a:pt x="0" y="97"/>
                  </a:cubicBezTo>
                  <a:cubicBezTo>
                    <a:pt x="0" y="152"/>
                    <a:pt x="45" y="196"/>
                    <a:pt x="99" y="196"/>
                  </a:cubicBezTo>
                  <a:cubicBezTo>
                    <a:pt x="153" y="196"/>
                    <a:pt x="197" y="152"/>
                    <a:pt x="197" y="97"/>
                  </a:cubicBezTo>
                  <a:cubicBezTo>
                    <a:pt x="197" y="43"/>
                    <a:pt x="153" y="0"/>
                    <a:pt x="99" y="0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1"/>
            <p:cNvSpPr>
              <a:spLocks noEditPoints="1"/>
            </p:cNvSpPr>
            <p:nvPr/>
          </p:nvSpPr>
          <p:spPr bwMode="auto">
            <a:xfrm>
              <a:off x="4165" y="668"/>
              <a:ext cx="169" cy="170"/>
            </a:xfrm>
            <a:custGeom>
              <a:avLst/>
              <a:gdLst/>
              <a:ahLst/>
              <a:cxnLst>
                <a:cxn ang="0">
                  <a:pos x="98" y="145"/>
                </a:cxn>
                <a:cxn ang="0">
                  <a:pos x="98" y="145"/>
                </a:cxn>
                <a:cxn ang="0">
                  <a:pos x="51" y="97"/>
                </a:cxn>
                <a:cxn ang="0">
                  <a:pos x="98" y="50"/>
                </a:cxn>
                <a:cxn ang="0">
                  <a:pos x="145" y="97"/>
                </a:cxn>
                <a:cxn ang="0">
                  <a:pos x="98" y="145"/>
                </a:cxn>
                <a:cxn ang="0">
                  <a:pos x="98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98" y="196"/>
                </a:cxn>
                <a:cxn ang="0">
                  <a:pos x="196" y="97"/>
                </a:cxn>
                <a:cxn ang="0">
                  <a:pos x="98" y="0"/>
                </a:cxn>
              </a:cxnLst>
              <a:rect l="0" t="0" r="r" b="b"/>
              <a:pathLst>
                <a:path w="196" h="196">
                  <a:moveTo>
                    <a:pt x="98" y="145"/>
                  </a:moveTo>
                  <a:lnTo>
                    <a:pt x="98" y="145"/>
                  </a:lnTo>
                  <a:cubicBezTo>
                    <a:pt x="72" y="145"/>
                    <a:pt x="51" y="124"/>
                    <a:pt x="51" y="97"/>
                  </a:cubicBezTo>
                  <a:cubicBezTo>
                    <a:pt x="51" y="71"/>
                    <a:pt x="72" y="50"/>
                    <a:pt x="98" y="50"/>
                  </a:cubicBezTo>
                  <a:cubicBezTo>
                    <a:pt x="124" y="50"/>
                    <a:pt x="145" y="71"/>
                    <a:pt x="145" y="97"/>
                  </a:cubicBezTo>
                  <a:cubicBezTo>
                    <a:pt x="145" y="124"/>
                    <a:pt x="124" y="145"/>
                    <a:pt x="98" y="145"/>
                  </a:cubicBezTo>
                  <a:close/>
                  <a:moveTo>
                    <a:pt x="98" y="0"/>
                  </a:moveTo>
                  <a:lnTo>
                    <a:pt x="98" y="0"/>
                  </a:lnTo>
                  <a:cubicBezTo>
                    <a:pt x="44" y="0"/>
                    <a:pt x="0" y="43"/>
                    <a:pt x="0" y="97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7"/>
                  </a:cubicBezTo>
                  <a:cubicBezTo>
                    <a:pt x="196" y="43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6" name="Round Same Side Corner Rectangle 135"/>
          <p:cNvSpPr/>
          <p:nvPr/>
        </p:nvSpPr>
        <p:spPr>
          <a:xfrm>
            <a:off x="3090718" y="1161176"/>
            <a:ext cx="2962564" cy="340453"/>
          </a:xfrm>
          <a:prstGeom prst="round2Same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Real Time Trading Platform</a:t>
            </a:r>
          </a:p>
        </p:txBody>
      </p:sp>
      <p:sp>
        <p:nvSpPr>
          <p:cNvPr id="137" name="Round Same Side Corner Rectangle 136"/>
          <p:cNvSpPr/>
          <p:nvPr/>
        </p:nvSpPr>
        <p:spPr>
          <a:xfrm>
            <a:off x="6172200" y="1161176"/>
            <a:ext cx="2807854" cy="340453"/>
          </a:xfrm>
          <a:prstGeom prst="round2Same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Demand</a:t>
            </a:r>
          </a:p>
        </p:txBody>
      </p:sp>
      <p:sp>
        <p:nvSpPr>
          <p:cNvPr id="138" name="Round Same Side Corner Rectangle 137"/>
          <p:cNvSpPr/>
          <p:nvPr/>
        </p:nvSpPr>
        <p:spPr>
          <a:xfrm>
            <a:off x="175491" y="1161176"/>
            <a:ext cx="2807854" cy="340453"/>
          </a:xfrm>
          <a:prstGeom prst="round2SameRect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Supply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755056" y="1549866"/>
            <a:ext cx="182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DSPs</a:t>
            </a:r>
            <a:endParaRPr lang="en-US" sz="1400" b="1" dirty="0"/>
          </a:p>
        </p:txBody>
      </p:sp>
      <p:sp>
        <p:nvSpPr>
          <p:cNvPr id="74" name="Rectangle 73"/>
          <p:cNvSpPr/>
          <p:nvPr/>
        </p:nvSpPr>
        <p:spPr>
          <a:xfrm>
            <a:off x="395251" y="1549866"/>
            <a:ext cx="2357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Premium Global Publishers</a:t>
            </a:r>
            <a:endParaRPr lang="en-US" sz="1400" b="1" dirty="0"/>
          </a:p>
        </p:txBody>
      </p:sp>
      <p:pic>
        <p:nvPicPr>
          <p:cNvPr id="1026" name="Picture 2" descr="http://www.apppicker.com/news/wp-content/uploads/2012/07/Amazon-logo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0" b="27435"/>
          <a:stretch/>
        </p:blipFill>
        <p:spPr bwMode="auto">
          <a:xfrm>
            <a:off x="342342" y="1832886"/>
            <a:ext cx="7403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upload.wikimedia.org/wikipedia/commons/5/5a/EBay_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upload.wikimedia.org/wikipedia/commons/5/5a/EBay_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mensstylepro.files.wordpress.com/2011/10/ebay-logo.jpg?w=640&amp;h=35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55" y="1868794"/>
            <a:ext cx="621279" cy="34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datalossdb.org/system/monster_logo.gi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52" y="2285100"/>
            <a:ext cx="522249" cy="3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http://www.seek.com.au/templates/21768905_2_log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70" y="3536375"/>
            <a:ext cx="631739" cy="2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http://www.truthaboutnursing.org/images/newsp/times_india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20" y="4385090"/>
            <a:ext cx="1173305" cy="2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34254" y="3505607"/>
            <a:ext cx="552093" cy="35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4" descr="http://www.horizont.net/aktuell/leute/pages/pics/28338-org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36" y="3840101"/>
            <a:ext cx="685764" cy="5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logo-eurosport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142982" y="3950544"/>
            <a:ext cx="563469" cy="350731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192947" y="4806892"/>
            <a:ext cx="2788920" cy="1426128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tx2"/>
              </a:gs>
            </a:gsLst>
            <a:lin ang="5400000" scaled="0"/>
          </a:gradFill>
          <a:ln w="1905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9398" y="4815146"/>
            <a:ext cx="2590800" cy="145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91440" rIns="91440" bIns="91440" rtlCol="0" anchor="t" anchorCtr="0"/>
          <a:lstStyle/>
          <a:p>
            <a:pPr marL="176213" lvl="0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400+ </a:t>
            </a:r>
            <a:r>
              <a:rPr lang="en-US" sz="1600" dirty="0" smtClean="0">
                <a:solidFill>
                  <a:schemeClr val="tx1"/>
                </a:solidFill>
              </a:rPr>
              <a:t>Publishers</a:t>
            </a:r>
          </a:p>
          <a:p>
            <a:pPr marL="176213" lvl="0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endParaRPr lang="en-US" b="1" dirty="0" smtClean="0">
              <a:solidFill>
                <a:schemeClr val="tx1"/>
              </a:solidFill>
            </a:endParaRPr>
          </a:p>
          <a:p>
            <a:pPr marL="176213" lvl="0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1/3</a:t>
            </a:r>
            <a:r>
              <a:rPr lang="en-US" sz="1600" dirty="0" smtClean="0">
                <a:solidFill>
                  <a:schemeClr val="tx1"/>
                </a:solidFill>
              </a:rPr>
              <a:t> of </a:t>
            </a:r>
            <a:r>
              <a:rPr lang="en-US" sz="1600" dirty="0" err="1" smtClean="0">
                <a:solidFill>
                  <a:schemeClr val="tx1"/>
                </a:solidFill>
              </a:rPr>
              <a:t>comScore</a:t>
            </a:r>
            <a:r>
              <a:rPr lang="en-US" sz="1600" dirty="0" smtClean="0">
                <a:solidFill>
                  <a:schemeClr val="tx1"/>
                </a:solidFill>
              </a:rPr>
              <a:t> 100</a:t>
            </a:r>
            <a:endParaRPr lang="en-US" b="1" dirty="0" smtClean="0">
              <a:solidFill>
                <a:schemeClr val="tx1"/>
              </a:solidFill>
            </a:endParaRPr>
          </a:p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endParaRPr lang="en-US" b="1" dirty="0" smtClean="0">
              <a:solidFill>
                <a:schemeClr val="tx1"/>
              </a:solidFill>
            </a:endParaRPr>
          </a:p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646M</a:t>
            </a:r>
            <a:r>
              <a:rPr lang="en-US" sz="1600" dirty="0" smtClean="0">
                <a:solidFill>
                  <a:schemeClr val="tx1"/>
                </a:solidFill>
              </a:rPr>
              <a:t> UV Reach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186182" y="4806892"/>
            <a:ext cx="2788920" cy="142612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5400000" scaled="0"/>
          </a:gradFill>
          <a:ln w="1905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287656" y="4815146"/>
            <a:ext cx="2590800" cy="145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91440" rIns="91440" bIns="91440" rtlCol="0" anchor="t" anchorCtr="0"/>
          <a:lstStyle/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50+ </a:t>
            </a:r>
            <a:r>
              <a:rPr lang="en-US" sz="1600" dirty="0" smtClean="0">
                <a:solidFill>
                  <a:schemeClr val="tx1"/>
                </a:solidFill>
              </a:rPr>
              <a:t>DSPs</a:t>
            </a:r>
          </a:p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endParaRPr lang="en-US" b="1" dirty="0" smtClean="0">
              <a:solidFill>
                <a:schemeClr val="tx1"/>
              </a:solidFill>
            </a:endParaRPr>
          </a:p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350+  </a:t>
            </a:r>
            <a:r>
              <a:rPr lang="en-US" sz="1600" dirty="0" smtClean="0">
                <a:solidFill>
                  <a:schemeClr val="tx1"/>
                </a:solidFill>
              </a:rPr>
              <a:t>Ad Networks</a:t>
            </a:r>
            <a:endParaRPr lang="en-US" b="1" dirty="0" smtClean="0">
              <a:solidFill>
                <a:schemeClr val="tx1"/>
              </a:solidFill>
            </a:endParaRPr>
          </a:p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endParaRPr lang="en-US" b="1" dirty="0" smtClean="0">
              <a:solidFill>
                <a:schemeClr val="tx1"/>
              </a:solidFill>
            </a:endParaRPr>
          </a:p>
          <a:p>
            <a:pPr marL="176213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70,000+ </a:t>
            </a:r>
            <a:r>
              <a:rPr lang="en-US" sz="1600" dirty="0" smtClean="0">
                <a:solidFill>
                  <a:schemeClr val="tx1"/>
                </a:solidFill>
              </a:rPr>
              <a:t>Advertisers</a:t>
            </a:r>
          </a:p>
        </p:txBody>
      </p:sp>
      <p:sp>
        <p:nvSpPr>
          <p:cNvPr id="98" name="Rectangle 97"/>
          <p:cNvSpPr/>
          <p:nvPr/>
        </p:nvSpPr>
        <p:spPr bwMode="ltGray">
          <a:xfrm>
            <a:off x="3103927" y="4806892"/>
            <a:ext cx="2936146" cy="1426128"/>
          </a:xfrm>
          <a:prstGeom prst="rect">
            <a:avLst/>
          </a:prstGeom>
          <a:gradFill>
            <a:gsLst>
              <a:gs pos="0">
                <a:schemeClr val="bg2">
                  <a:lumMod val="65000"/>
                </a:schemeClr>
              </a:gs>
              <a:gs pos="100000">
                <a:schemeClr val="tx2"/>
              </a:gs>
            </a:gsLst>
            <a:lin ang="5400000" scaled="0"/>
          </a:gradFill>
          <a:ln w="1905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214255" y="4815146"/>
            <a:ext cx="2789382" cy="145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91440" rIns="91440" bIns="91440" rtlCol="0" anchor="t" anchorCtr="0"/>
          <a:lstStyle/>
          <a:p>
            <a:pPr marL="176213" lvl="0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1.7 Trillion</a:t>
            </a:r>
            <a:r>
              <a:rPr lang="en-US" sz="1600" dirty="0" smtClean="0">
                <a:solidFill>
                  <a:schemeClr val="tx1"/>
                </a:solidFill>
              </a:rPr>
              <a:t> Impressions </a:t>
            </a:r>
          </a:p>
          <a:p>
            <a:pPr marL="176213" lvl="0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176213" lvl="0" indent="-176213">
              <a:lnSpc>
                <a:spcPct val="110000"/>
              </a:lnSpc>
              <a:buClr>
                <a:schemeClr val="accent4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14.4 Trillion </a:t>
            </a:r>
            <a:r>
              <a:rPr lang="en-US" sz="1600" dirty="0" smtClean="0">
                <a:solidFill>
                  <a:schemeClr val="tx1"/>
                </a:solidFill>
              </a:rPr>
              <a:t>Bid Requests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391149" y="3701724"/>
            <a:ext cx="466476" cy="2799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9" t="33428" r="5896" b="34571"/>
          <a:stretch/>
        </p:blipFill>
        <p:spPr>
          <a:xfrm>
            <a:off x="6314127" y="3353633"/>
            <a:ext cx="1017157" cy="1579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787" y="4100295"/>
            <a:ext cx="915925" cy="3114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3" t="26308" r="8591" b="22000"/>
          <a:stretch/>
        </p:blipFill>
        <p:spPr>
          <a:xfrm>
            <a:off x="8057460" y="4140931"/>
            <a:ext cx="820996" cy="2608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" t="7000" r="3986" b="7000"/>
          <a:stretch/>
        </p:blipFill>
        <p:spPr>
          <a:xfrm>
            <a:off x="7212021" y="4073634"/>
            <a:ext cx="761720" cy="3281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469817" y="3360502"/>
            <a:ext cx="387808" cy="2878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019112" y="3325292"/>
            <a:ext cx="729140" cy="24328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343610" y="3688215"/>
            <a:ext cx="811261" cy="2766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7932805" y="3689944"/>
            <a:ext cx="932950" cy="274968"/>
          </a:xfrm>
          <a:prstGeom prst="rect">
            <a:avLst/>
          </a:prstGeom>
        </p:spPr>
      </p:pic>
      <p:pic>
        <p:nvPicPr>
          <p:cNvPr id="58369" name="Picture 2" descr="Description: http://media01.linkedin.com/mpr/mpr/shrink_100_60/p/3/000/023/316/032fc20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197520" y="2119274"/>
            <a:ext cx="625186" cy="3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Description: https://encrypted-tbn2.google.com/images?q=tbn:ANd9GcSElHHmVEi1BFWsf47wY-dlATEJ4rHFe0KwQi3hYLwjoHqLMx2T"/>
          <p:cNvPicPr>
            <a:picLocks noChangeAspect="1" noChangeArrowheads="1"/>
          </p:cNvPicPr>
          <p:nvPr/>
        </p:nvPicPr>
        <p:blipFill>
          <a:blip r:embed="rId37" r:link="rId38" cstate="print"/>
          <a:srcRect/>
          <a:stretch>
            <a:fillRect/>
          </a:stretch>
        </p:blipFill>
        <p:spPr bwMode="auto">
          <a:xfrm>
            <a:off x="6330816" y="2517852"/>
            <a:ext cx="720436" cy="266007"/>
          </a:xfrm>
          <a:prstGeom prst="rect">
            <a:avLst/>
          </a:prstGeom>
          <a:noFill/>
        </p:spPr>
      </p:pic>
      <p:pic>
        <p:nvPicPr>
          <p:cNvPr id="58371" name="Picture 8" descr="Description: http://www.techday.co.nz/assets/static/images/news_image/radium_one_logo.jpg"/>
          <p:cNvPicPr>
            <a:picLocks noChangeAspect="1" noChangeArrowheads="1"/>
          </p:cNvPicPr>
          <p:nvPr/>
        </p:nvPicPr>
        <p:blipFill>
          <a:blip r:embed="rId39" r:link="rId40" cstate="print"/>
          <a:srcRect t="18939" b="20455"/>
          <a:stretch>
            <a:fillRect/>
          </a:stretch>
        </p:blipFill>
        <p:spPr bwMode="auto">
          <a:xfrm>
            <a:off x="7143185" y="2511855"/>
            <a:ext cx="785091" cy="262517"/>
          </a:xfrm>
          <a:prstGeom prst="rect">
            <a:avLst/>
          </a:prstGeom>
          <a:noFill/>
        </p:spPr>
      </p:pic>
      <p:pic>
        <p:nvPicPr>
          <p:cNvPr id="58370" name="Picture 10" descr="Description: http://fr.techcrunch.com/wp-content/uploads/2011/12/CRITEO_logo_big.png"/>
          <p:cNvPicPr>
            <a:picLocks noChangeAspect="1" noChangeArrowheads="1"/>
          </p:cNvPicPr>
          <p:nvPr/>
        </p:nvPicPr>
        <p:blipFill>
          <a:blip r:embed="rId41" r:link="rId42" cstate="print"/>
          <a:srcRect/>
          <a:stretch>
            <a:fillRect/>
          </a:stretch>
        </p:blipFill>
        <p:spPr bwMode="auto">
          <a:xfrm>
            <a:off x="8120829" y="2552914"/>
            <a:ext cx="694258" cy="180398"/>
          </a:xfrm>
          <a:prstGeom prst="rect">
            <a:avLst/>
          </a:prstGeom>
          <a:noFill/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3225196" y="2011918"/>
            <a:ext cx="2697176" cy="2596943"/>
          </a:xfrm>
          <a:prstGeom prst="roundRect">
            <a:avLst>
              <a:gd name="adj" fmla="val 9523"/>
            </a:avLst>
          </a:prstGeom>
          <a:solidFill>
            <a:schemeClr val="tx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3374070" y="2182773"/>
            <a:ext cx="2412639" cy="2270660"/>
            <a:chOff x="3380690" y="1649436"/>
            <a:chExt cx="2412639" cy="2270660"/>
          </a:xfrm>
        </p:grpSpPr>
        <p:sp>
          <p:nvSpPr>
            <p:cNvPr id="117" name="Rounded Rectangle 116"/>
            <p:cNvSpPr/>
            <p:nvPr/>
          </p:nvSpPr>
          <p:spPr>
            <a:xfrm rot="5400000">
              <a:off x="2370278" y="2661322"/>
              <a:ext cx="2267712" cy="2468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REVV for Publishers</a:t>
              </a:r>
            </a:p>
          </p:txBody>
        </p:sp>
        <p:sp>
          <p:nvSpPr>
            <p:cNvPr id="103" name="Rounded Rectangle 102"/>
            <p:cNvSpPr/>
            <p:nvPr/>
          </p:nvSpPr>
          <p:spPr>
            <a:xfrm rot="16200000">
              <a:off x="4536029" y="2661323"/>
              <a:ext cx="2267712" cy="2468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REVV for Buyers</a:t>
              </a: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3695703" y="1649436"/>
              <a:ext cx="1779928" cy="2270660"/>
              <a:chOff x="3695703" y="1652897"/>
              <a:chExt cx="1779928" cy="2270660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4179294" y="2487208"/>
                <a:ext cx="818968" cy="64592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Real Time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Decisioning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Engine</a:t>
                </a:r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3695703" y="1652897"/>
                <a:ext cx="1779928" cy="249791"/>
              </a:xfrm>
              <a:prstGeom prst="roundRect">
                <a:avLst/>
              </a:prstGeom>
              <a:solidFill>
                <a:schemeClr val="bg2">
                  <a:lumMod val="95000"/>
                </a:schemeClr>
              </a:solidFill>
              <a:ln w="19050"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Data and Algorithms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3695703" y="3673766"/>
                <a:ext cx="1779928" cy="249791"/>
              </a:xfrm>
              <a:prstGeom prst="roundRect">
                <a:avLst/>
              </a:prstGeom>
              <a:solidFill>
                <a:schemeClr val="bg2">
                  <a:lumMod val="95000"/>
                </a:schemeClr>
              </a:solidFill>
              <a:ln w="19050">
                <a:solidFill>
                  <a:schemeClr val="bg2">
                    <a:lumMod val="6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Infrastructure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3702087" y="1874982"/>
                <a:ext cx="1757864" cy="1833153"/>
                <a:chOff x="3624687" y="1774220"/>
                <a:chExt cx="1942506" cy="2025703"/>
              </a:xfrm>
            </p:grpSpPr>
            <p:sp>
              <p:nvSpPr>
                <p:cNvPr id="106" name="Circular Arrow 105"/>
                <p:cNvSpPr/>
                <p:nvPr/>
              </p:nvSpPr>
              <p:spPr>
                <a:xfrm rot="900000">
                  <a:off x="3624687" y="1834589"/>
                  <a:ext cx="1942506" cy="1965334"/>
                </a:xfrm>
                <a:prstGeom prst="circularArrow">
                  <a:avLst>
                    <a:gd name="adj1" fmla="val 9328"/>
                    <a:gd name="adj2" fmla="val 879921"/>
                    <a:gd name="adj3" fmla="val 20149365"/>
                    <a:gd name="adj4" fmla="val 10863399"/>
                    <a:gd name="adj5" fmla="val 9623"/>
                  </a:avLst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Circular Arrow 104"/>
                <p:cNvSpPr/>
                <p:nvPr/>
              </p:nvSpPr>
              <p:spPr>
                <a:xfrm rot="11700000">
                  <a:off x="3624687" y="1774220"/>
                  <a:ext cx="1942506" cy="1965334"/>
                </a:xfrm>
                <a:prstGeom prst="circularArrow">
                  <a:avLst>
                    <a:gd name="adj1" fmla="val 9328"/>
                    <a:gd name="adj2" fmla="val 879921"/>
                    <a:gd name="adj3" fmla="val 20149365"/>
                    <a:gd name="adj4" fmla="val 10990619"/>
                    <a:gd name="adj5" fmla="val 9623"/>
                  </a:avLst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5" name="Snip and Round Single Corner Rectangle 4"/>
          <p:cNvSpPr/>
          <p:nvPr/>
        </p:nvSpPr>
        <p:spPr>
          <a:xfrm>
            <a:off x="3131860" y="4680206"/>
            <a:ext cx="1070308" cy="214033"/>
          </a:xfrm>
          <a:prstGeom prst="snip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Annually: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480504"/>
              </p:ext>
            </p:extLst>
          </p:nvPr>
        </p:nvGraphicFramePr>
        <p:xfrm>
          <a:off x="4538445" y="1195660"/>
          <a:ext cx="4152550" cy="401116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60726"/>
                <a:gridCol w="1745412"/>
                <a:gridCol w="1217474"/>
                <a:gridCol w="828938"/>
              </a:tblGrid>
              <a:tr h="11882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comScore 6-25</a:t>
                      </a:r>
                      <a:endParaRPr lang="en-US" sz="1200" b="0" dirty="0"/>
                    </a:p>
                  </a:txBody>
                  <a:tcPr marL="45720" marR="45720" marT="27432" marB="27432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</a:tr>
              <a:tr h="184831"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 smtClean="0">
                          <a:solidFill>
                            <a:schemeClr val="tx2"/>
                          </a:solidFill>
                        </a:rPr>
                        <a:t>Rank</a:t>
                      </a:r>
                      <a:endParaRPr lang="en-US" sz="800" b="1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27432" marB="27432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smtClean="0">
                          <a:solidFill>
                            <a:schemeClr val="tx2"/>
                          </a:solidFill>
                        </a:rPr>
                        <a:t>Publisher</a:t>
                      </a:r>
                      <a:endParaRPr lang="en-US" sz="800" b="1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27432" marB="27432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chemeClr val="tx2"/>
                          </a:solidFill>
                        </a:rPr>
                        <a:t>Total Display Ad Impressions (MM)</a:t>
                      </a:r>
                      <a:endParaRPr lang="en-US" sz="800" b="1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27432" marB="27432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chemeClr val="tx2"/>
                          </a:solidFill>
                        </a:rPr>
                        <a:t>Share of</a:t>
                      </a:r>
                      <a:br>
                        <a:rPr lang="en-US" sz="800" b="1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en-US" sz="800" b="1" dirty="0" smtClean="0">
                          <a:solidFill>
                            <a:schemeClr val="tx2"/>
                          </a:solidFill>
                        </a:rPr>
                        <a:t>Display</a:t>
                      </a:r>
                      <a:r>
                        <a:rPr lang="en-US" sz="800" b="1" baseline="0" dirty="0" smtClean="0">
                          <a:solidFill>
                            <a:schemeClr val="tx2"/>
                          </a:solidFill>
                        </a:rPr>
                        <a:t> Ads</a:t>
                      </a:r>
                      <a:endParaRPr lang="en-US" sz="800" b="1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27432" marB="27432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6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Glam Media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7,694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1.7%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7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ESPN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5,520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1.3%</a:t>
                      </a:r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8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Turner Digital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5,375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1.2%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9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eBay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4,505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1.0%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10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Amazon</a:t>
                      </a:r>
                      <a:r>
                        <a:rPr lang="en-US" sz="900" baseline="0" dirty="0" smtClean="0"/>
                        <a:t> Sites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4,108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0.9%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11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Viacom Digital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3,536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0.8%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12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Weather Channel,</a:t>
                      </a:r>
                      <a:r>
                        <a:rPr lang="en-US" sz="900" baseline="0" dirty="0" smtClean="0"/>
                        <a:t> The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2,205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0.5%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13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CBS Interactive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2,142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0.5%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14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New York Times Network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1,997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0.5%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15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Gannett Sites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1,951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0.4%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16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Fox News Digital</a:t>
                      </a:r>
                      <a:r>
                        <a:rPr lang="en-US" sz="900" baseline="0" dirty="0" smtClean="0"/>
                        <a:t> Network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1,912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0.4%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17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DRUDGEREPORT.COM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1,874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0.4%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18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Comcast Corporation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1,779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0.4%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19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PANDORA.COM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1,555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0.4%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20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NFL Internet Group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1,522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21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Mevio</a:t>
                      </a:r>
                      <a:r>
                        <a:rPr lang="en-US" sz="900" dirty="0" smtClean="0"/>
                        <a:t> Network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1,516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22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WildTangent</a:t>
                      </a:r>
                      <a:r>
                        <a:rPr lang="en-US" sz="900" baseline="0" dirty="0" smtClean="0"/>
                        <a:t> Media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1,467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23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MEDIATAKEOUT.COM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1,371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24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TAGGED.COM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1,353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820"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25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Com Enterprises Inc.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1,281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0.3%</a:t>
                      </a:r>
                      <a:endParaRPr lang="en-US" sz="900" dirty="0"/>
                    </a:p>
                  </a:txBody>
                  <a:tcPr marL="45720" marR="45720" marT="18288" marB="1828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411162"/>
          </a:xfrm>
        </p:spPr>
        <p:txBody>
          <a:bodyPr/>
          <a:lstStyle/>
          <a:p>
            <a:r>
              <a:rPr lang="en-US" dirty="0" smtClean="0"/>
              <a:t>Our Focus: #6 – 1,000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262709"/>
              </p:ext>
            </p:extLst>
          </p:nvPr>
        </p:nvGraphicFramePr>
        <p:xfrm>
          <a:off x="0" y="765383"/>
          <a:ext cx="4495800" cy="441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453006" y="5505623"/>
            <a:ext cx="8237988" cy="956344"/>
          </a:xfrm>
          <a:prstGeom prst="roundRect">
            <a:avLst>
              <a:gd name="adj" fmla="val 9661"/>
            </a:avLst>
          </a:prstGeom>
          <a:solidFill>
            <a:schemeClr val="tx2"/>
          </a:solidFill>
          <a:ln w="19050">
            <a:solidFill>
              <a:srgbClr val="00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Fragmented Markets Need Technology Platform to Power a Marketplace</a:t>
            </a:r>
          </a:p>
        </p:txBody>
      </p:sp>
      <p:pic>
        <p:nvPicPr>
          <p:cNvPr id="20" name="Picture 19" descr="1297909210_vis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81" y="6014336"/>
            <a:ext cx="695939" cy="252558"/>
          </a:xfrm>
          <a:prstGeom prst="rect">
            <a:avLst/>
          </a:prstGeom>
        </p:spPr>
      </p:pic>
      <p:pic>
        <p:nvPicPr>
          <p:cNvPr id="21" name="Picture 20" descr="Screen shot 2012-04-30 at 1.33.03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92" y="6029395"/>
            <a:ext cx="1163689" cy="272774"/>
          </a:xfrm>
          <a:prstGeom prst="rect">
            <a:avLst/>
          </a:prstGeom>
        </p:spPr>
      </p:pic>
      <p:pic>
        <p:nvPicPr>
          <p:cNvPr id="22" name="Picture 21" descr="livemaster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008"/>
          <a:stretch/>
        </p:blipFill>
        <p:spPr>
          <a:xfrm>
            <a:off x="4013410" y="6003356"/>
            <a:ext cx="1264483" cy="355342"/>
          </a:xfrm>
          <a:prstGeom prst="rect">
            <a:avLst/>
          </a:prstGeom>
        </p:spPr>
      </p:pic>
      <p:pic>
        <p:nvPicPr>
          <p:cNvPr id="23" name="Picture 22" descr="Screen shot 2012-04-30 at 11.47.22 P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391" y="5957595"/>
            <a:ext cx="685648" cy="366041"/>
          </a:xfrm>
          <a:prstGeom prst="rect">
            <a:avLst/>
          </a:prstGeom>
        </p:spPr>
      </p:pic>
      <p:pic>
        <p:nvPicPr>
          <p:cNvPr id="24" name="Picture 23" descr="Screen shot 2012-05-03 at 9.06.57 A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839" y="5878566"/>
            <a:ext cx="1003268" cy="47376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 rot="5400000">
            <a:off x="6337883" y="2924054"/>
            <a:ext cx="3858934" cy="813732"/>
          </a:xfrm>
          <a:prstGeom prst="roundRect">
            <a:avLst>
              <a:gd name="adj" fmla="val 10210"/>
            </a:avLst>
          </a:prstGeom>
          <a:noFill/>
          <a:ln w="38100" cmpd="sng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Scale, The Largest Independent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219201"/>
            <a:ext cx="8458200" cy="609600"/>
          </a:xfrm>
        </p:spPr>
        <p:txBody>
          <a:bodyPr/>
          <a:lstStyle/>
          <a:p>
            <a:r>
              <a:rPr lang="en-US" dirty="0" smtClean="0"/>
              <a:t>#1 Global &amp; US Reach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29" y="1524000"/>
            <a:ext cx="3284771" cy="484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Unsaved Preview Document.pdf"/>
          <p:cNvPicPr>
            <a:picLocks noChangeAspect="1"/>
          </p:cNvPicPr>
          <p:nvPr/>
        </p:nvPicPr>
        <p:blipFill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" t="2766" r="3683" b="8959"/>
          <a:stretch>
            <a:fillRect/>
          </a:stretch>
        </p:blipFill>
        <p:spPr>
          <a:xfrm>
            <a:off x="221737" y="1981899"/>
            <a:ext cx="5390509" cy="2590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491" y="4495800"/>
            <a:ext cx="5199509" cy="1417384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r>
              <a:rPr lang="en-US" sz="3600" dirty="0" smtClean="0">
                <a:solidFill>
                  <a:srgbClr val="595959"/>
                </a:solidFill>
              </a:rPr>
              <a:t>U.S. – U.K. – FRANCE – </a:t>
            </a:r>
          </a:p>
          <a:p>
            <a:r>
              <a:rPr lang="en-US" sz="3600" dirty="0" smtClean="0">
                <a:solidFill>
                  <a:srgbClr val="595959"/>
                </a:solidFill>
              </a:rPr>
              <a:t>GERMANY - AUSTRALIA</a:t>
            </a:r>
          </a:p>
        </p:txBody>
      </p:sp>
    </p:spTree>
    <p:extLst>
      <p:ext uri="{BB962C8B-B14F-4D97-AF65-F5344CB8AC3E}">
        <p14:creationId xmlns:p14="http://schemas.microsoft.com/office/powerpoint/2010/main" val="9651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437376"/>
            <a:ext cx="8915400" cy="5201424"/>
          </a:xfrm>
        </p:spPr>
        <p:txBody>
          <a:bodyPr/>
          <a:lstStyle/>
          <a:p>
            <a:r>
              <a:rPr lang="en-US" sz="16600" dirty="0" smtClean="0"/>
              <a:t>Five Trends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5425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Battle Up The Stack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76400"/>
            <a:ext cx="3586163" cy="4479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055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Smart Pipe Manifesto</a:t>
            </a:r>
            <a:endParaRPr lang="en-US" dirty="0"/>
          </a:p>
        </p:txBody>
      </p:sp>
      <p:pic>
        <p:nvPicPr>
          <p:cNvPr id="4" name="Picture 3" descr="iStock_000013925243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315200" cy="4872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89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Media, Not Silos</a:t>
            </a:r>
            <a:endParaRPr lang="en-US" dirty="0"/>
          </a:p>
        </p:txBody>
      </p:sp>
      <p:pic>
        <p:nvPicPr>
          <p:cNvPr id="4" name="Picture 3" descr="grain-silo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t="22086" r="7060" b="611"/>
          <a:stretch/>
        </p:blipFill>
        <p:spPr>
          <a:xfrm>
            <a:off x="381000" y="2286000"/>
            <a:ext cx="3960390" cy="2813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grain-silo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t="22086" r="7060" b="611"/>
          <a:stretch/>
        </p:blipFill>
        <p:spPr>
          <a:xfrm>
            <a:off x="4726410" y="2286000"/>
            <a:ext cx="3960390" cy="2813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&quot;No&quot; Symbol 5"/>
          <p:cNvSpPr/>
          <p:nvPr/>
        </p:nvSpPr>
        <p:spPr>
          <a:xfrm rot="5400000">
            <a:off x="4724400" y="1752600"/>
            <a:ext cx="3962400" cy="3962400"/>
          </a:xfrm>
          <a:prstGeom prst="noSmoking">
            <a:avLst>
              <a:gd name="adj" fmla="val 723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P_PPT_Template_Spring_12">
  <a:themeElements>
    <a:clrScheme name="The Rubicon Project Colors">
      <a:dk1>
        <a:srgbClr val="000000"/>
      </a:dk1>
      <a:lt1>
        <a:srgbClr val="FFFFFF"/>
      </a:lt1>
      <a:dk2>
        <a:srgbClr val="BFBFBF"/>
      </a:dk2>
      <a:lt2>
        <a:srgbClr val="EEEEEE"/>
      </a:lt2>
      <a:accent1>
        <a:srgbClr val="E31937"/>
      </a:accent1>
      <a:accent2>
        <a:srgbClr val="989582"/>
      </a:accent2>
      <a:accent3>
        <a:srgbClr val="F9A200"/>
      </a:accent3>
      <a:accent4>
        <a:srgbClr val="58A737"/>
      </a:accent4>
      <a:accent5>
        <a:srgbClr val="00AC9B"/>
      </a:accent5>
      <a:accent6>
        <a:srgbClr val="009CD8"/>
      </a:accent6>
      <a:hlink>
        <a:srgbClr val="3369E8"/>
      </a:hlink>
      <a:folHlink>
        <a:srgbClr val="8D4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 anchorCtr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RP_PPT_Template_Spring_12.potx</Template>
  <TotalTime>87007</TotalTime>
  <Words>358</Words>
  <Application>Microsoft Office PowerPoint</Application>
  <PresentationFormat>On-screen Show (4:3)</PresentationFormat>
  <Paragraphs>161</Paragraphs>
  <Slides>12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RP_PPT_Template_Spring_12</vt:lpstr>
      <vt:lpstr>Five Trends </vt:lpstr>
      <vt:lpstr>Rubicon Project</vt:lpstr>
      <vt:lpstr>Largest independent marketplace of comScore 1000</vt:lpstr>
      <vt:lpstr>Our Focus: #6 – 1,000</vt:lpstr>
      <vt:lpstr>Global Scale, The Largest Independent </vt:lpstr>
      <vt:lpstr>Five Trends</vt:lpstr>
      <vt:lpstr>The Battle Up The Stack</vt:lpstr>
      <vt:lpstr>The Smart Pipe Manifesto</vt:lpstr>
      <vt:lpstr>Cross Media, Not Silos</vt:lpstr>
      <vt:lpstr>Closed 2.0 or Open 3.0?</vt:lpstr>
      <vt:lpstr>The Road to the Majors</vt:lpstr>
      <vt:lpstr>The Battle Up The Stack The SmartPipe Manifesto Cross Media, Not Silos Closed 2.0 or Open 3.0? The Road to the Majors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njohnsson</dc:creator>
  <cp:lastModifiedBy>Shira Orbach</cp:lastModifiedBy>
  <cp:revision>321</cp:revision>
  <cp:lastPrinted>2012-06-20T13:10:37Z</cp:lastPrinted>
  <dcterms:created xsi:type="dcterms:W3CDTF">2011-08-01T19:54:43Z</dcterms:created>
  <dcterms:modified xsi:type="dcterms:W3CDTF">2012-10-17T14:56:42Z</dcterms:modified>
</cp:coreProperties>
</file>