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699" r:id="rId3"/>
    <p:sldMasterId id="2147483756" r:id="rId4"/>
    <p:sldMasterId id="2147483766" r:id="rId5"/>
    <p:sldMasterId id="2147483775" r:id="rId6"/>
    <p:sldMasterId id="2147483785" r:id="rId7"/>
    <p:sldMasterId id="2147483795" r:id="rId8"/>
    <p:sldMasterId id="2147483805" r:id="rId9"/>
    <p:sldMasterId id="2147483815" r:id="rId10"/>
    <p:sldMasterId id="2147483820" r:id="rId11"/>
    <p:sldMasterId id="2147483844" r:id="rId12"/>
  </p:sldMasterIdLst>
  <p:notesMasterIdLst>
    <p:notesMasterId r:id="rId28"/>
  </p:notesMasterIdLst>
  <p:handoutMasterIdLst>
    <p:handoutMasterId r:id="rId29"/>
  </p:handoutMasterIdLst>
  <p:sldIdLst>
    <p:sldId id="270" r:id="rId13"/>
    <p:sldId id="381" r:id="rId14"/>
    <p:sldId id="383" r:id="rId15"/>
    <p:sldId id="382" r:id="rId16"/>
    <p:sldId id="397" r:id="rId17"/>
    <p:sldId id="387" r:id="rId18"/>
    <p:sldId id="388" r:id="rId19"/>
    <p:sldId id="390" r:id="rId20"/>
    <p:sldId id="384" r:id="rId21"/>
    <p:sldId id="393" r:id="rId22"/>
    <p:sldId id="394" r:id="rId23"/>
    <p:sldId id="395" r:id="rId24"/>
    <p:sldId id="396" r:id="rId25"/>
    <p:sldId id="398" r:id="rId26"/>
    <p:sldId id="385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61887-F682-4FDF-BCD0-D6836F81BB55}" type="datetimeFigureOut">
              <a:rPr lang="en-GB" smtClean="0"/>
              <a:t>17/10/2012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C7A76-263E-4348-8A30-1F9E3399F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50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4F0ED-1E71-4A80-BD25-3AE7E48BD13F}" type="datetimeFigureOut">
              <a:rPr lang="en-GB" smtClean="0"/>
              <a:t>17/10/2012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7D456-E1D6-40E6-8E2D-30544A759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3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en-GB" b="1" dirty="0" smtClean="0"/>
              <a:t>Advertiser</a:t>
            </a:r>
            <a:r>
              <a:rPr lang="en-GB" dirty="0" smtClean="0"/>
              <a:t> (ISBA – Bob Wootton or David Ellison)</a:t>
            </a:r>
          </a:p>
          <a:p>
            <a:pPr rtl="0" eaLnBrk="1" fontAlgn="t" latinLnBrk="0" hangingPunct="1"/>
            <a:endParaRPr lang="en-GB" dirty="0" smtClean="0"/>
          </a:p>
          <a:p>
            <a:pPr rtl="0" eaLnBrk="1" fontAlgn="t" latinLnBrk="0" hangingPunct="1"/>
            <a:r>
              <a:rPr lang="en-GB" b="1" dirty="0" smtClean="0"/>
              <a:t>Agency</a:t>
            </a:r>
            <a:r>
              <a:rPr lang="en-GB" dirty="0" smtClean="0"/>
              <a:t> (IPA – Pete Robins or Nigel </a:t>
            </a:r>
            <a:r>
              <a:rPr lang="en-GB" dirty="0" err="1" smtClean="0"/>
              <a:t>Gwilliam</a:t>
            </a:r>
            <a:r>
              <a:rPr lang="en-GB" dirty="0" smtClean="0"/>
              <a:t>)</a:t>
            </a:r>
          </a:p>
          <a:p>
            <a:pPr rtl="0" eaLnBrk="1" fontAlgn="t" latinLnBrk="0" hangingPunct="1"/>
            <a:endParaRPr lang="en-GB" dirty="0" smtClean="0"/>
          </a:p>
          <a:p>
            <a:pPr rtl="0" eaLnBrk="1" fontAlgn="auto" latinLnBrk="0" hangingPunct="1"/>
            <a:r>
              <a:rPr lang="en-GB" b="1" dirty="0" smtClean="0"/>
              <a:t>Agency Trading Desk </a:t>
            </a:r>
            <a:r>
              <a:rPr lang="en-GB" dirty="0" smtClean="0"/>
              <a:t>(TBA – from e.g. </a:t>
            </a:r>
            <a:r>
              <a:rPr lang="en-GB" dirty="0" err="1" smtClean="0"/>
              <a:t>Xaxis</a:t>
            </a:r>
            <a:r>
              <a:rPr lang="en-GB" dirty="0" smtClean="0"/>
              <a:t>, </a:t>
            </a:r>
            <a:r>
              <a:rPr lang="en-GB" dirty="0" err="1" smtClean="0"/>
              <a:t>Vivaki</a:t>
            </a:r>
            <a:r>
              <a:rPr lang="en-GB" dirty="0" smtClean="0"/>
              <a:t>, </a:t>
            </a:r>
            <a:r>
              <a:rPr lang="en-GB" dirty="0" err="1" smtClean="0"/>
              <a:t>iProspect</a:t>
            </a:r>
            <a:r>
              <a:rPr lang="en-GB" dirty="0" smtClean="0"/>
              <a:t>, Media Contacts)</a:t>
            </a:r>
          </a:p>
          <a:p>
            <a:pPr rtl="0" eaLnBrk="1" fontAlgn="auto" latinLnBrk="0" hangingPunct="1"/>
            <a:endParaRPr lang="en-GB" dirty="0" smtClean="0"/>
          </a:p>
          <a:p>
            <a:pPr rtl="0" eaLnBrk="1" fontAlgn="auto" latinLnBrk="0" hangingPunct="1"/>
            <a:r>
              <a:rPr lang="en-GB" b="1" dirty="0" smtClean="0"/>
              <a:t>Demand Side Platform </a:t>
            </a:r>
            <a:r>
              <a:rPr lang="en-GB" dirty="0" smtClean="0"/>
              <a:t>(TBA – from e.g. Turn, Invite, </a:t>
            </a:r>
            <a:r>
              <a:rPr lang="en-GB" dirty="0" err="1" smtClean="0"/>
              <a:t>Adnetik</a:t>
            </a:r>
            <a:r>
              <a:rPr lang="en-GB" dirty="0" smtClean="0"/>
              <a:t>, </a:t>
            </a:r>
            <a:r>
              <a:rPr lang="en-GB" dirty="0" err="1" smtClean="0"/>
              <a:t>MediaMath</a:t>
            </a:r>
            <a:r>
              <a:rPr lang="en-GB" dirty="0" smtClean="0"/>
              <a:t>)</a:t>
            </a:r>
          </a:p>
          <a:p>
            <a:pPr rtl="0" eaLnBrk="1" fontAlgn="auto" latinLnBrk="0" hangingPunct="1"/>
            <a:endParaRPr lang="en-GB" dirty="0" smtClean="0"/>
          </a:p>
          <a:p>
            <a:pPr rtl="0" eaLnBrk="1" fontAlgn="auto" latinLnBrk="0" hangingPunct="1"/>
            <a:r>
              <a:rPr lang="en-GB" b="1" dirty="0" smtClean="0"/>
              <a:t>Ad Exchange </a:t>
            </a:r>
            <a:r>
              <a:rPr lang="en-GB" dirty="0" smtClean="0"/>
              <a:t>(TBA – from e.g. Google DC </a:t>
            </a:r>
            <a:r>
              <a:rPr lang="en-GB" dirty="0" err="1" smtClean="0"/>
              <a:t>AdEx</a:t>
            </a:r>
            <a:r>
              <a:rPr lang="en-GB" dirty="0" smtClean="0"/>
              <a:t>, </a:t>
            </a:r>
            <a:r>
              <a:rPr lang="en-GB" dirty="0" err="1" smtClean="0"/>
              <a:t>Rightmedia</a:t>
            </a:r>
            <a:r>
              <a:rPr lang="en-GB" dirty="0" smtClean="0"/>
              <a:t>, </a:t>
            </a:r>
            <a:r>
              <a:rPr lang="en-GB" dirty="0" err="1" smtClean="0"/>
              <a:t>OpenX</a:t>
            </a:r>
            <a:r>
              <a:rPr lang="en-GB" dirty="0" smtClean="0"/>
              <a:t>, </a:t>
            </a:r>
            <a:r>
              <a:rPr lang="en-GB" dirty="0" err="1" smtClean="0"/>
              <a:t>Appnexus</a:t>
            </a:r>
            <a:r>
              <a:rPr lang="en-GB" dirty="0" smtClean="0"/>
              <a:t>)</a:t>
            </a:r>
          </a:p>
          <a:p>
            <a:pPr rtl="0" eaLnBrk="1" fontAlgn="t" latinLnBrk="0" hangingPunct="1"/>
            <a:endParaRPr lang="en-GB" b="1" dirty="0" smtClean="0"/>
          </a:p>
          <a:p>
            <a:pPr rtl="0" eaLnBrk="1" fontAlgn="t" latinLnBrk="0" hangingPunct="1"/>
            <a:r>
              <a:rPr lang="en-GB" b="1" dirty="0" smtClean="0"/>
              <a:t>Ad Network </a:t>
            </a:r>
            <a:r>
              <a:rPr lang="en-GB" dirty="0" smtClean="0"/>
              <a:t>(</a:t>
            </a:r>
            <a:r>
              <a:rPr lang="en-GB" dirty="0" err="1" smtClean="0"/>
              <a:t>Jemm</a:t>
            </a:r>
            <a:r>
              <a:rPr lang="en-GB" dirty="0" smtClean="0"/>
              <a:t>/Microsoft)</a:t>
            </a:r>
          </a:p>
          <a:p>
            <a:pPr rtl="0" eaLnBrk="1" fontAlgn="t" latinLnBrk="0" hangingPunct="1"/>
            <a:endParaRPr lang="en-GB" b="1" dirty="0" smtClean="0"/>
          </a:p>
          <a:p>
            <a:pPr rtl="0" eaLnBrk="1" fontAlgn="t" latinLnBrk="0" hangingPunct="1"/>
            <a:r>
              <a:rPr lang="en-GB" b="1" dirty="0" smtClean="0"/>
              <a:t>Sales House </a:t>
            </a:r>
            <a:r>
              <a:rPr lang="en-GB" dirty="0" smtClean="0"/>
              <a:t>(Ad2One/</a:t>
            </a:r>
            <a:r>
              <a:rPr lang="en-GB" dirty="0" err="1" smtClean="0"/>
              <a:t>Eyeconomy</a:t>
            </a:r>
            <a:r>
              <a:rPr lang="en-GB" dirty="0" smtClean="0"/>
              <a:t>)</a:t>
            </a:r>
          </a:p>
          <a:p>
            <a:pPr rtl="0" eaLnBrk="1" fontAlgn="t" latinLnBrk="0" hangingPunct="1"/>
            <a:endParaRPr lang="en-GB" b="1" dirty="0" smtClean="0"/>
          </a:p>
          <a:p>
            <a:pPr rtl="0" eaLnBrk="1" fontAlgn="t" latinLnBrk="0" hangingPunct="1"/>
            <a:r>
              <a:rPr lang="en-GB" b="1" dirty="0" smtClean="0"/>
              <a:t>Supply Side Platform </a:t>
            </a:r>
            <a:r>
              <a:rPr lang="en-GB" dirty="0" smtClean="0"/>
              <a:t>(TBA – from e.g. </a:t>
            </a:r>
            <a:r>
              <a:rPr lang="en-GB" dirty="0" err="1" smtClean="0"/>
              <a:t>Admeld</a:t>
            </a:r>
            <a:r>
              <a:rPr lang="en-GB" dirty="0" smtClean="0"/>
              <a:t>, Intelligent Media, </a:t>
            </a:r>
            <a:r>
              <a:rPr lang="en-GB" dirty="0" err="1" smtClean="0"/>
              <a:t>Pubmatic</a:t>
            </a:r>
            <a:r>
              <a:rPr lang="en-GB" dirty="0" smtClean="0"/>
              <a:t>, Rubicon)</a:t>
            </a:r>
          </a:p>
          <a:p>
            <a:pPr rtl="0" eaLnBrk="1" fontAlgn="t" latinLnBrk="0" hangingPunct="1"/>
            <a:endParaRPr lang="en-GB" b="1" dirty="0" smtClean="0"/>
          </a:p>
          <a:p>
            <a:pPr rtl="0" eaLnBrk="1" fontAlgn="t" latinLnBrk="0" hangingPunct="1"/>
            <a:r>
              <a:rPr lang="en-GB" b="1" dirty="0" smtClean="0"/>
              <a:t>Publisher</a:t>
            </a:r>
            <a:r>
              <a:rPr lang="en-GB" dirty="0" smtClean="0"/>
              <a:t> (AOP – Lee Baker or TBA)</a:t>
            </a:r>
          </a:p>
          <a:p>
            <a:pPr rtl="0" eaLnBrk="1" fontAlgn="t" latinLnBrk="0" hangingPunct="1"/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04898-6F6A-448F-A290-1CCB68D22F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FontTx/>
              <a:buAutoNum type="arabicPeriod"/>
              <a:defRPr/>
            </a:pPr>
            <a:r>
              <a:rPr lang="en-GB" kern="0" dirty="0"/>
              <a:t>Background</a:t>
            </a:r>
          </a:p>
          <a:p>
            <a:pPr marL="457200" indent="-4572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FontTx/>
              <a:buAutoNum type="arabicPeriod"/>
              <a:defRPr/>
            </a:pPr>
            <a:r>
              <a:rPr lang="en-GB" kern="0" dirty="0"/>
              <a:t>Coverage and Methodology</a:t>
            </a:r>
          </a:p>
          <a:p>
            <a:pPr marL="457200" indent="-4572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FontTx/>
              <a:buAutoNum type="arabicPeriod"/>
              <a:defRPr/>
            </a:pPr>
            <a:r>
              <a:rPr lang="en-GB" kern="0" dirty="0"/>
              <a:t>What’s available to IAB UK members?</a:t>
            </a:r>
          </a:p>
          <a:p>
            <a:pPr marL="457200" indent="-4572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FontTx/>
              <a:buAutoNum type="arabicPeriod"/>
              <a:defRPr/>
            </a:pPr>
            <a:r>
              <a:rPr lang="en-GB" kern="0" dirty="0"/>
              <a:t>Themes and topics</a:t>
            </a:r>
            <a:r>
              <a:rPr lang="en-GB" sz="2000" dirty="0"/>
              <a:t>	</a:t>
            </a:r>
            <a:r>
              <a:rPr lang="en-GB" kern="0" dirty="0"/>
              <a:t>	</a:t>
            </a:r>
          </a:p>
          <a:p>
            <a:pPr marL="457200" indent="-4572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3D3"/>
              </a:buClr>
              <a:buFontTx/>
              <a:buAutoNum type="arabicPeriod"/>
              <a:defRPr/>
            </a:pPr>
            <a:r>
              <a:rPr lang="en-GB" kern="0" dirty="0"/>
              <a:t>Some highlights!</a:t>
            </a:r>
          </a:p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4A98772-0D79-4E8E-9BBF-45B955013D99}" type="slidenum">
              <a:rPr lang="en-GB">
                <a:solidFill>
                  <a:prstClr val="black"/>
                </a:solidFill>
                <a:latin typeface="Calibri" pitchFamily="34" charset="0"/>
              </a:rPr>
              <a:pPr/>
              <a:t>10</a:t>
            </a:fld>
            <a:endParaRPr lang="en-GB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5488" y="745416"/>
            <a:ext cx="5346700" cy="372228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456FF71-CC2E-45B8-9113-B7FAD607BB4B}" type="slidenum">
              <a:rPr lang="en-GB">
                <a:solidFill>
                  <a:prstClr val="black"/>
                </a:solidFill>
                <a:latin typeface="Calibri" pitchFamily="34" charset="0"/>
              </a:rPr>
              <a:pPr/>
              <a:t>11</a:t>
            </a:fld>
            <a:endParaRPr lang="en-GB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5488" y="745416"/>
            <a:ext cx="5346700" cy="372228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250396-0519-4A4F-9EAE-2AD9E805F212}" type="slidenum">
              <a:rPr lang="en-GB">
                <a:solidFill>
                  <a:prstClr val="black"/>
                </a:solidFill>
                <a:latin typeface="Calibri" pitchFamily="34" charset="0"/>
              </a:rPr>
              <a:pPr/>
              <a:t>12</a:t>
            </a:fld>
            <a:endParaRPr lang="en-GB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5488" y="745416"/>
            <a:ext cx="5346700" cy="372228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C85AA5-3A7F-4B56-8ACE-D8C5B83062E6}" type="slidenum">
              <a:rPr lang="en-GB">
                <a:solidFill>
                  <a:prstClr val="black"/>
                </a:solidFill>
                <a:latin typeface="Calibri" pitchFamily="34" charset="0"/>
              </a:rPr>
              <a:pPr/>
              <a:t>13</a:t>
            </a:fld>
            <a:endParaRPr lang="en-GB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2.docx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3.docx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5.docx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6.docx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7.docx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8.docx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8003" y="333385"/>
            <a:ext cx="8508023" cy="5832475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81" y="3429000"/>
            <a:ext cx="7470530" cy="2736850"/>
          </a:xfrm>
          <a:noFill/>
        </p:spPr>
        <p:txBody>
          <a:bodyPr anchor="t">
            <a:noAutofit/>
          </a:bodyPr>
          <a:lstStyle>
            <a:lvl1pPr marL="0" indent="0" algn="l" defTabSz="180975">
              <a:spcBef>
                <a:spcPts val="0"/>
              </a:spcBef>
              <a:defRPr sz="3400"/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2412" y="6309347"/>
            <a:ext cx="2133600" cy="365125"/>
          </a:xfrm>
          <a:prstGeom prst="rect">
            <a:avLst/>
          </a:prstGeom>
        </p:spPr>
        <p:txBody>
          <a:bodyPr/>
          <a:lstStyle/>
          <a:p>
            <a:fld id="{D160FD43-DD0F-4655-BEED-74459D1BE37C}" type="datetime4">
              <a:rPr lang="en-GB" smtClean="0"/>
              <a:pPr/>
              <a:t>17 October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5481" y="6311054"/>
            <a:ext cx="2895600" cy="365125"/>
          </a:xfrm>
        </p:spPr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57" y="557657"/>
            <a:ext cx="2496703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8003" y="333385"/>
            <a:ext cx="8508023" cy="5832475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81" y="3429000"/>
            <a:ext cx="7470530" cy="2736850"/>
          </a:xfrm>
          <a:noFill/>
        </p:spPr>
        <p:txBody>
          <a:bodyPr anchor="t">
            <a:noAutofit/>
          </a:bodyPr>
          <a:lstStyle>
            <a:lvl1pPr marL="0" indent="0" algn="l" defTabSz="180975">
              <a:spcBef>
                <a:spcPts val="0"/>
              </a:spcBef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2412" y="6309347"/>
            <a:ext cx="2133600" cy="365125"/>
          </a:xfrm>
          <a:prstGeom prst="rect">
            <a:avLst/>
          </a:prstGeom>
        </p:spPr>
        <p:txBody>
          <a:bodyPr/>
          <a:lstStyle/>
          <a:p>
            <a:fld id="{D160FD43-DD0F-4655-BEED-74459D1BE37C}" type="datetime4">
              <a:rPr lang="en-GB" smtClean="0"/>
              <a:pPr/>
              <a:t>17 October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5481" y="6311054"/>
            <a:ext cx="2895600" cy="365125"/>
          </a:xfrm>
        </p:spPr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7" y="557657"/>
            <a:ext cx="2496703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8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8508" y="1557339"/>
            <a:ext cx="7577504" cy="4608512"/>
          </a:xfrm>
        </p:spPr>
        <p:txBody>
          <a:bodyPr/>
          <a:lstStyle>
            <a:lvl3pPr>
              <a:defRPr>
                <a:solidFill>
                  <a:srgbClr val="FF6309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517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withou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48557" y="1543050"/>
            <a:ext cx="3655791" cy="4622800"/>
          </a:xfrm>
        </p:spPr>
        <p:txBody>
          <a:bodyPr/>
          <a:lstStyle>
            <a:lvl1pPr marL="179388" indent="-179388">
              <a:defRPr sz="2600" baseline="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70224" y="1557337"/>
            <a:ext cx="3654732" cy="4608513"/>
          </a:xfrm>
        </p:spPr>
        <p:txBody>
          <a:bodyPr/>
          <a:lstStyle>
            <a:lvl1pPr marL="179388" indent="-179388">
              <a:defRPr sz="260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4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7" y="1414466"/>
            <a:ext cx="3655791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70220" y="1414466"/>
            <a:ext cx="3653319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3655836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70220" y="2420939"/>
            <a:ext cx="3655793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735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371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6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41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632537" y="6309347"/>
            <a:ext cx="2259944" cy="365125"/>
          </a:xfrm>
        </p:spPr>
        <p:txBody>
          <a:bodyPr/>
          <a:lstStyle/>
          <a:p>
            <a:fld id="{20E9385F-0DE2-410F-B8E6-B36C91FFD865}" type="datetime4">
              <a:rPr lang="en-GB" smtClean="0"/>
              <a:pPr/>
              <a:t>17 October 2012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56950" y="345878"/>
            <a:ext cx="1016610" cy="1080000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7" y="539304"/>
            <a:ext cx="660047" cy="7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9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707762" y="6190704"/>
            <a:ext cx="518400" cy="561600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77" y="6283920"/>
            <a:ext cx="336578" cy="36462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60932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59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8508" y="1557339"/>
            <a:ext cx="7577504" cy="4608512"/>
          </a:xfrm>
        </p:spPr>
        <p:txBody>
          <a:bodyPr/>
          <a:lstStyle>
            <a:lvl3pPr>
              <a:defRPr>
                <a:solidFill>
                  <a:srgbClr val="9A0174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12" y="6480861"/>
            <a:ext cx="1179236" cy="2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5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8014" y="333405"/>
            <a:ext cx="8508023" cy="5832475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81" y="3429000"/>
            <a:ext cx="7470530" cy="2736850"/>
          </a:xfrm>
          <a:noFill/>
        </p:spPr>
        <p:txBody>
          <a:bodyPr anchor="t">
            <a:noAutofit/>
          </a:bodyPr>
          <a:lstStyle>
            <a:lvl1pPr marL="0" indent="0" algn="l" defTabSz="180975">
              <a:spcBef>
                <a:spcPts val="0"/>
              </a:spcBef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2412" y="6309369"/>
            <a:ext cx="2133600" cy="365125"/>
          </a:xfrm>
          <a:prstGeom prst="rect">
            <a:avLst/>
          </a:prstGeom>
        </p:spPr>
        <p:txBody>
          <a:bodyPr/>
          <a:lstStyle/>
          <a:p>
            <a:fld id="{D160FD43-DD0F-4655-BEED-74459D1BE37C}" type="datetime4">
              <a:rPr lang="en-GB" smtClean="0"/>
              <a:pPr/>
              <a:t>17 October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5481" y="6311076"/>
            <a:ext cx="2895600" cy="365125"/>
          </a:xfrm>
        </p:spPr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7" y="557657"/>
            <a:ext cx="2496703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8508" y="1557339"/>
            <a:ext cx="7577504" cy="4608512"/>
          </a:xfrm>
        </p:spPr>
        <p:txBody>
          <a:bodyPr/>
          <a:lstStyle>
            <a:lvl3pPr>
              <a:defRPr>
                <a:solidFill>
                  <a:srgbClr val="FF6309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775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withou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48557" y="1543050"/>
            <a:ext cx="3655791" cy="4622800"/>
          </a:xfrm>
        </p:spPr>
        <p:txBody>
          <a:bodyPr/>
          <a:lstStyle>
            <a:lvl1pPr marL="179388" indent="-179388">
              <a:defRPr sz="2600" baseline="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70224" y="1557337"/>
            <a:ext cx="3654732" cy="4608513"/>
          </a:xfrm>
        </p:spPr>
        <p:txBody>
          <a:bodyPr/>
          <a:lstStyle>
            <a:lvl1pPr marL="179388" indent="-179388">
              <a:defRPr sz="260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9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7" y="1414466"/>
            <a:ext cx="3655791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70220" y="1414466"/>
            <a:ext cx="3653319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3655836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70220" y="2420939"/>
            <a:ext cx="3655793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1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32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0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5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s Pag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597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8002" y="333385"/>
            <a:ext cx="8508023" cy="5832475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81" y="3429000"/>
            <a:ext cx="7470530" cy="2736850"/>
          </a:xfrm>
          <a:noFill/>
        </p:spPr>
        <p:txBody>
          <a:bodyPr anchor="t">
            <a:noAutofit/>
          </a:bodyPr>
          <a:lstStyle>
            <a:lvl1pPr marL="0" indent="0" algn="l" defTabSz="180975">
              <a:spcBef>
                <a:spcPts val="0"/>
              </a:spcBef>
              <a:defRPr sz="3400"/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2412" y="6309345"/>
            <a:ext cx="2133600" cy="365125"/>
          </a:xfrm>
          <a:prstGeom prst="rect">
            <a:avLst/>
          </a:prstGeom>
        </p:spPr>
        <p:txBody>
          <a:bodyPr/>
          <a:lstStyle/>
          <a:p>
            <a:fld id="{D160FD43-DD0F-4655-BEED-74459D1BE37C}" type="datetime4">
              <a:rPr lang="en-GB" smtClean="0"/>
              <a:pPr/>
              <a:t>17 October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5481" y="6311052"/>
            <a:ext cx="2895600" cy="365125"/>
          </a:xfrm>
        </p:spPr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57" y="557657"/>
            <a:ext cx="2496703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8508" y="1557339"/>
            <a:ext cx="7577504" cy="4608512"/>
          </a:xfrm>
        </p:spPr>
        <p:txBody>
          <a:bodyPr/>
          <a:lstStyle>
            <a:lvl3pPr>
              <a:defRPr>
                <a:solidFill>
                  <a:srgbClr val="9A0174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78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withou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48557" y="1543050"/>
            <a:ext cx="3655791" cy="4622800"/>
          </a:xfrm>
        </p:spPr>
        <p:txBody>
          <a:bodyPr/>
          <a:lstStyle>
            <a:lvl1pPr marL="179388" indent="-179388">
              <a:defRPr sz="2600" baseline="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70224" y="1557337"/>
            <a:ext cx="3654732" cy="4608513"/>
          </a:xfrm>
        </p:spPr>
        <p:txBody>
          <a:bodyPr/>
          <a:lstStyle>
            <a:lvl1pPr marL="179388" indent="-179388">
              <a:defRPr sz="260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12" y="6480861"/>
            <a:ext cx="1179236" cy="2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70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withou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48557" y="1543050"/>
            <a:ext cx="3655791" cy="4622800"/>
          </a:xfrm>
        </p:spPr>
        <p:txBody>
          <a:bodyPr/>
          <a:lstStyle>
            <a:lvl1pPr marL="179388" indent="-179388">
              <a:defRPr sz="2600" baseline="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70224" y="1557337"/>
            <a:ext cx="3654732" cy="4608513"/>
          </a:xfrm>
        </p:spPr>
        <p:txBody>
          <a:bodyPr/>
          <a:lstStyle>
            <a:lvl1pPr marL="179388" indent="-179388">
              <a:defRPr sz="260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8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7" y="1414466"/>
            <a:ext cx="3655791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70220" y="1414466"/>
            <a:ext cx="3653319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3655836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70220" y="2420939"/>
            <a:ext cx="3655793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818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589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998" y="332776"/>
            <a:ext cx="8502483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42052767"/>
              </p:ext>
            </p:extLst>
          </p:nvPr>
        </p:nvGraphicFramePr>
        <p:xfrm>
          <a:off x="1248520" y="1590682"/>
          <a:ext cx="7622931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4" imgW="8254540" imgH="3923457" progId="Word.Document.12">
                  <p:embed/>
                </p:oleObj>
              </mc:Choice>
              <mc:Fallback>
                <p:oleObj name="Document" r:id="rId4" imgW="8254540" imgH="3923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8520" y="1590682"/>
                        <a:ext cx="7622931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13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98" y="332776"/>
            <a:ext cx="8502483" cy="1080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4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402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08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8002" y="333391"/>
            <a:ext cx="8508023" cy="5832475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81" y="3429000"/>
            <a:ext cx="7470530" cy="2736850"/>
          </a:xfrm>
          <a:noFill/>
        </p:spPr>
        <p:txBody>
          <a:bodyPr anchor="t">
            <a:noAutofit/>
          </a:bodyPr>
          <a:lstStyle>
            <a:lvl1pPr marL="0" indent="0" algn="l" defTabSz="180975">
              <a:spcBef>
                <a:spcPts val="0"/>
              </a:spcBef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2412" y="6309345"/>
            <a:ext cx="2133600" cy="365125"/>
          </a:xfrm>
          <a:prstGeom prst="rect">
            <a:avLst/>
          </a:prstGeom>
        </p:spPr>
        <p:txBody>
          <a:bodyPr/>
          <a:lstStyle/>
          <a:p>
            <a:fld id="{D160FD43-DD0F-4655-BEED-74459D1BE37C}" type="datetime4">
              <a:rPr lang="en-GB" smtClean="0"/>
              <a:pPr/>
              <a:t>17 October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5481" y="6311052"/>
            <a:ext cx="2895600" cy="365125"/>
          </a:xfrm>
        </p:spPr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7" y="557657"/>
            <a:ext cx="2496703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1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8508" y="1557339"/>
            <a:ext cx="7577504" cy="4608512"/>
          </a:xfrm>
        </p:spPr>
        <p:txBody>
          <a:bodyPr/>
          <a:lstStyle>
            <a:lvl3pPr>
              <a:defRPr>
                <a:solidFill>
                  <a:srgbClr val="FF6309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114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withou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48557" y="1543050"/>
            <a:ext cx="3655791" cy="4622800"/>
          </a:xfrm>
        </p:spPr>
        <p:txBody>
          <a:bodyPr/>
          <a:lstStyle>
            <a:lvl1pPr marL="179388" indent="-179388">
              <a:defRPr sz="2600" baseline="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70224" y="1557337"/>
            <a:ext cx="3654732" cy="4608513"/>
          </a:xfrm>
        </p:spPr>
        <p:txBody>
          <a:bodyPr/>
          <a:lstStyle>
            <a:lvl1pPr marL="179388" indent="-179388">
              <a:defRPr sz="260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3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7" y="1414466"/>
            <a:ext cx="3655791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70220" y="1414466"/>
            <a:ext cx="3653319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3655836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70220" y="2420939"/>
            <a:ext cx="3655793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12" y="6480861"/>
            <a:ext cx="1179236" cy="2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90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7" y="1414466"/>
            <a:ext cx="3655791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70220" y="1414466"/>
            <a:ext cx="3653319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3655836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70220" y="2420939"/>
            <a:ext cx="3655793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69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662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8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3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IAB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966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8001" y="333385"/>
            <a:ext cx="8508023" cy="5832475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81" y="3429000"/>
            <a:ext cx="7470530" cy="2736850"/>
          </a:xfrm>
          <a:noFill/>
        </p:spPr>
        <p:txBody>
          <a:bodyPr anchor="t">
            <a:noAutofit/>
          </a:bodyPr>
          <a:lstStyle>
            <a:lvl1pPr marL="0" indent="0" algn="l" defTabSz="180975">
              <a:spcBef>
                <a:spcPts val="0"/>
              </a:spcBef>
              <a:defRPr sz="3400"/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2412" y="6309343"/>
            <a:ext cx="2133600" cy="365125"/>
          </a:xfrm>
          <a:prstGeom prst="rect">
            <a:avLst/>
          </a:prstGeom>
        </p:spPr>
        <p:txBody>
          <a:bodyPr/>
          <a:lstStyle/>
          <a:p>
            <a:fld id="{D160FD43-DD0F-4655-BEED-74459D1BE37C}" type="datetime4">
              <a:rPr lang="en-GB" smtClean="0"/>
              <a:pPr/>
              <a:t>17 October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5481" y="6311050"/>
            <a:ext cx="2895600" cy="365125"/>
          </a:xfrm>
        </p:spPr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57" y="557657"/>
            <a:ext cx="2496703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8508" y="1557339"/>
            <a:ext cx="7577504" cy="4608512"/>
          </a:xfrm>
        </p:spPr>
        <p:txBody>
          <a:bodyPr/>
          <a:lstStyle>
            <a:lvl3pPr>
              <a:defRPr>
                <a:solidFill>
                  <a:srgbClr val="9A0174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92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withou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48557" y="1543050"/>
            <a:ext cx="3655791" cy="4622800"/>
          </a:xfrm>
        </p:spPr>
        <p:txBody>
          <a:bodyPr/>
          <a:lstStyle>
            <a:lvl1pPr marL="179388" indent="-179388">
              <a:defRPr sz="2600" baseline="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70224" y="1557337"/>
            <a:ext cx="3654732" cy="4608513"/>
          </a:xfrm>
        </p:spPr>
        <p:txBody>
          <a:bodyPr/>
          <a:lstStyle>
            <a:lvl1pPr marL="179388" indent="-179388">
              <a:defRPr sz="260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5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7" y="1414466"/>
            <a:ext cx="3655791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70220" y="1414466"/>
            <a:ext cx="3653319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3655836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70220" y="2420939"/>
            <a:ext cx="3655793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53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055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12" y="6480861"/>
            <a:ext cx="1179236" cy="2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58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02768352"/>
              </p:ext>
            </p:extLst>
          </p:nvPr>
        </p:nvGraphicFramePr>
        <p:xfrm>
          <a:off x="1248519" y="1590682"/>
          <a:ext cx="7622931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Document" r:id="rId4" imgW="8254540" imgH="3923457" progId="Word.Document.12">
                  <p:embed/>
                </p:oleObj>
              </mc:Choice>
              <mc:Fallback>
                <p:oleObj name="Document" r:id="rId4" imgW="8254540" imgH="3923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8519" y="1590682"/>
                        <a:ext cx="7622931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29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9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35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1712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7995" y="333380"/>
            <a:ext cx="8508023" cy="5832475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81" y="3429000"/>
            <a:ext cx="7470530" cy="2736850"/>
          </a:xfrm>
          <a:noFill/>
        </p:spPr>
        <p:txBody>
          <a:bodyPr anchor="t">
            <a:noAutofit/>
          </a:bodyPr>
          <a:lstStyle>
            <a:lvl1pPr marL="0" indent="0" algn="l" defTabSz="180975">
              <a:spcBef>
                <a:spcPts val="0"/>
              </a:spcBef>
              <a:defRPr sz="3400"/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2412" y="6309331"/>
            <a:ext cx="2133600" cy="365125"/>
          </a:xfrm>
          <a:prstGeom prst="rect">
            <a:avLst/>
          </a:prstGeom>
        </p:spPr>
        <p:txBody>
          <a:bodyPr/>
          <a:lstStyle/>
          <a:p>
            <a:fld id="{D160FD43-DD0F-4655-BEED-74459D1BE37C}" type="datetime4">
              <a:rPr lang="en-GB" smtClean="0"/>
              <a:pPr/>
              <a:t>17 October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5481" y="6311038"/>
            <a:ext cx="2895600" cy="365125"/>
          </a:xfrm>
        </p:spPr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57" y="557657"/>
            <a:ext cx="2496703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2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8508" y="1557339"/>
            <a:ext cx="7577504" cy="4608512"/>
          </a:xfrm>
        </p:spPr>
        <p:txBody>
          <a:bodyPr/>
          <a:lstStyle>
            <a:lvl3pPr>
              <a:defRPr>
                <a:solidFill>
                  <a:srgbClr val="9A0174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12" y="6480861"/>
            <a:ext cx="1179236" cy="2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31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withou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48557" y="1543050"/>
            <a:ext cx="3655791" cy="4622800"/>
          </a:xfrm>
        </p:spPr>
        <p:txBody>
          <a:bodyPr/>
          <a:lstStyle>
            <a:lvl1pPr marL="179388" indent="-179388">
              <a:defRPr sz="2600" baseline="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70224" y="1557337"/>
            <a:ext cx="3654732" cy="4608513"/>
          </a:xfrm>
        </p:spPr>
        <p:txBody>
          <a:bodyPr/>
          <a:lstStyle>
            <a:lvl1pPr marL="179388" indent="-179388">
              <a:defRPr sz="260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12" y="6480861"/>
            <a:ext cx="1179236" cy="2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7" y="1414466"/>
            <a:ext cx="3655791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70220" y="1414466"/>
            <a:ext cx="3653319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3655836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70220" y="2420939"/>
            <a:ext cx="3655793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12" y="6480861"/>
            <a:ext cx="1179236" cy="2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98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12" y="6480861"/>
            <a:ext cx="1179236" cy="2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17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50176441"/>
              </p:ext>
            </p:extLst>
          </p:nvPr>
        </p:nvGraphicFramePr>
        <p:xfrm>
          <a:off x="1248513" y="1590681"/>
          <a:ext cx="7622931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4" imgW="8254540" imgH="3923457" progId="Word.Document.12">
                  <p:embed/>
                </p:oleObj>
              </mc:Choice>
              <mc:Fallback>
                <p:oleObj name="Document" r:id="rId4" imgW="8254540" imgH="3923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8513" y="1590681"/>
                        <a:ext cx="7622931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37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80045063"/>
              </p:ext>
            </p:extLst>
          </p:nvPr>
        </p:nvGraphicFramePr>
        <p:xfrm>
          <a:off x="1248521" y="1590682"/>
          <a:ext cx="7622931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Document" r:id="rId4" imgW="8254540" imgH="3923457" progId="Word.Document.12">
                  <p:embed/>
                </p:oleObj>
              </mc:Choice>
              <mc:Fallback>
                <p:oleObj name="Document" r:id="rId4" imgW="8254540" imgH="3923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8521" y="1590682"/>
                        <a:ext cx="7622931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91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12" y="6480861"/>
            <a:ext cx="1179236" cy="2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31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7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8022" y="333386"/>
            <a:ext cx="8508023" cy="5832475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81" y="3429000"/>
            <a:ext cx="7470530" cy="2736850"/>
          </a:xfrm>
          <a:noFill/>
        </p:spPr>
        <p:txBody>
          <a:bodyPr anchor="t">
            <a:noAutofit/>
          </a:bodyPr>
          <a:lstStyle>
            <a:lvl1pPr marL="0" indent="0" algn="l" defTabSz="180975">
              <a:spcBef>
                <a:spcPts val="0"/>
              </a:spcBef>
              <a:defRPr sz="3400"/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2412" y="6309385"/>
            <a:ext cx="2133600" cy="365125"/>
          </a:xfrm>
          <a:prstGeom prst="rect">
            <a:avLst/>
          </a:prstGeom>
        </p:spPr>
        <p:txBody>
          <a:bodyPr/>
          <a:lstStyle/>
          <a:p>
            <a:fld id="{D160FD43-DD0F-4655-BEED-74459D1BE37C}" type="datetime4">
              <a:rPr lang="en-GB" smtClean="0"/>
              <a:pPr/>
              <a:t>17 October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5481" y="6311092"/>
            <a:ext cx="2895600" cy="365125"/>
          </a:xfrm>
        </p:spPr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7" y="557657"/>
            <a:ext cx="2496703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6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8508" y="1557339"/>
            <a:ext cx="7577504" cy="4608512"/>
          </a:xfrm>
        </p:spPr>
        <p:txBody>
          <a:bodyPr/>
          <a:lstStyle>
            <a:lvl3pPr>
              <a:defRPr>
                <a:solidFill>
                  <a:srgbClr val="9A0174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91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withou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48557" y="1543050"/>
            <a:ext cx="3655791" cy="4622800"/>
          </a:xfrm>
        </p:spPr>
        <p:txBody>
          <a:bodyPr/>
          <a:lstStyle>
            <a:lvl1pPr marL="179388" indent="-179388">
              <a:defRPr sz="2600" baseline="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70224" y="1557337"/>
            <a:ext cx="3654732" cy="4608513"/>
          </a:xfrm>
        </p:spPr>
        <p:txBody>
          <a:bodyPr/>
          <a:lstStyle>
            <a:lvl1pPr marL="179388" indent="-179388">
              <a:defRPr sz="260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7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7" y="1414466"/>
            <a:ext cx="3655791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70220" y="1414466"/>
            <a:ext cx="3653319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3655836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70220" y="2420939"/>
            <a:ext cx="3655793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593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931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40138923"/>
              </p:ext>
            </p:extLst>
          </p:nvPr>
        </p:nvGraphicFramePr>
        <p:xfrm>
          <a:off x="1248540" y="1590682"/>
          <a:ext cx="7622931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Document" r:id="rId4" imgW="8254540" imgH="3923457" progId="Word.Document.12">
                  <p:embed/>
                </p:oleObj>
              </mc:Choice>
              <mc:Fallback>
                <p:oleObj name="Document" r:id="rId4" imgW="8254540" imgH="3923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8540" y="1590682"/>
                        <a:ext cx="7622931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65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1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1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12" y="6480861"/>
            <a:ext cx="1179236" cy="2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88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IAB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46" y="5884929"/>
            <a:ext cx="8921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2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8026" y="333449"/>
            <a:ext cx="8508023" cy="5832475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81" y="3429000"/>
            <a:ext cx="7470530" cy="2736850"/>
          </a:xfrm>
          <a:noFill/>
        </p:spPr>
        <p:txBody>
          <a:bodyPr anchor="t">
            <a:noAutofit/>
          </a:bodyPr>
          <a:lstStyle>
            <a:lvl1pPr marL="0" indent="0" algn="l" defTabSz="180975">
              <a:spcBef>
                <a:spcPts val="0"/>
              </a:spcBef>
              <a:defRPr sz="3400">
                <a:latin typeface="+mj-lt"/>
                <a:cs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2412" y="630939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Courier New" pitchFamily="49" charset="0"/>
              </a:defRPr>
            </a:lvl1pPr>
          </a:lstStyle>
          <a:p>
            <a:fld id="{D160FD43-DD0F-4655-BEED-74459D1BE37C}" type="datetime4">
              <a:rPr lang="en-GB" smtClean="0"/>
              <a:pPr/>
              <a:t>17 October 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5481" y="6311100"/>
            <a:ext cx="2895600" cy="365125"/>
          </a:xfrm>
        </p:spPr>
        <p:txBody>
          <a:bodyPr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GB" smtClean="0"/>
              <a:t>iabuk.net/amit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7" y="557657"/>
            <a:ext cx="2496703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5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8508" y="1557339"/>
            <a:ext cx="7577504" cy="460851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3pPr>
              <a:defRPr>
                <a:solidFill>
                  <a:srgbClr val="9A0174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192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withou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48557" y="1543050"/>
            <a:ext cx="3655791" cy="4622800"/>
          </a:xfrm>
        </p:spPr>
        <p:txBody>
          <a:bodyPr/>
          <a:lstStyle>
            <a:lvl1pPr marL="179388" indent="-179388">
              <a:defRPr sz="2600" baseline="0"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70224" y="1557337"/>
            <a:ext cx="3654732" cy="4608513"/>
          </a:xfrm>
        </p:spPr>
        <p:txBody>
          <a:bodyPr/>
          <a:lstStyle>
            <a:lvl1pPr marL="179388" indent="-179388"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93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r>
              <a:rPr lang="en-GB" dirty="0" smtClean="0"/>
              <a:t>iabuk.net/</a:t>
            </a:r>
            <a:r>
              <a:rPr lang="en-GB" dirty="0" err="1" smtClean="0"/>
              <a:t>amit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33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7" y="1414466"/>
            <a:ext cx="3655791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itchFamily="34" charset="0"/>
                <a:cs typeface="Arial" pitchFamily="34" charset="0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70220" y="1414466"/>
            <a:ext cx="3653319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itchFamily="34" charset="0"/>
                <a:cs typeface="Arial" pitchFamily="34" charset="0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3655836" cy="3744914"/>
          </a:xfrm>
        </p:spPr>
        <p:txBody>
          <a:bodyPr/>
          <a:lstStyle>
            <a:lvl1pPr marL="179388" indent="-179388">
              <a:defRPr>
                <a:latin typeface="Arial" pitchFamily="34" charset="0"/>
                <a:cs typeface="Arial" pitchFamily="34" charset="0"/>
              </a:defRPr>
            </a:lvl1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70220" y="2420939"/>
            <a:ext cx="3655793" cy="3744914"/>
          </a:xfrm>
        </p:spPr>
        <p:txBody>
          <a:bodyPr/>
          <a:lstStyle>
            <a:lvl1pPr marL="179388" indent="-179388">
              <a:defRPr>
                <a:latin typeface="Arial" pitchFamily="34" charset="0"/>
                <a:cs typeface="Arial" pitchFamily="34" charset="0"/>
              </a:defRPr>
            </a:lvl1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248554" y="6309393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r>
              <a:rPr lang="en-GB" dirty="0" smtClean="0"/>
              <a:t>iabuk.net/</a:t>
            </a:r>
            <a:r>
              <a:rPr lang="en-GB" dirty="0" err="1" smtClean="0"/>
              <a:t>amit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85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itchFamily="34" charset="0"/>
                <a:cs typeface="Arial" pitchFamily="34" charset="0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>
                <a:latin typeface="Arial" pitchFamily="34" charset="0"/>
                <a:cs typeface="Arial" pitchFamily="34" charset="0"/>
              </a:defRPr>
            </a:lvl1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93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r>
              <a:rPr lang="en-GB" dirty="0" smtClean="0"/>
              <a:t>iabuk.net/</a:t>
            </a:r>
            <a:r>
              <a:rPr lang="en-GB" dirty="0" err="1" smtClean="0"/>
              <a:t>amit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67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58631407"/>
              </p:ext>
            </p:extLst>
          </p:nvPr>
        </p:nvGraphicFramePr>
        <p:xfrm>
          <a:off x="1248544" y="1590682"/>
          <a:ext cx="7622931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8254540" imgH="3923457" progId="Word.Document.12">
                  <p:embed/>
                </p:oleObj>
              </mc:Choice>
              <mc:Fallback>
                <p:oleObj name="Document" r:id="rId4" imgW="8254540" imgH="392345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544" y="1590682"/>
                        <a:ext cx="7622931" cy="391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93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r>
              <a:rPr lang="en-GB" dirty="0" smtClean="0"/>
              <a:t>iabuk.net/</a:t>
            </a:r>
            <a:r>
              <a:rPr lang="en-GB" dirty="0" err="1" smtClean="0"/>
              <a:t>amit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89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>
                <a:latin typeface="+mj-lt"/>
                <a:cs typeface="Courier New" pitchFamily="49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93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  <a:latin typeface="+mj-lt"/>
              </a:defRPr>
            </a:lvl1pPr>
          </a:lstStyle>
          <a:p>
            <a:r>
              <a:rPr lang="en-GB" dirty="0" smtClean="0"/>
              <a:t>iabuk.net/</a:t>
            </a:r>
            <a:r>
              <a:rPr lang="en-GB" dirty="0" err="1" smtClean="0"/>
              <a:t>amit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19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j-lt"/>
                <a:cs typeface="Calibri" pitchFamily="34" charset="0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>
                <a:latin typeface="+mj-lt"/>
                <a:cs typeface="Calibri" pitchFamily="34" charset="0"/>
              </a:defRPr>
            </a:lvl1pPr>
            <a:lvl3pPr>
              <a:defRPr>
                <a:latin typeface="+mj-lt"/>
                <a:cs typeface="Calibri" pitchFamily="34" charset="0"/>
              </a:defRPr>
            </a:lvl3pPr>
            <a:lvl4pPr>
              <a:defRPr>
                <a:latin typeface="+mj-lt"/>
                <a:cs typeface="Calibri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93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  <a:latin typeface="+mj-lt"/>
              </a:defRPr>
            </a:lvl1pPr>
          </a:lstStyle>
          <a:p>
            <a:r>
              <a:rPr lang="en-GB" dirty="0" smtClean="0"/>
              <a:t>iabuk.net/</a:t>
            </a:r>
            <a:r>
              <a:rPr lang="en-GB" dirty="0" err="1" smtClean="0"/>
              <a:t>amit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61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467544" y="2084388"/>
            <a:ext cx="8676456" cy="0"/>
          </a:xfrm>
          <a:prstGeom prst="line">
            <a:avLst/>
          </a:prstGeom>
          <a:ln w="63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800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iash_logo[1]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90547"/>
          <a:stretch>
            <a:fillRect/>
          </a:stretch>
        </p:blipFill>
        <p:spPr bwMode="auto">
          <a:xfrm>
            <a:off x="5908675" y="5311849"/>
            <a:ext cx="247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ash_logo[1]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0466" r="63008"/>
          <a:stretch>
            <a:fillRect/>
          </a:stretch>
        </p:blipFill>
        <p:spPr bwMode="auto">
          <a:xfrm>
            <a:off x="6115050" y="5311849"/>
            <a:ext cx="6937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ash_logo[1]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8365"/>
          <a:stretch>
            <a:fillRect/>
          </a:stretch>
        </p:blipFill>
        <p:spPr bwMode="auto">
          <a:xfrm>
            <a:off x="6775450" y="5311849"/>
            <a:ext cx="16129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V:\Communications\Marketing and PR\Marketing Materials\IAB logos\JPEG\IAB_LOGO_RGB_300dpi - Transparent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5084837"/>
            <a:ext cx="21669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57262"/>
            <a:ext cx="7772400" cy="1470025"/>
          </a:xfrm>
        </p:spPr>
        <p:txBody>
          <a:bodyPr/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6400800" cy="43204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2636912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4CD3B98D-89B7-42B2-95BE-857EDAA32B28}" type="datetimeFigureOut">
              <a:rPr lang="en-GB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17/10/2012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14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12" y="6480861"/>
            <a:ext cx="1179236" cy="2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323" y="27"/>
            <a:ext cx="2534190" cy="232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itle 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236" y="5383904"/>
            <a:ext cx="9175236" cy="148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213" y="3719796"/>
            <a:ext cx="7772332" cy="702499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5214" y="4560511"/>
            <a:ext cx="7794061" cy="414589"/>
          </a:xfrm>
        </p:spPr>
        <p:txBody>
          <a:bodyPr/>
          <a:lstStyle>
            <a:lvl1pPr marL="0" indent="0">
              <a:buFontTx/>
              <a:buNone/>
              <a:defRPr sz="2600">
                <a:solidFill>
                  <a:srgbClr val="B3B3B3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70778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5121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48" y="1239450"/>
            <a:ext cx="3958823" cy="456480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5039" y="1239450"/>
            <a:ext cx="3960182" cy="456480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895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7371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7996" y="333387"/>
            <a:ext cx="8508023" cy="5832475"/>
          </a:xfrm>
          <a:prstGeom prst="rect">
            <a:avLst/>
          </a:prstGeom>
          <a:gradFill>
            <a:gsLst>
              <a:gs pos="0">
                <a:srgbClr val="F1B600"/>
              </a:gs>
              <a:gs pos="100000">
                <a:srgbClr val="AC6B0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81" y="3429000"/>
            <a:ext cx="7470530" cy="2736850"/>
          </a:xfrm>
          <a:noFill/>
        </p:spPr>
        <p:txBody>
          <a:bodyPr anchor="t">
            <a:noAutofit/>
          </a:bodyPr>
          <a:lstStyle>
            <a:lvl1pPr marL="0" indent="0" algn="l" defTabSz="180975">
              <a:spcBef>
                <a:spcPts val="0"/>
              </a:spcBef>
              <a:defRPr sz="3400"/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2412" y="6309333"/>
            <a:ext cx="2133600" cy="365125"/>
          </a:xfrm>
          <a:prstGeom prst="rect">
            <a:avLst/>
          </a:prstGeom>
        </p:spPr>
        <p:txBody>
          <a:bodyPr/>
          <a:lstStyle/>
          <a:p>
            <a:fld id="{D160FD43-DD0F-4655-BEED-74459D1BE37C}" type="datetime4">
              <a:rPr lang="en-GB" smtClean="0"/>
              <a:pPr/>
              <a:t>17 October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5481" y="6311040"/>
            <a:ext cx="2895600" cy="365125"/>
          </a:xfrm>
        </p:spPr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7" y="557657"/>
            <a:ext cx="2496703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9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8508" y="1557339"/>
            <a:ext cx="7577504" cy="4608512"/>
          </a:xfrm>
        </p:spPr>
        <p:txBody>
          <a:bodyPr/>
          <a:lstStyle>
            <a:lvl3pPr>
              <a:defRPr>
                <a:solidFill>
                  <a:srgbClr val="F9A61A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468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withou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48557" y="1543050"/>
            <a:ext cx="3655791" cy="4622800"/>
          </a:xfrm>
        </p:spPr>
        <p:txBody>
          <a:bodyPr/>
          <a:lstStyle>
            <a:lvl1pPr marL="179388" indent="-179388">
              <a:defRPr sz="2600" baseline="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70224" y="1557337"/>
            <a:ext cx="3654732" cy="4608513"/>
          </a:xfrm>
        </p:spPr>
        <p:txBody>
          <a:bodyPr/>
          <a:lstStyle>
            <a:lvl1pPr marL="179388" indent="-179388">
              <a:defRPr sz="260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2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7" y="1414466"/>
            <a:ext cx="3655791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70220" y="1414466"/>
            <a:ext cx="3653319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3655836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70220" y="2420939"/>
            <a:ext cx="3655793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7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043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13392535"/>
              </p:ext>
            </p:extLst>
          </p:nvPr>
        </p:nvGraphicFramePr>
        <p:xfrm>
          <a:off x="1248510" y="1590682"/>
          <a:ext cx="768447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8254540" imgH="3923457" progId="Word.Document.12">
                  <p:embed/>
                </p:oleObj>
              </mc:Choice>
              <mc:Fallback>
                <p:oleObj name="Document" r:id="rId4" imgW="8254540" imgH="392345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510" y="1590682"/>
                        <a:ext cx="7684477" cy="391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28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1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iabuk.net/contact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0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0741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7991" y="333375"/>
            <a:ext cx="8508023" cy="5832475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6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2" y="557213"/>
            <a:ext cx="249701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481" y="3429000"/>
            <a:ext cx="7470530" cy="2736850"/>
          </a:xfrm>
          <a:noFill/>
        </p:spPr>
        <p:txBody>
          <a:bodyPr anchor="t">
            <a:noAutofit/>
          </a:bodyPr>
          <a:lstStyle>
            <a:lvl1pPr marL="0" indent="0" algn="l" defTabSz="180975">
              <a:spcBef>
                <a:spcPts val="0"/>
              </a:spcBef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92412" y="630873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6F94C-C502-4257-BD5C-1C5AFCCBB6D7}" type="datetime4">
              <a:rPr lang="en-GB"/>
              <a:pPr>
                <a:defRPr/>
              </a:pPr>
              <a:t>17 October 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5481" y="6310318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/>
              <a:t>iabuk.net/contact</a:t>
            </a:r>
          </a:p>
        </p:txBody>
      </p:sp>
    </p:spTree>
    <p:extLst>
      <p:ext uri="{BB962C8B-B14F-4D97-AF65-F5344CB8AC3E}">
        <p14:creationId xmlns:p14="http://schemas.microsoft.com/office/powerpoint/2010/main" val="3519097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8508" y="1557339"/>
            <a:ext cx="7577504" cy="4608512"/>
          </a:xfrm>
        </p:spPr>
        <p:txBody>
          <a:bodyPr/>
          <a:lstStyle>
            <a:lvl3pPr>
              <a:defRPr>
                <a:solidFill>
                  <a:srgbClr val="FF6309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iabuk.net/contact</a:t>
            </a:r>
          </a:p>
        </p:txBody>
      </p:sp>
    </p:spTree>
    <p:extLst>
      <p:ext uri="{BB962C8B-B14F-4D97-AF65-F5344CB8AC3E}">
        <p14:creationId xmlns:p14="http://schemas.microsoft.com/office/powerpoint/2010/main" val="12035351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withou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8557" y="1543050"/>
            <a:ext cx="3655791" cy="4622800"/>
          </a:xfrm>
        </p:spPr>
        <p:txBody>
          <a:bodyPr/>
          <a:lstStyle>
            <a:lvl1pPr marL="179388" indent="-179388">
              <a:defRPr sz="2600" baseline="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0224" y="1557337"/>
            <a:ext cx="3654732" cy="4608513"/>
          </a:xfrm>
        </p:spPr>
        <p:txBody>
          <a:bodyPr/>
          <a:lstStyle>
            <a:lvl1pPr marL="179388" indent="-179388">
              <a:defRPr sz="260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 marL="1828592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iabuk.net/contact</a:t>
            </a:r>
          </a:p>
        </p:txBody>
      </p:sp>
    </p:spTree>
    <p:extLst>
      <p:ext uri="{BB962C8B-B14F-4D97-AF65-F5344CB8AC3E}">
        <p14:creationId xmlns:p14="http://schemas.microsoft.com/office/powerpoint/2010/main" val="30886512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7" y="1414466"/>
            <a:ext cx="3655791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0220" y="1414466"/>
            <a:ext cx="3653319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3655836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70220" y="2420939"/>
            <a:ext cx="3655793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iabuk.net/contact</a:t>
            </a:r>
          </a:p>
        </p:txBody>
      </p:sp>
    </p:spTree>
    <p:extLst>
      <p:ext uri="{BB962C8B-B14F-4D97-AF65-F5344CB8AC3E}">
        <p14:creationId xmlns:p14="http://schemas.microsoft.com/office/powerpoint/2010/main" val="32396073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3" y="1414466"/>
            <a:ext cx="7577458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48508" y="2420939"/>
            <a:ext cx="7577504" cy="3744914"/>
          </a:xfrm>
        </p:spPr>
        <p:txBody>
          <a:bodyPr/>
          <a:lstStyle>
            <a:lvl1pPr marL="179388" indent="-1793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iabuk.net/contact</a:t>
            </a:r>
          </a:p>
        </p:txBody>
      </p:sp>
    </p:spTree>
    <p:extLst>
      <p:ext uri="{BB962C8B-B14F-4D97-AF65-F5344CB8AC3E}">
        <p14:creationId xmlns:p14="http://schemas.microsoft.com/office/powerpoint/2010/main" val="2214991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 userDrawn="1"/>
        </p:nvGraphicFramePr>
        <p:xfrm>
          <a:off x="1248510" y="1590680"/>
          <a:ext cx="7622931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8254540" imgH="3923457" progId="Word.Document.12">
                  <p:embed/>
                </p:oleObj>
              </mc:Choice>
              <mc:Fallback>
                <p:oleObj name="Document" r:id="rId4" imgW="8254540" imgH="392345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510" y="1590680"/>
                        <a:ext cx="7622931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iabuk.net/contact</a:t>
            </a:r>
          </a:p>
        </p:txBody>
      </p:sp>
    </p:spTree>
    <p:extLst>
      <p:ext uri="{BB962C8B-B14F-4D97-AF65-F5344CB8AC3E}">
        <p14:creationId xmlns:p14="http://schemas.microsoft.com/office/powerpoint/2010/main" val="33900859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4" y="332776"/>
            <a:ext cx="757191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iabuk.net/contact</a:t>
            </a:r>
          </a:p>
        </p:txBody>
      </p:sp>
    </p:spTree>
    <p:extLst>
      <p:ext uri="{BB962C8B-B14F-4D97-AF65-F5344CB8AC3E}">
        <p14:creationId xmlns:p14="http://schemas.microsoft.com/office/powerpoint/2010/main" val="354206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8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8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6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94" y="333375"/>
            <a:ext cx="930565" cy="1079500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554" y="332775"/>
            <a:ext cx="7571918" cy="1080100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</p:spPr>
        <p:txBody>
          <a:bodyPr vert="horz" lIns="0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3" y="1556793"/>
            <a:ext cx="7577458" cy="4569372"/>
          </a:xfrm>
          <a:prstGeom prst="rect">
            <a:avLst/>
          </a:prstGeom>
        </p:spPr>
        <p:txBody>
          <a:bodyPr vert="horz" lIns="0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47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pPr defTabSz="914296"/>
            <a:r>
              <a:rPr lang="en-GB" smtClean="0"/>
              <a:t>iabuk.net/contact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566067" y="6309347"/>
            <a:ext cx="2259944" cy="365125"/>
          </a:xfrm>
          <a:prstGeom prst="rect">
            <a:avLst/>
          </a:prstGeom>
        </p:spPr>
        <p:txBody>
          <a:bodyPr vert="horz" lIns="91429" tIns="45715" rIns="0" bIns="45715" rtlCol="0" anchor="b" anchorCtr="0"/>
          <a:lstStyle>
            <a:lvl1pPr algn="r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pPr defTabSz="914296"/>
            <a:fld id="{20E9385F-0DE2-410F-B8E6-B36C91FFD865}" type="datetime4">
              <a:rPr lang="en-GB" smtClean="0"/>
              <a:pPr defTabSz="914296"/>
              <a:t>17 October 2012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5" y="540001"/>
            <a:ext cx="58901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/>
  <p:txStyles>
    <p:titleStyle>
      <a:lvl1pPr marL="3175" indent="0" algn="l" defTabSz="914296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179980" algn="l" defTabSz="914296" rtl="0" eaLnBrk="1" latinLnBrk="0" hangingPunct="1">
        <a:spcBef>
          <a:spcPct val="20000"/>
        </a:spcBef>
        <a:buClr>
          <a:srgbClr val="9A0174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67" indent="-179367" algn="l" defTabSz="914296" rtl="0" eaLnBrk="1" latinLnBrk="0" hangingPunct="1">
        <a:spcBef>
          <a:spcPct val="20000"/>
        </a:spcBef>
        <a:buClr>
          <a:schemeClr val="tx2"/>
        </a:buClr>
        <a:buSzPct val="5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1275" indent="-179367" algn="l" defTabSz="914296" rtl="0" eaLnBrk="1" latinLnBrk="0" hangingPunct="1">
        <a:spcBef>
          <a:spcPct val="20000"/>
        </a:spcBef>
        <a:buClr>
          <a:srgbClr val="9A0174"/>
        </a:buClr>
        <a:buSzPct val="50000"/>
        <a:buFont typeface="Arial" pitchFamily="34" charset="0"/>
        <a:buChar char="•"/>
        <a:defRPr sz="1800" kern="1200">
          <a:solidFill>
            <a:srgbClr val="9A0174"/>
          </a:solidFill>
          <a:latin typeface="+mn-lt"/>
          <a:ea typeface="+mn-ea"/>
          <a:cs typeface="+mn-cs"/>
        </a:defRPr>
      </a:lvl3pPr>
      <a:lvl4pPr marL="442749" indent="-180955" algn="l" defTabSz="914296" rtl="0" eaLnBrk="1" latinLnBrk="0" hangingPunct="1">
        <a:spcBef>
          <a:spcPct val="20000"/>
        </a:spcBef>
        <a:buClr>
          <a:schemeClr val="tx1"/>
        </a:buClr>
        <a:buSzPct val="5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48" y="276393"/>
            <a:ext cx="8049381" cy="48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48" y="1239450"/>
            <a:ext cx="8049381" cy="45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1" descr="content s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" y="0"/>
            <a:ext cx="233591" cy="685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content foo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336" y="6162726"/>
            <a:ext cx="8558664" cy="6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Line 13"/>
          <p:cNvSpPr>
            <a:spLocks noChangeShapeType="1"/>
          </p:cNvSpPr>
          <p:nvPr/>
        </p:nvSpPr>
        <p:spPr bwMode="auto">
          <a:xfrm>
            <a:off x="651887" y="6080645"/>
            <a:ext cx="8083334" cy="0"/>
          </a:xfrm>
          <a:prstGeom prst="line">
            <a:avLst/>
          </a:prstGeom>
          <a:noFill/>
          <a:ln w="12700">
            <a:solidFill>
              <a:srgbClr val="525D66"/>
            </a:solidFill>
            <a:round/>
            <a:headEnd/>
            <a:tailEnd/>
          </a:ln>
        </p:spPr>
        <p:txBody>
          <a:bodyPr wrap="none" lIns="83988" tIns="41994" rIns="83988" bIns="4199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>
            <a:off x="651887" y="814783"/>
            <a:ext cx="8083334" cy="0"/>
          </a:xfrm>
          <a:prstGeom prst="line">
            <a:avLst/>
          </a:prstGeom>
          <a:noFill/>
          <a:ln w="25400">
            <a:solidFill>
              <a:srgbClr val="90BA5F"/>
            </a:solidFill>
            <a:round/>
            <a:headEnd/>
            <a:tailEnd/>
          </a:ln>
        </p:spPr>
        <p:txBody>
          <a:bodyPr wrap="none" lIns="83988" tIns="41994" rIns="83988" bIns="4199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5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txStyles>
    <p:titleStyle>
      <a:lvl1pPr algn="l" defTabSz="957984" rtl="0" eaLnBrk="0" fontAlgn="base" hangingPunct="0">
        <a:spcBef>
          <a:spcPct val="0"/>
        </a:spcBef>
        <a:spcAft>
          <a:spcPct val="0"/>
        </a:spcAft>
        <a:defRPr sz="2900">
          <a:solidFill>
            <a:srgbClr val="525D66"/>
          </a:solidFill>
          <a:latin typeface="+mj-lt"/>
          <a:ea typeface="+mj-ea"/>
          <a:cs typeface="+mj-cs"/>
        </a:defRPr>
      </a:lvl1pPr>
      <a:lvl2pPr algn="l" defTabSz="957984" rtl="0" eaLnBrk="0" fontAlgn="base" hangingPunct="0">
        <a:spcBef>
          <a:spcPct val="0"/>
        </a:spcBef>
        <a:spcAft>
          <a:spcPct val="0"/>
        </a:spcAft>
        <a:defRPr sz="2900">
          <a:solidFill>
            <a:srgbClr val="525D66"/>
          </a:solidFill>
          <a:latin typeface="Arial" charset="0"/>
          <a:ea typeface="ＭＳ Ｐゴシック" charset="-128"/>
        </a:defRPr>
      </a:lvl2pPr>
      <a:lvl3pPr algn="l" defTabSz="957984" rtl="0" eaLnBrk="0" fontAlgn="base" hangingPunct="0">
        <a:spcBef>
          <a:spcPct val="0"/>
        </a:spcBef>
        <a:spcAft>
          <a:spcPct val="0"/>
        </a:spcAft>
        <a:defRPr sz="2900">
          <a:solidFill>
            <a:srgbClr val="525D66"/>
          </a:solidFill>
          <a:latin typeface="Arial" charset="0"/>
          <a:ea typeface="ＭＳ Ｐゴシック" charset="-128"/>
        </a:defRPr>
      </a:lvl3pPr>
      <a:lvl4pPr algn="l" defTabSz="957984" rtl="0" eaLnBrk="0" fontAlgn="base" hangingPunct="0">
        <a:spcBef>
          <a:spcPct val="0"/>
        </a:spcBef>
        <a:spcAft>
          <a:spcPct val="0"/>
        </a:spcAft>
        <a:defRPr sz="2900">
          <a:solidFill>
            <a:srgbClr val="525D66"/>
          </a:solidFill>
          <a:latin typeface="Arial" charset="0"/>
          <a:ea typeface="ＭＳ Ｐゴシック" charset="-128"/>
        </a:defRPr>
      </a:lvl4pPr>
      <a:lvl5pPr algn="l" defTabSz="957984" rtl="0" eaLnBrk="0" fontAlgn="base" hangingPunct="0">
        <a:spcBef>
          <a:spcPct val="0"/>
        </a:spcBef>
        <a:spcAft>
          <a:spcPct val="0"/>
        </a:spcAft>
        <a:defRPr sz="2900">
          <a:solidFill>
            <a:srgbClr val="525D66"/>
          </a:solidFill>
          <a:latin typeface="Arial" charset="0"/>
          <a:ea typeface="ＭＳ Ｐゴシック" charset="-128"/>
        </a:defRPr>
      </a:lvl5pPr>
      <a:lvl6pPr marL="419938" algn="l" defTabSz="957984" rtl="0" fontAlgn="base">
        <a:spcBef>
          <a:spcPct val="0"/>
        </a:spcBef>
        <a:spcAft>
          <a:spcPct val="0"/>
        </a:spcAft>
        <a:defRPr sz="2600">
          <a:solidFill>
            <a:srgbClr val="525D66"/>
          </a:solidFill>
          <a:latin typeface="Arial" charset="0"/>
          <a:ea typeface="ＭＳ Ｐゴシック" charset="-128"/>
        </a:defRPr>
      </a:lvl6pPr>
      <a:lvl7pPr marL="839876" algn="l" defTabSz="957984" rtl="0" fontAlgn="base">
        <a:spcBef>
          <a:spcPct val="0"/>
        </a:spcBef>
        <a:spcAft>
          <a:spcPct val="0"/>
        </a:spcAft>
        <a:defRPr sz="2600">
          <a:solidFill>
            <a:srgbClr val="525D66"/>
          </a:solidFill>
          <a:latin typeface="Arial" charset="0"/>
          <a:ea typeface="ＭＳ Ｐゴシック" charset="-128"/>
        </a:defRPr>
      </a:lvl7pPr>
      <a:lvl8pPr marL="1259815" algn="l" defTabSz="957984" rtl="0" fontAlgn="base">
        <a:spcBef>
          <a:spcPct val="0"/>
        </a:spcBef>
        <a:spcAft>
          <a:spcPct val="0"/>
        </a:spcAft>
        <a:defRPr sz="2600">
          <a:solidFill>
            <a:srgbClr val="525D66"/>
          </a:solidFill>
          <a:latin typeface="Arial" charset="0"/>
          <a:ea typeface="ＭＳ Ｐゴシック" charset="-128"/>
        </a:defRPr>
      </a:lvl8pPr>
      <a:lvl9pPr marL="1679753" algn="l" defTabSz="957984" rtl="0" fontAlgn="base">
        <a:spcBef>
          <a:spcPct val="0"/>
        </a:spcBef>
        <a:spcAft>
          <a:spcPct val="0"/>
        </a:spcAft>
        <a:defRPr sz="2600">
          <a:solidFill>
            <a:srgbClr val="525D66"/>
          </a:solidFill>
          <a:latin typeface="Arial" charset="0"/>
          <a:ea typeface="ＭＳ Ｐゴシック" charset="-128"/>
        </a:defRPr>
      </a:lvl9pPr>
    </p:titleStyle>
    <p:bodyStyle>
      <a:lvl1pPr marL="358697" indent="-358697" algn="l" defTabSz="957984" rtl="0" eaLnBrk="0" fontAlgn="base" hangingPunct="0">
        <a:spcBef>
          <a:spcPct val="20000"/>
        </a:spcBef>
        <a:spcAft>
          <a:spcPct val="0"/>
        </a:spcAft>
        <a:buClr>
          <a:srgbClr val="90BA5F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78635" indent="-300372" algn="l" defTabSz="957984" rtl="0" eaLnBrk="0" fontAlgn="base" hangingPunct="0">
        <a:spcBef>
          <a:spcPct val="20000"/>
        </a:spcBef>
        <a:spcAft>
          <a:spcPct val="0"/>
        </a:spcAft>
        <a:buClr>
          <a:srgbClr val="90BA5F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97116" indent="-239131" algn="l" defTabSz="957984" rtl="0" eaLnBrk="0" fontAlgn="base" hangingPunct="0">
        <a:spcBef>
          <a:spcPct val="20000"/>
        </a:spcBef>
        <a:spcAft>
          <a:spcPct val="0"/>
        </a:spcAft>
        <a:buClr>
          <a:srgbClr val="90BA5F"/>
        </a:buClr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76837" indent="-240590" algn="l" defTabSz="957984" rtl="0" eaLnBrk="0" fontAlgn="base" hangingPunct="0">
        <a:spcBef>
          <a:spcPct val="20000"/>
        </a:spcBef>
        <a:spcAft>
          <a:spcPct val="0"/>
        </a:spcAft>
        <a:buClr>
          <a:srgbClr val="90BA5F"/>
        </a:buClr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155100" indent="-239131" algn="l" defTabSz="957984" rtl="0" eaLnBrk="0" fontAlgn="base" hangingPunct="0">
        <a:spcBef>
          <a:spcPct val="20000"/>
        </a:spcBef>
        <a:spcAft>
          <a:spcPct val="0"/>
        </a:spcAft>
        <a:buClr>
          <a:srgbClr val="90BA5F"/>
        </a:buClr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575038" indent="-239131" algn="l" defTabSz="957984" rtl="0" fontAlgn="base">
        <a:spcBef>
          <a:spcPct val="20000"/>
        </a:spcBef>
        <a:spcAft>
          <a:spcPct val="0"/>
        </a:spcAft>
        <a:buClr>
          <a:srgbClr val="90BA5F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94976" indent="-239131" algn="l" defTabSz="957984" rtl="0" fontAlgn="base">
        <a:spcBef>
          <a:spcPct val="20000"/>
        </a:spcBef>
        <a:spcAft>
          <a:spcPct val="0"/>
        </a:spcAft>
        <a:buClr>
          <a:srgbClr val="90BA5F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14914" indent="-239131" algn="l" defTabSz="957984" rtl="0" fontAlgn="base">
        <a:spcBef>
          <a:spcPct val="20000"/>
        </a:spcBef>
        <a:spcAft>
          <a:spcPct val="0"/>
        </a:spcAft>
        <a:buClr>
          <a:srgbClr val="90BA5F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34852" indent="-239131" algn="l" defTabSz="957984" rtl="0" fontAlgn="base">
        <a:spcBef>
          <a:spcPct val="20000"/>
        </a:spcBef>
        <a:spcAft>
          <a:spcPct val="0"/>
        </a:spcAft>
        <a:buClr>
          <a:srgbClr val="90BA5F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94" y="333375"/>
            <a:ext cx="930565" cy="1079500"/>
          </a:xfrm>
          <a:prstGeom prst="rect">
            <a:avLst/>
          </a:prstGeom>
          <a:gradFill>
            <a:gsLst>
              <a:gs pos="0">
                <a:srgbClr val="F1B600"/>
              </a:gs>
              <a:gs pos="100000">
                <a:srgbClr val="AC6B0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554" y="332775"/>
            <a:ext cx="7571918" cy="1080100"/>
          </a:xfrm>
          <a:prstGeom prst="rect">
            <a:avLst/>
          </a:prstGeom>
          <a:gradFill>
            <a:gsLst>
              <a:gs pos="0">
                <a:srgbClr val="F1B600"/>
              </a:gs>
              <a:gs pos="100000">
                <a:srgbClr val="AC6B01"/>
              </a:gs>
            </a:gsLst>
            <a:lin ang="5400000" scaled="0"/>
          </a:gradFill>
        </p:spPr>
        <p:txBody>
          <a:bodyPr vert="horz" lIns="0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3" y="1556793"/>
            <a:ext cx="7577458" cy="4569372"/>
          </a:xfrm>
          <a:prstGeom prst="rect">
            <a:avLst/>
          </a:prstGeom>
        </p:spPr>
        <p:txBody>
          <a:bodyPr vert="horz" lIns="0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33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F1B600"/>
                </a:solidFill>
              </a:defRPr>
            </a:lvl1pPr>
          </a:lstStyle>
          <a:p>
            <a:pPr defTabSz="914296"/>
            <a:r>
              <a:rPr lang="en-GB" smtClean="0"/>
              <a:t>iabuk.net/contact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566067" y="6309333"/>
            <a:ext cx="2259944" cy="365125"/>
          </a:xfrm>
          <a:prstGeom prst="rect">
            <a:avLst/>
          </a:prstGeom>
        </p:spPr>
        <p:txBody>
          <a:bodyPr vert="horz" lIns="91429" tIns="45715" rIns="0" bIns="45715" rtlCol="0" anchor="b" anchorCtr="0"/>
          <a:lstStyle>
            <a:lvl1pPr algn="r">
              <a:buClr>
                <a:srgbClr val="F9A61A"/>
              </a:buClr>
              <a:defRPr sz="1200">
                <a:solidFill>
                  <a:srgbClr val="F1B600"/>
                </a:solidFill>
              </a:defRPr>
            </a:lvl1pPr>
          </a:lstStyle>
          <a:p>
            <a:pPr defTabSz="914296"/>
            <a:fld id="{20E9385F-0DE2-410F-B8E6-B36C91FFD865}" type="datetime4">
              <a:rPr lang="en-GB" smtClean="0"/>
              <a:pPr defTabSz="914296"/>
              <a:t>17 October 2012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8" y="540001"/>
            <a:ext cx="58901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</p:sldLayoutIdLst>
  <p:timing>
    <p:tnLst>
      <p:par>
        <p:cTn id="1" dur="indefinite" restart="never" nodeType="tmRoot"/>
      </p:par>
    </p:tnLst>
  </p:timing>
  <p:hf sldNum="0" hdr="0"/>
  <p:txStyles>
    <p:titleStyle>
      <a:lvl1pPr marL="3175" indent="0" algn="l" defTabSz="914296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179980" algn="l" defTabSz="914296" rtl="0" eaLnBrk="1" latinLnBrk="0" hangingPunct="1">
        <a:spcBef>
          <a:spcPct val="20000"/>
        </a:spcBef>
        <a:buClr>
          <a:srgbClr val="F9A61A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67" indent="-179367" algn="l" defTabSz="914296" rtl="0" eaLnBrk="1" latinLnBrk="0" hangingPunct="1">
        <a:spcBef>
          <a:spcPct val="20000"/>
        </a:spcBef>
        <a:buClr>
          <a:schemeClr val="tx2"/>
        </a:buClr>
        <a:buSzPct val="5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1275" indent="-179367" algn="l" defTabSz="914296" rtl="0" eaLnBrk="1" latinLnBrk="0" hangingPunct="1">
        <a:spcBef>
          <a:spcPct val="20000"/>
        </a:spcBef>
        <a:buClr>
          <a:srgbClr val="F9A61A"/>
        </a:buClr>
        <a:buSzPct val="50000"/>
        <a:buFont typeface="Arial" pitchFamily="34" charset="0"/>
        <a:buChar char="•"/>
        <a:defRPr sz="1800" kern="1200">
          <a:solidFill>
            <a:srgbClr val="F9A61A"/>
          </a:solidFill>
          <a:latin typeface="+mn-lt"/>
          <a:ea typeface="+mn-ea"/>
          <a:cs typeface="+mn-cs"/>
        </a:defRPr>
      </a:lvl3pPr>
      <a:lvl4pPr marL="442749" indent="-180955" algn="l" defTabSz="914296" rtl="0" eaLnBrk="1" latinLnBrk="0" hangingPunct="1">
        <a:spcBef>
          <a:spcPct val="20000"/>
        </a:spcBef>
        <a:buClr>
          <a:schemeClr val="tx1"/>
        </a:buClr>
        <a:buSzPct val="5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91" y="333375"/>
            <a:ext cx="930519" cy="1079500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6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48510" y="333375"/>
            <a:ext cx="7571643" cy="1079500"/>
          </a:xfrm>
          <a:prstGeom prst="rect">
            <a:avLst/>
          </a:prstGeom>
          <a:gradFill rotWithShape="0">
            <a:gsLst>
              <a:gs pos="0">
                <a:srgbClr val="FF6309"/>
              </a:gs>
              <a:gs pos="100000">
                <a:srgbClr val="F9A61E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8508" y="1557343"/>
            <a:ext cx="7577504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08" y="6308730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 defTabSz="914296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630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iabuk.net/contact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566391" y="6308730"/>
            <a:ext cx="2259623" cy="365125"/>
          </a:xfrm>
          <a:prstGeom prst="rect">
            <a:avLst/>
          </a:prstGeom>
        </p:spPr>
        <p:txBody>
          <a:bodyPr vert="horz" lIns="91429" tIns="45715" rIns="0" bIns="45715" rtlCol="0" anchor="b" anchorCtr="0"/>
          <a:lstStyle>
            <a:lvl1pPr algn="r" defTabSz="914296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6309"/>
                </a:solidFill>
                <a:latin typeface="+mn-lt"/>
              </a:defRPr>
            </a:lvl1pPr>
          </a:lstStyle>
          <a:p>
            <a:pPr>
              <a:defRPr/>
            </a:pPr>
            <a:fld id="{45257A31-1D63-411C-AF96-CE6A87CF9B7C}" type="datetime4">
              <a:rPr lang="en-GB"/>
              <a:pPr>
                <a:defRPr/>
              </a:pPr>
              <a:t>17 October 2012</a:t>
            </a:fld>
            <a:endParaRPr lang="en-GB"/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3" y="539752"/>
            <a:ext cx="58908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29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</p:sldLayoutIdLst>
  <p:timing>
    <p:tnLst>
      <p:par>
        <p:cTn id="1" dur="indefinite" restart="never" nodeType="tmRoot"/>
      </p:par>
    </p:tnLst>
  </p:timing>
  <p:hf sldNum="0" hdr="0"/>
  <p:txStyles>
    <p:titleStyle>
      <a:lvl1pPr marL="3175" algn="l" defTabSz="912813" rtl="0" fontAlgn="base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  <a:lvl2pPr marL="3175" algn="l" defTabSz="91281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itchFamily="34" charset="0"/>
        </a:defRPr>
      </a:lvl2pPr>
      <a:lvl3pPr marL="3175" algn="l" defTabSz="91281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itchFamily="34" charset="0"/>
        </a:defRPr>
      </a:lvl3pPr>
      <a:lvl4pPr marL="3175" algn="l" defTabSz="91281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itchFamily="34" charset="0"/>
        </a:defRPr>
      </a:lvl4pPr>
      <a:lvl5pPr marL="3175" algn="l" defTabSz="91281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itchFamily="34" charset="0"/>
        </a:defRPr>
      </a:lvl5pPr>
      <a:lvl6pPr marL="460375" algn="l" defTabSz="91281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itchFamily="34" charset="0"/>
        </a:defRPr>
      </a:lvl6pPr>
      <a:lvl7pPr marL="917575" algn="l" defTabSz="91281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itchFamily="34" charset="0"/>
        </a:defRPr>
      </a:lvl7pPr>
      <a:lvl8pPr marL="1374775" algn="l" defTabSz="91281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itchFamily="34" charset="0"/>
        </a:defRPr>
      </a:lvl8pPr>
      <a:lvl9pPr marL="1831975" algn="l" defTabSz="912813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pitchFamily="34" charset="0"/>
        </a:defRPr>
      </a:lvl9pPr>
    </p:titleStyle>
    <p:bodyStyle>
      <a:lvl1pPr indent="-179388" algn="l" defTabSz="912813" rtl="0" fontAlgn="base">
        <a:spcBef>
          <a:spcPct val="20000"/>
        </a:spcBef>
        <a:spcAft>
          <a:spcPct val="0"/>
        </a:spcAft>
        <a:buClr>
          <a:srgbClr val="FF6309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2813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439738" indent="-177800" algn="l" defTabSz="912813" rtl="0" fontAlgn="base">
        <a:spcBef>
          <a:spcPct val="20000"/>
        </a:spcBef>
        <a:spcAft>
          <a:spcPct val="0"/>
        </a:spcAft>
        <a:buClr>
          <a:srgbClr val="FF6309"/>
        </a:buClr>
        <a:buSzPct val="50000"/>
        <a:buFont typeface="Arial" pitchFamily="34" charset="0"/>
        <a:buChar char="•"/>
        <a:defRPr kern="1200">
          <a:solidFill>
            <a:srgbClr val="FF6309"/>
          </a:solidFill>
          <a:latin typeface="+mn-lt"/>
          <a:ea typeface="+mn-ea"/>
          <a:cs typeface="+mn-cs"/>
        </a:defRPr>
      </a:lvl3pPr>
      <a:lvl4pPr marL="441325" indent="-179388" algn="l" defTabSz="912813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94" y="336136"/>
            <a:ext cx="930565" cy="1080000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554" y="332775"/>
            <a:ext cx="7571918" cy="1080100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</p:spPr>
        <p:txBody>
          <a:bodyPr vert="horz" lIns="0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3" y="1556793"/>
            <a:ext cx="7577458" cy="4569372"/>
          </a:xfrm>
          <a:prstGeom prst="rect">
            <a:avLst/>
          </a:prstGeom>
        </p:spPr>
        <p:txBody>
          <a:bodyPr vert="horz" lIns="0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47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defRPr sz="1200">
                <a:solidFill>
                  <a:srgbClr val="FF6309"/>
                </a:solidFill>
              </a:defRPr>
            </a:lvl1pPr>
          </a:lstStyle>
          <a:p>
            <a:pPr defTabSz="914296"/>
            <a:r>
              <a:rPr lang="en-GB" smtClean="0"/>
              <a:t>iabuk.net/contact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566067" y="6309347"/>
            <a:ext cx="2259944" cy="365125"/>
          </a:xfrm>
          <a:prstGeom prst="rect">
            <a:avLst/>
          </a:prstGeom>
        </p:spPr>
        <p:txBody>
          <a:bodyPr vert="horz" lIns="91429" tIns="45715" rIns="0" bIns="45715" rtlCol="0" anchor="b" anchorCtr="0"/>
          <a:lstStyle>
            <a:lvl1pPr algn="r">
              <a:defRPr sz="1200">
                <a:solidFill>
                  <a:srgbClr val="FF6309"/>
                </a:solidFill>
              </a:defRPr>
            </a:lvl1pPr>
          </a:lstStyle>
          <a:p>
            <a:pPr defTabSz="914296"/>
            <a:fld id="{20E9385F-0DE2-410F-B8E6-B36C91FFD865}" type="datetime4">
              <a:rPr lang="en-GB" smtClean="0"/>
              <a:pPr defTabSz="914296"/>
              <a:t>17 October 2012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540001"/>
            <a:ext cx="58901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5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iming>
    <p:tnLst>
      <p:par>
        <p:cTn id="1" dur="indefinite" restart="never" nodeType="tmRoot"/>
      </p:par>
    </p:tnLst>
  </p:timing>
  <p:hf sldNum="0" hdr="0"/>
  <p:txStyles>
    <p:titleStyle>
      <a:lvl1pPr marL="3175" indent="0" algn="l" defTabSz="914296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179980" algn="l" defTabSz="914296" rtl="0" eaLnBrk="1" latinLnBrk="0" hangingPunct="1">
        <a:spcBef>
          <a:spcPct val="20000"/>
        </a:spcBef>
        <a:buClr>
          <a:srgbClr val="FF6309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67" indent="-179367" algn="l" defTabSz="914296" rtl="0" eaLnBrk="1" latinLnBrk="0" hangingPunct="1">
        <a:spcBef>
          <a:spcPct val="20000"/>
        </a:spcBef>
        <a:buClr>
          <a:schemeClr val="tx2"/>
        </a:buClr>
        <a:buSzPct val="5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1275" indent="-179367" algn="l" defTabSz="914296" rtl="0" eaLnBrk="1" latinLnBrk="0" hangingPunct="1">
        <a:spcBef>
          <a:spcPct val="20000"/>
        </a:spcBef>
        <a:buClr>
          <a:srgbClr val="FF6309"/>
        </a:buClr>
        <a:buSzPct val="50000"/>
        <a:buFont typeface="Arial" pitchFamily="34" charset="0"/>
        <a:buChar char="•"/>
        <a:defRPr sz="1800" kern="1200">
          <a:solidFill>
            <a:srgbClr val="FF6309"/>
          </a:solidFill>
          <a:latin typeface="+mn-lt"/>
          <a:ea typeface="+mn-ea"/>
          <a:cs typeface="+mn-cs"/>
        </a:defRPr>
      </a:lvl3pPr>
      <a:lvl4pPr marL="442749" indent="-180955" algn="l" defTabSz="914296" rtl="0" eaLnBrk="1" latinLnBrk="0" hangingPunct="1">
        <a:spcBef>
          <a:spcPct val="20000"/>
        </a:spcBef>
        <a:buClr>
          <a:schemeClr val="tx1"/>
        </a:buClr>
        <a:buSzPct val="5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94" y="333375"/>
            <a:ext cx="930565" cy="1079500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554" y="332775"/>
            <a:ext cx="7571918" cy="1080100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</p:spPr>
        <p:txBody>
          <a:bodyPr vert="horz" lIns="0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3" y="1556793"/>
            <a:ext cx="7577458" cy="4569372"/>
          </a:xfrm>
          <a:prstGeom prst="rect">
            <a:avLst/>
          </a:prstGeom>
        </p:spPr>
        <p:txBody>
          <a:bodyPr vert="horz" lIns="0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69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defRPr sz="1200">
                <a:solidFill>
                  <a:srgbClr val="FF6309"/>
                </a:solidFill>
              </a:defRPr>
            </a:lvl1pPr>
          </a:lstStyle>
          <a:p>
            <a:pPr defTabSz="914296"/>
            <a:r>
              <a:rPr lang="en-GB" smtClean="0"/>
              <a:t>iabuk.net/contact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566067" y="6309369"/>
            <a:ext cx="2259944" cy="365125"/>
          </a:xfrm>
          <a:prstGeom prst="rect">
            <a:avLst/>
          </a:prstGeom>
        </p:spPr>
        <p:txBody>
          <a:bodyPr vert="horz" lIns="91429" tIns="45715" rIns="0" bIns="45715" rtlCol="0" anchor="b" anchorCtr="0"/>
          <a:lstStyle>
            <a:lvl1pPr algn="r">
              <a:defRPr sz="1200">
                <a:solidFill>
                  <a:srgbClr val="FF6309"/>
                </a:solidFill>
              </a:defRPr>
            </a:lvl1pPr>
          </a:lstStyle>
          <a:p>
            <a:pPr defTabSz="914296"/>
            <a:fld id="{20E9385F-0DE2-410F-B8E6-B36C91FFD865}" type="datetime4">
              <a:rPr lang="en-GB" smtClean="0"/>
              <a:pPr defTabSz="914296"/>
              <a:t>17 October 2012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6" y="540001"/>
            <a:ext cx="58901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marL="3175" indent="0" algn="l" defTabSz="914296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179980" algn="l" defTabSz="914296" rtl="0" eaLnBrk="1" latinLnBrk="0" hangingPunct="1">
        <a:spcBef>
          <a:spcPct val="20000"/>
        </a:spcBef>
        <a:buClr>
          <a:srgbClr val="FF6309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67" indent="-179367" algn="l" defTabSz="914296" rtl="0" eaLnBrk="1" latinLnBrk="0" hangingPunct="1">
        <a:spcBef>
          <a:spcPct val="20000"/>
        </a:spcBef>
        <a:buClr>
          <a:schemeClr val="tx2"/>
        </a:buClr>
        <a:buSzPct val="5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1275" indent="-179367" algn="l" defTabSz="914296" rtl="0" eaLnBrk="1" latinLnBrk="0" hangingPunct="1">
        <a:spcBef>
          <a:spcPct val="20000"/>
        </a:spcBef>
        <a:buClr>
          <a:srgbClr val="FF6309"/>
        </a:buClr>
        <a:buSzPct val="50000"/>
        <a:buFont typeface="Arial" pitchFamily="34" charset="0"/>
        <a:buChar char="•"/>
        <a:defRPr sz="1800" kern="1200">
          <a:solidFill>
            <a:srgbClr val="FF6309"/>
          </a:solidFill>
          <a:latin typeface="+mn-lt"/>
          <a:ea typeface="+mn-ea"/>
          <a:cs typeface="+mn-cs"/>
        </a:defRPr>
      </a:lvl3pPr>
      <a:lvl4pPr marL="442749" indent="-180955" algn="l" defTabSz="914296" rtl="0" eaLnBrk="1" latinLnBrk="0" hangingPunct="1">
        <a:spcBef>
          <a:spcPct val="20000"/>
        </a:spcBef>
        <a:buClr>
          <a:schemeClr val="tx1"/>
        </a:buClr>
        <a:buSzPct val="5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17996" y="334963"/>
            <a:ext cx="8503351" cy="1079500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98" y="332775"/>
            <a:ext cx="8502483" cy="1080100"/>
          </a:xfrm>
          <a:prstGeom prst="rect">
            <a:avLst/>
          </a:prstGeom>
          <a:noFill/>
        </p:spPr>
        <p:txBody>
          <a:bodyPr vert="horz" lIns="0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3" y="1556793"/>
            <a:ext cx="7577458" cy="4569372"/>
          </a:xfrm>
          <a:prstGeom prst="rect">
            <a:avLst/>
          </a:prstGeom>
        </p:spPr>
        <p:txBody>
          <a:bodyPr vert="horz" lIns="0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45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pPr defTabSz="914296"/>
            <a:r>
              <a:rPr lang="en-GB" smtClean="0"/>
              <a:t>iabuk.net/contact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566067" y="6309345"/>
            <a:ext cx="2259944" cy="365125"/>
          </a:xfrm>
          <a:prstGeom prst="rect">
            <a:avLst/>
          </a:prstGeom>
        </p:spPr>
        <p:txBody>
          <a:bodyPr vert="horz" lIns="91429" tIns="45715" rIns="0" bIns="45715" rtlCol="0" anchor="b" anchorCtr="0"/>
          <a:lstStyle>
            <a:lvl1pPr algn="r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pPr defTabSz="914296"/>
            <a:fld id="{20E9385F-0DE2-410F-B8E6-B36C91FFD865}" type="datetime4">
              <a:rPr lang="en-GB" smtClean="0"/>
              <a:pPr defTabSz="914296"/>
              <a:t>17 October 2012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40" y="553732"/>
            <a:ext cx="58901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6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timing>
    <p:tnLst>
      <p:par>
        <p:cTn id="1" dur="indefinite" restart="never" nodeType="tmRoot"/>
      </p:par>
    </p:tnLst>
  </p:timing>
  <p:hf sldNum="0" hdr="0"/>
  <p:txStyles>
    <p:titleStyle>
      <a:lvl1pPr marL="1033200" indent="0" algn="l" defTabSz="914296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179980" algn="l" defTabSz="914296" rtl="0" eaLnBrk="1" latinLnBrk="0" hangingPunct="1">
        <a:spcBef>
          <a:spcPct val="20000"/>
        </a:spcBef>
        <a:buClr>
          <a:srgbClr val="9A0174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67" indent="-179367" algn="l" defTabSz="914296" rtl="0" eaLnBrk="1" latinLnBrk="0" hangingPunct="1">
        <a:spcBef>
          <a:spcPct val="20000"/>
        </a:spcBef>
        <a:buClr>
          <a:schemeClr val="tx2"/>
        </a:buClr>
        <a:buSzPct val="5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1275" indent="-179367" algn="l" defTabSz="914296" rtl="0" eaLnBrk="1" latinLnBrk="0" hangingPunct="1">
        <a:spcBef>
          <a:spcPct val="20000"/>
        </a:spcBef>
        <a:buClr>
          <a:srgbClr val="9A0174"/>
        </a:buClr>
        <a:buSzPct val="50000"/>
        <a:buFont typeface="Arial" pitchFamily="34" charset="0"/>
        <a:buChar char="•"/>
        <a:defRPr sz="1800" kern="1200">
          <a:solidFill>
            <a:srgbClr val="9A0174"/>
          </a:solidFill>
          <a:latin typeface="+mn-lt"/>
          <a:ea typeface="+mn-ea"/>
          <a:cs typeface="+mn-cs"/>
        </a:defRPr>
      </a:lvl3pPr>
      <a:lvl4pPr marL="442749" indent="-180955" algn="l" defTabSz="914296" rtl="0" eaLnBrk="1" latinLnBrk="0" hangingPunct="1">
        <a:spcBef>
          <a:spcPct val="20000"/>
        </a:spcBef>
        <a:buClr>
          <a:schemeClr val="tx1"/>
        </a:buClr>
        <a:buSzPct val="5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94" y="333375"/>
            <a:ext cx="930565" cy="1079500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554" y="332775"/>
            <a:ext cx="7571918" cy="1080100"/>
          </a:xfrm>
          <a:prstGeom prst="rect">
            <a:avLst/>
          </a:prstGeom>
          <a:gradFill>
            <a:gsLst>
              <a:gs pos="0">
                <a:srgbClr val="FF6309"/>
              </a:gs>
              <a:gs pos="100000">
                <a:srgbClr val="F9A61E"/>
              </a:gs>
            </a:gsLst>
            <a:lin ang="5400000" scaled="0"/>
          </a:gradFill>
        </p:spPr>
        <p:txBody>
          <a:bodyPr vert="horz" lIns="0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3" y="1556793"/>
            <a:ext cx="7577458" cy="4569372"/>
          </a:xfrm>
          <a:prstGeom prst="rect">
            <a:avLst/>
          </a:prstGeom>
        </p:spPr>
        <p:txBody>
          <a:bodyPr vert="horz" lIns="0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45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defRPr sz="1200">
                <a:solidFill>
                  <a:srgbClr val="FF6309"/>
                </a:solidFill>
              </a:defRPr>
            </a:lvl1pPr>
          </a:lstStyle>
          <a:p>
            <a:pPr defTabSz="914296"/>
            <a:r>
              <a:rPr lang="en-GB" smtClean="0"/>
              <a:t>iabuk.net/contact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566067" y="6309345"/>
            <a:ext cx="2259944" cy="365125"/>
          </a:xfrm>
          <a:prstGeom prst="rect">
            <a:avLst/>
          </a:prstGeom>
        </p:spPr>
        <p:txBody>
          <a:bodyPr vert="horz" lIns="91429" tIns="45715" rIns="0" bIns="45715" rtlCol="0" anchor="b" anchorCtr="0"/>
          <a:lstStyle>
            <a:lvl1pPr algn="r">
              <a:defRPr sz="1200">
                <a:solidFill>
                  <a:srgbClr val="FF6309"/>
                </a:solidFill>
              </a:defRPr>
            </a:lvl1pPr>
          </a:lstStyle>
          <a:p>
            <a:pPr defTabSz="914296"/>
            <a:fld id="{20E9385F-0DE2-410F-B8E6-B36C91FFD865}" type="datetime4">
              <a:rPr lang="en-GB" smtClean="0"/>
              <a:pPr defTabSz="914296"/>
              <a:t>17 October 2012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540001"/>
            <a:ext cx="58901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</p:sldLayoutIdLst>
  <p:timing>
    <p:tnLst>
      <p:par>
        <p:cTn id="1" dur="indefinite" restart="never" nodeType="tmRoot"/>
      </p:par>
    </p:tnLst>
  </p:timing>
  <p:hf sldNum="0" hdr="0"/>
  <p:txStyles>
    <p:titleStyle>
      <a:lvl1pPr marL="3175" indent="0" algn="l" defTabSz="914296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179980" algn="l" defTabSz="914296" rtl="0" eaLnBrk="1" latinLnBrk="0" hangingPunct="1">
        <a:spcBef>
          <a:spcPct val="20000"/>
        </a:spcBef>
        <a:buClr>
          <a:srgbClr val="FF6309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67" indent="-179367" algn="l" defTabSz="914296" rtl="0" eaLnBrk="1" latinLnBrk="0" hangingPunct="1">
        <a:spcBef>
          <a:spcPct val="20000"/>
        </a:spcBef>
        <a:buClr>
          <a:schemeClr val="tx2"/>
        </a:buClr>
        <a:buSzPct val="5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1275" indent="-179367" algn="l" defTabSz="914296" rtl="0" eaLnBrk="1" latinLnBrk="0" hangingPunct="1">
        <a:spcBef>
          <a:spcPct val="20000"/>
        </a:spcBef>
        <a:buClr>
          <a:srgbClr val="FF6309"/>
        </a:buClr>
        <a:buSzPct val="50000"/>
        <a:buFont typeface="Arial" pitchFamily="34" charset="0"/>
        <a:buChar char="•"/>
        <a:defRPr sz="1800" kern="1200">
          <a:solidFill>
            <a:srgbClr val="FF6309"/>
          </a:solidFill>
          <a:latin typeface="+mn-lt"/>
          <a:ea typeface="+mn-ea"/>
          <a:cs typeface="+mn-cs"/>
        </a:defRPr>
      </a:lvl3pPr>
      <a:lvl4pPr marL="442749" indent="-180955" algn="l" defTabSz="914296" rtl="0" eaLnBrk="1" latinLnBrk="0" hangingPunct="1">
        <a:spcBef>
          <a:spcPct val="20000"/>
        </a:spcBef>
        <a:buClr>
          <a:schemeClr val="tx1"/>
        </a:buClr>
        <a:buSzPct val="5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94" y="333375"/>
            <a:ext cx="930565" cy="1079500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554" y="332775"/>
            <a:ext cx="7571918" cy="1080100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</p:spPr>
        <p:txBody>
          <a:bodyPr vert="horz" lIns="0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3" y="1556793"/>
            <a:ext cx="7577458" cy="4569372"/>
          </a:xfrm>
          <a:prstGeom prst="rect">
            <a:avLst/>
          </a:prstGeom>
        </p:spPr>
        <p:txBody>
          <a:bodyPr vert="horz" lIns="0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43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pPr defTabSz="914296"/>
            <a:r>
              <a:rPr lang="en-GB" smtClean="0"/>
              <a:t>iabuk.net/contact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566067" y="6309343"/>
            <a:ext cx="2259944" cy="365125"/>
          </a:xfrm>
          <a:prstGeom prst="rect">
            <a:avLst/>
          </a:prstGeom>
        </p:spPr>
        <p:txBody>
          <a:bodyPr vert="horz" lIns="91429" tIns="45715" rIns="0" bIns="45715" rtlCol="0" anchor="b" anchorCtr="0"/>
          <a:lstStyle>
            <a:lvl1pPr algn="r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pPr defTabSz="914296"/>
            <a:fld id="{20E9385F-0DE2-410F-B8E6-B36C91FFD865}" type="datetime4">
              <a:rPr lang="en-GB" smtClean="0"/>
              <a:pPr defTabSz="914296"/>
              <a:t>17 October 2012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3" y="540001"/>
            <a:ext cx="58901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1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</p:sldLayoutIdLst>
  <p:timing>
    <p:tnLst>
      <p:par>
        <p:cTn id="1" dur="indefinite" restart="never" nodeType="tmRoot"/>
      </p:par>
    </p:tnLst>
  </p:timing>
  <p:hf sldNum="0" hdr="0"/>
  <p:txStyles>
    <p:titleStyle>
      <a:lvl1pPr marL="3175" indent="0" algn="l" defTabSz="914296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179980" algn="l" defTabSz="914296" rtl="0" eaLnBrk="1" latinLnBrk="0" hangingPunct="1">
        <a:spcBef>
          <a:spcPct val="20000"/>
        </a:spcBef>
        <a:buClr>
          <a:srgbClr val="9A0174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67" indent="-179367" algn="l" defTabSz="914296" rtl="0" eaLnBrk="1" latinLnBrk="0" hangingPunct="1">
        <a:spcBef>
          <a:spcPct val="20000"/>
        </a:spcBef>
        <a:buClr>
          <a:schemeClr val="tx2"/>
        </a:buClr>
        <a:buSzPct val="5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1275" indent="-179367" algn="l" defTabSz="914296" rtl="0" eaLnBrk="1" latinLnBrk="0" hangingPunct="1">
        <a:spcBef>
          <a:spcPct val="20000"/>
        </a:spcBef>
        <a:buClr>
          <a:srgbClr val="9A0174"/>
        </a:buClr>
        <a:buSzPct val="50000"/>
        <a:buFont typeface="Arial" pitchFamily="34" charset="0"/>
        <a:buChar char="•"/>
        <a:defRPr sz="1800" kern="1200">
          <a:solidFill>
            <a:srgbClr val="9A0174"/>
          </a:solidFill>
          <a:latin typeface="+mn-lt"/>
          <a:ea typeface="+mn-ea"/>
          <a:cs typeface="+mn-cs"/>
        </a:defRPr>
      </a:lvl3pPr>
      <a:lvl4pPr marL="442749" indent="-180955" algn="l" defTabSz="914296" rtl="0" eaLnBrk="1" latinLnBrk="0" hangingPunct="1">
        <a:spcBef>
          <a:spcPct val="20000"/>
        </a:spcBef>
        <a:buClr>
          <a:schemeClr val="tx1"/>
        </a:buClr>
        <a:buSzPct val="5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93" y="333375"/>
            <a:ext cx="930565" cy="1079500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554" y="332775"/>
            <a:ext cx="7571918" cy="1080100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</p:spPr>
        <p:txBody>
          <a:bodyPr vert="horz" lIns="0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3" y="1556793"/>
            <a:ext cx="7577458" cy="4569372"/>
          </a:xfrm>
          <a:prstGeom prst="rect">
            <a:avLst/>
          </a:prstGeom>
        </p:spPr>
        <p:txBody>
          <a:bodyPr vert="horz" lIns="0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31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pPr defTabSz="914296"/>
            <a:r>
              <a:rPr lang="en-GB" smtClean="0"/>
              <a:t>iabuk.net/contact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566067" y="6309331"/>
            <a:ext cx="2259944" cy="365125"/>
          </a:xfrm>
          <a:prstGeom prst="rect">
            <a:avLst/>
          </a:prstGeom>
        </p:spPr>
        <p:txBody>
          <a:bodyPr vert="horz" lIns="91429" tIns="45715" rIns="0" bIns="45715" rtlCol="0" anchor="b" anchorCtr="0"/>
          <a:lstStyle>
            <a:lvl1pPr algn="r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pPr defTabSz="914296"/>
            <a:fld id="{20E9385F-0DE2-410F-B8E6-B36C91FFD865}" type="datetime4">
              <a:rPr lang="en-GB" smtClean="0"/>
              <a:pPr defTabSz="914296"/>
              <a:t>17 October 2012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67" y="540001"/>
            <a:ext cx="58901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0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4" r:id="rId8"/>
  </p:sldLayoutIdLst>
  <p:timing>
    <p:tnLst>
      <p:par>
        <p:cTn id="1" dur="indefinite" restart="never" nodeType="tmRoot"/>
      </p:par>
    </p:tnLst>
  </p:timing>
  <p:hf sldNum="0" hdr="0"/>
  <p:txStyles>
    <p:titleStyle>
      <a:lvl1pPr marL="3175" indent="0" algn="l" defTabSz="914296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179980" algn="l" defTabSz="914296" rtl="0" eaLnBrk="1" latinLnBrk="0" hangingPunct="1">
        <a:spcBef>
          <a:spcPct val="20000"/>
        </a:spcBef>
        <a:buClr>
          <a:srgbClr val="9A0174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67" indent="-179367" algn="l" defTabSz="914296" rtl="0" eaLnBrk="1" latinLnBrk="0" hangingPunct="1">
        <a:spcBef>
          <a:spcPct val="20000"/>
        </a:spcBef>
        <a:buClr>
          <a:schemeClr val="tx2"/>
        </a:buClr>
        <a:buSzPct val="5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1275" indent="-179367" algn="l" defTabSz="914296" rtl="0" eaLnBrk="1" latinLnBrk="0" hangingPunct="1">
        <a:spcBef>
          <a:spcPct val="20000"/>
        </a:spcBef>
        <a:buClr>
          <a:srgbClr val="9A0174"/>
        </a:buClr>
        <a:buSzPct val="50000"/>
        <a:buFont typeface="Arial" pitchFamily="34" charset="0"/>
        <a:buChar char="•"/>
        <a:defRPr sz="1800" kern="1200">
          <a:solidFill>
            <a:srgbClr val="9A0174"/>
          </a:solidFill>
          <a:latin typeface="+mn-lt"/>
          <a:ea typeface="+mn-ea"/>
          <a:cs typeface="+mn-cs"/>
        </a:defRPr>
      </a:lvl3pPr>
      <a:lvl4pPr marL="442749" indent="-180955" algn="l" defTabSz="914296" rtl="0" eaLnBrk="1" latinLnBrk="0" hangingPunct="1">
        <a:spcBef>
          <a:spcPct val="20000"/>
        </a:spcBef>
        <a:buClr>
          <a:schemeClr val="tx1"/>
        </a:buClr>
        <a:buSzPct val="5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93" y="333375"/>
            <a:ext cx="930565" cy="1079500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554" y="332775"/>
            <a:ext cx="7571918" cy="1080100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</p:spPr>
        <p:txBody>
          <a:bodyPr vert="horz" lIns="0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3" y="1556793"/>
            <a:ext cx="7577458" cy="4569372"/>
          </a:xfrm>
          <a:prstGeom prst="rect">
            <a:avLst/>
          </a:prstGeom>
        </p:spPr>
        <p:txBody>
          <a:bodyPr vert="horz" lIns="0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85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pPr defTabSz="914296"/>
            <a:r>
              <a:rPr lang="en-GB" smtClean="0"/>
              <a:t>iabuk.net/contact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566067" y="6309385"/>
            <a:ext cx="2259944" cy="365125"/>
          </a:xfrm>
          <a:prstGeom prst="rect">
            <a:avLst/>
          </a:prstGeom>
        </p:spPr>
        <p:txBody>
          <a:bodyPr vert="horz" lIns="91429" tIns="45715" rIns="0" bIns="45715" rtlCol="0" anchor="b" anchorCtr="0"/>
          <a:lstStyle>
            <a:lvl1pPr algn="r">
              <a:buClr>
                <a:srgbClr val="F9A61A"/>
              </a:buClr>
              <a:defRPr sz="1200">
                <a:solidFill>
                  <a:srgbClr val="9A0174"/>
                </a:solidFill>
              </a:defRPr>
            </a:lvl1pPr>
          </a:lstStyle>
          <a:p>
            <a:pPr defTabSz="914296"/>
            <a:fld id="{20E9385F-0DE2-410F-B8E6-B36C91FFD865}" type="datetime4">
              <a:rPr lang="en-GB" smtClean="0"/>
              <a:pPr defTabSz="914296"/>
              <a:t>17 October 2012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0" y="540001"/>
            <a:ext cx="58901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9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</p:sldLayoutIdLst>
  <p:timing>
    <p:tnLst>
      <p:par>
        <p:cTn id="1" dur="indefinite" restart="never" nodeType="tmRoot"/>
      </p:par>
    </p:tnLst>
  </p:timing>
  <p:hf sldNum="0" hdr="0"/>
  <p:txStyles>
    <p:titleStyle>
      <a:lvl1pPr marL="3175" indent="0" algn="l" defTabSz="914296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179980" algn="l" defTabSz="914296" rtl="0" eaLnBrk="1" latinLnBrk="0" hangingPunct="1">
        <a:spcBef>
          <a:spcPct val="20000"/>
        </a:spcBef>
        <a:buClr>
          <a:srgbClr val="9A0174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67" indent="-179367" algn="l" defTabSz="914296" rtl="0" eaLnBrk="1" latinLnBrk="0" hangingPunct="1">
        <a:spcBef>
          <a:spcPct val="20000"/>
        </a:spcBef>
        <a:buClr>
          <a:schemeClr val="tx2"/>
        </a:buClr>
        <a:buSzPct val="5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1275" indent="-179367" algn="l" defTabSz="914296" rtl="0" eaLnBrk="1" latinLnBrk="0" hangingPunct="1">
        <a:spcBef>
          <a:spcPct val="20000"/>
        </a:spcBef>
        <a:buClr>
          <a:srgbClr val="9A0174"/>
        </a:buClr>
        <a:buSzPct val="50000"/>
        <a:buFont typeface="Arial" pitchFamily="34" charset="0"/>
        <a:buChar char="•"/>
        <a:defRPr sz="1800" kern="1200">
          <a:solidFill>
            <a:srgbClr val="9A0174"/>
          </a:solidFill>
          <a:latin typeface="+mn-lt"/>
          <a:ea typeface="+mn-ea"/>
          <a:cs typeface="+mn-cs"/>
        </a:defRPr>
      </a:lvl3pPr>
      <a:lvl4pPr marL="442749" indent="-180955" algn="l" defTabSz="914296" rtl="0" eaLnBrk="1" latinLnBrk="0" hangingPunct="1">
        <a:spcBef>
          <a:spcPct val="20000"/>
        </a:spcBef>
        <a:buClr>
          <a:schemeClr val="tx1"/>
        </a:buClr>
        <a:buSzPct val="5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94" y="333375"/>
            <a:ext cx="930565" cy="1079500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6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554" y="332775"/>
            <a:ext cx="7571918" cy="1080100"/>
          </a:xfrm>
          <a:prstGeom prst="rect">
            <a:avLst/>
          </a:prstGeom>
          <a:gradFill>
            <a:gsLst>
              <a:gs pos="0">
                <a:srgbClr val="A41AA2"/>
              </a:gs>
              <a:gs pos="100000">
                <a:srgbClr val="62174A"/>
              </a:gs>
            </a:gsLst>
            <a:lin ang="5400000" scaled="0"/>
          </a:gradFill>
        </p:spPr>
        <p:txBody>
          <a:bodyPr vert="horz" lIns="0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53" y="1556793"/>
            <a:ext cx="7577458" cy="4569372"/>
          </a:xfrm>
          <a:prstGeom prst="rect">
            <a:avLst/>
          </a:prstGeom>
        </p:spPr>
        <p:txBody>
          <a:bodyPr vert="horz" lIns="0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8554" y="6309393"/>
            <a:ext cx="2895600" cy="365125"/>
          </a:xfrm>
          <a:prstGeom prst="rect">
            <a:avLst/>
          </a:prstGeom>
        </p:spPr>
        <p:txBody>
          <a:bodyPr vert="horz" lIns="0" tIns="45715" rIns="91429" bIns="45715" rtlCol="0" anchor="b" anchorCtr="0"/>
          <a:lstStyle>
            <a:lvl1pPr algn="l">
              <a:buClr>
                <a:srgbClr val="F9A61A"/>
              </a:buClr>
              <a:defRPr sz="1200">
                <a:solidFill>
                  <a:srgbClr val="9A0174"/>
                </a:solidFill>
                <a:latin typeface="+mj-lt"/>
              </a:defRPr>
            </a:lvl1pPr>
          </a:lstStyle>
          <a:p>
            <a:pPr defTabSz="914296"/>
            <a:r>
              <a:rPr lang="en-GB" smtClean="0"/>
              <a:t>iabuk.net/amit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566067" y="6309393"/>
            <a:ext cx="2259944" cy="365125"/>
          </a:xfrm>
          <a:prstGeom prst="rect">
            <a:avLst/>
          </a:prstGeom>
        </p:spPr>
        <p:txBody>
          <a:bodyPr vert="horz" lIns="91429" tIns="45715" rIns="0" bIns="45715" rtlCol="0" anchor="b" anchorCtr="0"/>
          <a:lstStyle>
            <a:lvl1pPr algn="r">
              <a:buClr>
                <a:srgbClr val="F9A61A"/>
              </a:buClr>
              <a:defRPr sz="1200">
                <a:solidFill>
                  <a:srgbClr val="9A0174"/>
                </a:solidFill>
                <a:latin typeface="+mj-lt"/>
              </a:defRPr>
            </a:lvl1pPr>
          </a:lstStyle>
          <a:p>
            <a:pPr defTabSz="914296"/>
            <a:fld id="{20E9385F-0DE2-410F-B8E6-B36C91FFD865}" type="datetime4">
              <a:rPr lang="en-GB" smtClean="0"/>
              <a:pPr defTabSz="914296"/>
              <a:t>17 October 2012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8" y="540001"/>
            <a:ext cx="58901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7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timing>
    <p:tnLst>
      <p:par>
        <p:cTn id="1" dur="indefinite" restart="never" nodeType="tmRoot"/>
      </p:par>
    </p:tnLst>
  </p:timing>
  <p:hf sldNum="0" hdr="0"/>
  <p:txStyles>
    <p:titleStyle>
      <a:lvl1pPr marL="3175" indent="0" algn="l" defTabSz="914296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179980" algn="l" defTabSz="914296" rtl="0" eaLnBrk="1" latinLnBrk="0" hangingPunct="1">
        <a:spcBef>
          <a:spcPct val="20000"/>
        </a:spcBef>
        <a:buClr>
          <a:srgbClr val="9A0174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179367" indent="-179367" algn="l" defTabSz="914296" rtl="0" eaLnBrk="1" latinLnBrk="0" hangingPunct="1">
        <a:spcBef>
          <a:spcPct val="20000"/>
        </a:spcBef>
        <a:buClr>
          <a:schemeClr val="tx2"/>
        </a:buClr>
        <a:buSzPct val="5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1275" indent="-179367" algn="l" defTabSz="914296" rtl="0" eaLnBrk="1" latinLnBrk="0" hangingPunct="1">
        <a:spcBef>
          <a:spcPct val="20000"/>
        </a:spcBef>
        <a:buClr>
          <a:srgbClr val="9A0174"/>
        </a:buClr>
        <a:buSzPct val="50000"/>
        <a:buFont typeface="Arial" pitchFamily="34" charset="0"/>
        <a:buChar char="•"/>
        <a:defRPr sz="1800" kern="1200">
          <a:solidFill>
            <a:srgbClr val="9A0174"/>
          </a:solidFill>
          <a:latin typeface="+mj-lt"/>
          <a:ea typeface="+mn-ea"/>
          <a:cs typeface="+mn-cs"/>
        </a:defRPr>
      </a:lvl3pPr>
      <a:lvl4pPr marL="442749" indent="-180955" algn="l" defTabSz="914296" rtl="0" eaLnBrk="1" latinLnBrk="0" hangingPunct="1">
        <a:spcBef>
          <a:spcPct val="20000"/>
        </a:spcBef>
        <a:buClr>
          <a:schemeClr val="tx1"/>
        </a:buClr>
        <a:buSzPct val="5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26" Type="http://schemas.openxmlformats.org/officeDocument/2006/relationships/image" Target="../media/image45.png"/><Relationship Id="rId3" Type="http://schemas.openxmlformats.org/officeDocument/2006/relationships/image" Target="../media/image25.png"/><Relationship Id="rId21" Type="http://schemas.openxmlformats.org/officeDocument/2006/relationships/image" Target="../media/image41.jpeg"/><Relationship Id="rId34" Type="http://schemas.openxmlformats.org/officeDocument/2006/relationships/image" Target="../media/image50.png"/><Relationship Id="rId7" Type="http://schemas.openxmlformats.org/officeDocument/2006/relationships/image" Target="../media/image28.png"/><Relationship Id="rId12" Type="http://schemas.openxmlformats.org/officeDocument/2006/relationships/hyperlink" Target="http://www.crwflags.com/FOTW/images/p/pl.gif" TargetMode="External"/><Relationship Id="rId17" Type="http://schemas.openxmlformats.org/officeDocument/2006/relationships/image" Target="../media/image37.png"/><Relationship Id="rId25" Type="http://schemas.openxmlformats.org/officeDocument/2006/relationships/hyperlink" Target="http://en.wikipedia.org/wiki/File:Flag_of_Romania.svg" TargetMode="External"/><Relationship Id="rId33" Type="http://schemas.openxmlformats.org/officeDocument/2006/relationships/image" Target="../media/image49.png"/><Relationship Id="rId38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24" Type="http://schemas.openxmlformats.org/officeDocument/2006/relationships/image" Target="../media/image44.png"/><Relationship Id="rId32" Type="http://schemas.openxmlformats.org/officeDocument/2006/relationships/hyperlink" Target="http://en.wikipedia.org/wiki/File:Flag_of_Croatia.svg" TargetMode="External"/><Relationship Id="rId37" Type="http://schemas.openxmlformats.org/officeDocument/2006/relationships/image" Target="../media/image52.png"/><Relationship Id="rId5" Type="http://schemas.openxmlformats.org/officeDocument/2006/relationships/image" Target="../media/image26.png"/><Relationship Id="rId15" Type="http://schemas.openxmlformats.org/officeDocument/2006/relationships/image" Target="../media/image35.jpeg"/><Relationship Id="rId23" Type="http://schemas.openxmlformats.org/officeDocument/2006/relationships/image" Target="../media/image43.png"/><Relationship Id="rId28" Type="http://schemas.openxmlformats.org/officeDocument/2006/relationships/hyperlink" Target="http://en.wikipedia.org/wiki/File:Flag_of_Greece.svg" TargetMode="External"/><Relationship Id="rId36" Type="http://schemas.openxmlformats.org/officeDocument/2006/relationships/image" Target="../media/image51.png"/><Relationship Id="rId10" Type="http://schemas.openxmlformats.org/officeDocument/2006/relationships/image" Target="../media/image31.jpeg"/><Relationship Id="rId19" Type="http://schemas.openxmlformats.org/officeDocument/2006/relationships/image" Target="../media/image39.png"/><Relationship Id="rId31" Type="http://schemas.openxmlformats.org/officeDocument/2006/relationships/image" Target="../media/image48.png"/><Relationship Id="rId4" Type="http://schemas.openxmlformats.org/officeDocument/2006/relationships/hyperlink" Target="http://en.wikipedia.org/wiki/File:Flag_of_Hungary.svg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6.png"/><Relationship Id="rId30" Type="http://schemas.openxmlformats.org/officeDocument/2006/relationships/hyperlink" Target="http://en.wikipedia.org/wiki/File:Flag_of_Slovenia.svg" TargetMode="External"/><Relationship Id="rId35" Type="http://schemas.openxmlformats.org/officeDocument/2006/relationships/hyperlink" Target="http://en.wikipedia.org/wiki/File:Flag_of_Serbia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4" y="3429000"/>
            <a:ext cx="7848872" cy="2736850"/>
          </a:xfrm>
        </p:spPr>
        <p:txBody>
          <a:bodyPr/>
          <a:lstStyle/>
          <a:p>
            <a:r>
              <a:rPr lang="en-GB" sz="2800" dirty="0" smtClean="0"/>
              <a:t>IAB Global Summit 2012</a:t>
            </a:r>
            <a:br>
              <a:rPr lang="en-GB" sz="2800" dirty="0" smtClean="0"/>
            </a:br>
            <a:r>
              <a:rPr lang="en-GB" sz="2800" dirty="0" smtClean="0"/>
              <a:t>Harnessing the power of the Worldwide Network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</a:t>
            </a:r>
            <a:r>
              <a:rPr lang="en-GB" sz="1800" dirty="0" smtClean="0"/>
              <a:t>																					</a:t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dirty="0" smtClean="0"/>
              <a:t>																								</a:t>
            </a:r>
            <a:r>
              <a:rPr lang="en-GB" sz="2000" dirty="0" smtClean="0">
                <a:cs typeface="Arial" pitchFamily="34" charset="0"/>
              </a:rPr>
              <a:t>Guy Phillipson, CEO IAB UK</a:t>
            </a:r>
            <a:endParaRPr lang="en-GB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5"/>
          <p:cNvSpPr>
            <a:spLocks noGrp="1"/>
          </p:cNvSpPr>
          <p:nvPr>
            <p:ph type="ctrTitle"/>
          </p:nvPr>
        </p:nvSpPr>
        <p:spPr>
          <a:xfrm>
            <a:off x="1355485" y="3429000"/>
            <a:ext cx="7470531" cy="273685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309"/>
                    </a:gs>
                    <a:gs pos="100000">
                      <a:srgbClr val="F9A61E"/>
                    </a:gs>
                  </a:gsLst>
                  <a:lin ang="5400000"/>
                </a:gra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/>
              <a:t>Mediascope Europe -</a:t>
            </a:r>
            <a:r>
              <a:rPr lang="en-GB" dirty="0"/>
              <a:t> </a:t>
            </a:r>
            <a:r>
              <a:rPr lang="en-GB" dirty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911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914296"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Introduction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1150" y="1700213"/>
            <a:ext cx="74236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alibri" pitchFamily="34" charset="0"/>
              <a:buChar char="→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+mn-lt"/>
                <a:ea typeface="+mn-ea"/>
              </a:defRPr>
            </a:lvl9pPr>
          </a:lstStyle>
          <a:p>
            <a:pPr marL="457200" indent="-457200" eaLnBrk="1" hangingPunct="1">
              <a:buClr>
                <a:srgbClr val="0093D3"/>
              </a:buClr>
              <a:buFontTx/>
              <a:buAutoNum type="arabicPeriod"/>
              <a:defRPr/>
            </a:pPr>
            <a:r>
              <a:rPr lang="en-GB" sz="2000" dirty="0" smtClean="0">
                <a:solidFill>
                  <a:srgbClr val="6C6F70"/>
                </a:solidFill>
                <a:latin typeface="Calibri" pitchFamily="34" charset="0"/>
              </a:rPr>
              <a:t>The broad aim of this study is to </a:t>
            </a:r>
            <a:r>
              <a:rPr lang="en-GB" sz="2000" dirty="0" smtClean="0">
                <a:solidFill>
                  <a:srgbClr val="FF6300"/>
                </a:solidFill>
                <a:latin typeface="Calibri" pitchFamily="34" charset="0"/>
              </a:rPr>
              <a:t>capture the different ways in which consumers are developing across Europe </a:t>
            </a:r>
            <a:r>
              <a:rPr lang="en-GB" sz="2000" dirty="0" smtClean="0">
                <a:solidFill>
                  <a:srgbClr val="6C6F70"/>
                </a:solidFill>
                <a:latin typeface="Calibri" pitchFamily="34" charset="0"/>
              </a:rPr>
              <a:t>and assess their similarities and differences </a:t>
            </a:r>
          </a:p>
          <a:p>
            <a:pPr lvl="1" eaLnBrk="1" hangingPunct="1">
              <a:lnSpc>
                <a:spcPct val="90000"/>
              </a:lnSpc>
              <a:buClr>
                <a:srgbClr val="0093D3"/>
              </a:buClr>
              <a:defRPr/>
            </a:pPr>
            <a:r>
              <a:rPr lang="en-GB" sz="1600" kern="0" dirty="0" smtClean="0">
                <a:solidFill>
                  <a:srgbClr val="6C6F70"/>
                </a:solidFill>
                <a:latin typeface="Calibri"/>
              </a:rPr>
              <a:t>Identify </a:t>
            </a:r>
            <a:r>
              <a:rPr lang="en-GB" sz="1600" kern="0" dirty="0">
                <a:solidFill>
                  <a:srgbClr val="6C6F70"/>
                </a:solidFill>
                <a:latin typeface="Calibri"/>
              </a:rPr>
              <a:t>changing media consumption patterns</a:t>
            </a:r>
          </a:p>
          <a:p>
            <a:pPr lvl="1" eaLnBrk="1" hangingPunct="1">
              <a:lnSpc>
                <a:spcPct val="90000"/>
              </a:lnSpc>
              <a:buClr>
                <a:srgbClr val="0093D3"/>
              </a:buClr>
              <a:defRPr/>
            </a:pPr>
            <a:r>
              <a:rPr lang="en-GB" sz="1600" kern="0" dirty="0">
                <a:solidFill>
                  <a:srgbClr val="6C6F70"/>
                </a:solidFill>
                <a:latin typeface="Calibri"/>
              </a:rPr>
              <a:t>Evolution of media multi-tasking and emerging and evolving online media</a:t>
            </a:r>
          </a:p>
          <a:p>
            <a:pPr lvl="1" eaLnBrk="1" hangingPunct="1">
              <a:lnSpc>
                <a:spcPct val="90000"/>
              </a:lnSpc>
              <a:buClr>
                <a:srgbClr val="0093D3"/>
              </a:buClr>
              <a:defRPr/>
            </a:pPr>
            <a:r>
              <a:rPr lang="en-GB" sz="1600" kern="0" dirty="0">
                <a:solidFill>
                  <a:srgbClr val="6C6F70"/>
                </a:solidFill>
                <a:latin typeface="Calibri"/>
              </a:rPr>
              <a:t>Video consumption, social media and </a:t>
            </a:r>
            <a:r>
              <a:rPr lang="en-GB" sz="1600" kern="0" dirty="0" smtClean="0">
                <a:solidFill>
                  <a:srgbClr val="6C6F70"/>
                </a:solidFill>
                <a:latin typeface="Calibri"/>
              </a:rPr>
              <a:t>e-commerce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0093D3"/>
              </a:buClr>
              <a:buFont typeface="Calibri" pitchFamily="34" charset="0"/>
              <a:buNone/>
              <a:defRPr/>
            </a:pPr>
            <a:endParaRPr lang="en-GB" sz="500" kern="0" dirty="0">
              <a:solidFill>
                <a:srgbClr val="6C6F70"/>
              </a:solidFill>
              <a:latin typeface="Calibri"/>
            </a:endParaRPr>
          </a:p>
          <a:p>
            <a:pPr marL="514350" indent="-514350" eaLnBrk="1" hangingPunct="1">
              <a:lnSpc>
                <a:spcPct val="90000"/>
              </a:lnSpc>
              <a:buClr>
                <a:srgbClr val="0093D3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rgbClr val="6C6F70"/>
                </a:solidFill>
                <a:latin typeface="Calibri" pitchFamily="34" charset="0"/>
              </a:rPr>
              <a:t>Conducted by </a:t>
            </a:r>
            <a:r>
              <a:rPr lang="en-GB" sz="2000" b="1" dirty="0">
                <a:solidFill>
                  <a:srgbClr val="FF6300"/>
                </a:solidFill>
                <a:latin typeface="Calibri" pitchFamily="34" charset="0"/>
              </a:rPr>
              <a:t>IAB </a:t>
            </a:r>
            <a:r>
              <a:rPr lang="en-GB" sz="2000" b="1" dirty="0" smtClean="0">
                <a:solidFill>
                  <a:srgbClr val="FF6300"/>
                </a:solidFill>
                <a:latin typeface="Calibri" pitchFamily="34" charset="0"/>
              </a:rPr>
              <a:t>Europe</a:t>
            </a:r>
          </a:p>
          <a:p>
            <a:pPr marL="514350" indent="-514350" eaLnBrk="1" hangingPunct="1">
              <a:lnSpc>
                <a:spcPct val="90000"/>
              </a:lnSpc>
              <a:buClr>
                <a:srgbClr val="0093D3"/>
              </a:buClr>
              <a:buFont typeface="+mj-lt"/>
              <a:buAutoNum type="arabicPeriod"/>
              <a:defRPr/>
            </a:pPr>
            <a:endParaRPr lang="en-GB" sz="500" dirty="0">
              <a:solidFill>
                <a:srgbClr val="6C6F70"/>
              </a:solidFill>
              <a:latin typeface="Calibri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Clr>
                <a:srgbClr val="0093D3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rgbClr val="6C6F70"/>
                </a:solidFill>
                <a:latin typeface="Calibri" pitchFamily="34" charset="0"/>
              </a:rPr>
              <a:t>Contains </a:t>
            </a:r>
            <a:r>
              <a:rPr lang="en-GB" sz="2000" b="1" dirty="0">
                <a:solidFill>
                  <a:srgbClr val="FF6300"/>
                </a:solidFill>
                <a:latin typeface="Calibri" pitchFamily="34" charset="0"/>
              </a:rPr>
              <a:t>8 years </a:t>
            </a:r>
            <a:r>
              <a:rPr lang="en-GB" sz="2000" dirty="0">
                <a:solidFill>
                  <a:srgbClr val="6C6F70"/>
                </a:solidFill>
                <a:latin typeface="Calibri" pitchFamily="34" charset="0"/>
              </a:rPr>
              <a:t>of trending data, with new markets </a:t>
            </a:r>
            <a:r>
              <a:rPr lang="en-GB" sz="2000" dirty="0" smtClean="0">
                <a:solidFill>
                  <a:srgbClr val="6C6F70"/>
                </a:solidFill>
                <a:latin typeface="Calibri" pitchFamily="34" charset="0"/>
              </a:rPr>
              <a:t>added</a:t>
            </a:r>
            <a:endParaRPr lang="en-GB" sz="2400" dirty="0" smtClean="0">
              <a:solidFill>
                <a:srgbClr val="6C6F70"/>
              </a:solidFill>
              <a:latin typeface="Calibri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093D3"/>
              </a:buClr>
              <a:buFontTx/>
              <a:buAutoNum type="arabicPeriod"/>
              <a:defRPr/>
            </a:pPr>
            <a:endParaRPr lang="en-GB" kern="0" dirty="0" smtClean="0">
              <a:solidFill>
                <a:srgbClr val="6C6F70"/>
              </a:solidFill>
            </a:endParaRPr>
          </a:p>
        </p:txBody>
      </p:sp>
      <p:grpSp>
        <p:nvGrpSpPr>
          <p:cNvPr id="77829" name="Group 13"/>
          <p:cNvGrpSpPr>
            <a:grpSpLocks/>
          </p:cNvGrpSpPr>
          <p:nvPr/>
        </p:nvGrpSpPr>
        <p:grpSpPr bwMode="auto">
          <a:xfrm>
            <a:off x="517282" y="4797425"/>
            <a:ext cx="8232531" cy="935038"/>
            <a:chOff x="74" y="2832"/>
            <a:chExt cx="5618" cy="589"/>
          </a:xfrm>
        </p:grpSpPr>
        <p:pic>
          <p:nvPicPr>
            <p:cNvPr id="77830" name="Picture 1036" descr="56528834-male-game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75" r="3909" b="27979"/>
            <a:stretch>
              <a:fillRect/>
            </a:stretch>
          </p:blipFill>
          <p:spPr bwMode="auto">
            <a:xfrm>
              <a:off x="5012" y="2833"/>
              <a:ext cx="680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1" name="Picture 1037" descr="57279555-Woman-with-Magazi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9" t="14001" r="11223" b="30275"/>
            <a:stretch>
              <a:fillRect/>
            </a:stretch>
          </p:blipFill>
          <p:spPr bwMode="auto">
            <a:xfrm>
              <a:off x="4308" y="2832"/>
              <a:ext cx="678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2" name="Picture 1038" descr="78375410-couple-using-lap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6" t="27307" r="5296" b="28984"/>
            <a:stretch>
              <a:fillRect/>
            </a:stretch>
          </p:blipFill>
          <p:spPr bwMode="auto">
            <a:xfrm>
              <a:off x="3602" y="2840"/>
              <a:ext cx="680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3" name="Picture 1039" descr="78631009-male-watching-T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6" t="25171" r="3279" b="26109"/>
            <a:stretch>
              <a:fillRect/>
            </a:stretch>
          </p:blipFill>
          <p:spPr bwMode="auto">
            <a:xfrm>
              <a:off x="2896" y="2841"/>
              <a:ext cx="680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4" name="Picture 1040" descr="79320791-listening-to-radi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9" t="56908"/>
            <a:stretch>
              <a:fillRect/>
            </a:stretch>
          </p:blipFill>
          <p:spPr bwMode="auto">
            <a:xfrm>
              <a:off x="2191" y="2839"/>
              <a:ext cx="68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5" name="Picture 1041" descr="105942738-male-mobile-us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3" t="29265" r="20555" b="28908"/>
            <a:stretch>
              <a:fillRect/>
            </a:stretch>
          </p:blipFill>
          <p:spPr bwMode="auto">
            <a:xfrm>
              <a:off x="1485" y="2833"/>
              <a:ext cx="680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6" name="Picture 1042" descr="128960865-couple-reading-p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" t="14885" r="12610" b="38898"/>
            <a:stretch>
              <a:fillRect/>
            </a:stretch>
          </p:blipFill>
          <p:spPr bwMode="auto">
            <a:xfrm>
              <a:off x="779" y="2833"/>
              <a:ext cx="680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7" name="Picture 1043" descr="135380241-female-tablet-us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0" t="22307" r="9962" b="33914"/>
            <a:stretch>
              <a:fillRect/>
            </a:stretch>
          </p:blipFill>
          <p:spPr bwMode="auto">
            <a:xfrm>
              <a:off x="74" y="2838"/>
              <a:ext cx="68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34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914296" fontAlgn="auto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Coverage and methodology</a:t>
            </a:r>
            <a:endParaRPr lang="en-GB" dirty="0">
              <a:latin typeface="+mn-lt"/>
            </a:endParaRPr>
          </a:p>
        </p:txBody>
      </p:sp>
      <p:grpSp>
        <p:nvGrpSpPr>
          <p:cNvPr id="78852" name="Group 1093"/>
          <p:cNvGrpSpPr>
            <a:grpSpLocks/>
          </p:cNvGrpSpPr>
          <p:nvPr/>
        </p:nvGrpSpPr>
        <p:grpSpPr bwMode="auto">
          <a:xfrm>
            <a:off x="1233857" y="1598613"/>
            <a:ext cx="7595089" cy="4851400"/>
            <a:chOff x="293" y="634"/>
            <a:chExt cx="5183" cy="3056"/>
          </a:xfrm>
        </p:grpSpPr>
        <p:sp>
          <p:nvSpPr>
            <p:cNvPr id="16" name="Rectangle 1091"/>
            <p:cNvSpPr>
              <a:spLocks noChangeArrowheads="1"/>
            </p:cNvSpPr>
            <p:nvPr/>
          </p:nvSpPr>
          <p:spPr bwMode="auto">
            <a:xfrm>
              <a:off x="293" y="634"/>
              <a:ext cx="5173" cy="3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78954" name="Picture 1092" descr="Europe-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" y="634"/>
              <a:ext cx="3170" cy="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83226" y="1687513"/>
            <a:ext cx="3355731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alibri" pitchFamily="34" charset="0"/>
              <a:buChar char="→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93D3"/>
              </a:buClr>
              <a:defRPr/>
            </a:pPr>
            <a:r>
              <a:rPr lang="en-GB" sz="1600" kern="0" dirty="0">
                <a:solidFill>
                  <a:srgbClr val="6C6F70"/>
                </a:solidFill>
              </a:rPr>
              <a:t>Fieldwork took place in </a:t>
            </a:r>
            <a:r>
              <a:rPr lang="en-GB" sz="1600" b="1" kern="0" dirty="0">
                <a:solidFill>
                  <a:srgbClr val="FF6300"/>
                </a:solidFill>
              </a:rPr>
              <a:t>28 markets</a:t>
            </a:r>
            <a:r>
              <a:rPr lang="en-GB" sz="1600" kern="0" dirty="0">
                <a:solidFill>
                  <a:srgbClr val="6C6F70"/>
                </a:solidFill>
              </a:rPr>
              <a:t> in February </a:t>
            </a:r>
            <a:r>
              <a:rPr lang="en-GB" sz="1600" kern="0" dirty="0" smtClean="0">
                <a:solidFill>
                  <a:srgbClr val="6C6F70"/>
                </a:solidFill>
              </a:rPr>
              <a:t>2012</a:t>
            </a:r>
          </a:p>
          <a:p>
            <a:pPr eaLnBrk="1" hangingPunct="1">
              <a:spcAft>
                <a:spcPts val="600"/>
              </a:spcAft>
              <a:buClr>
                <a:srgbClr val="0093D3"/>
              </a:buClr>
              <a:defRPr/>
            </a:pPr>
            <a:endParaRPr lang="en-GB" sz="400" kern="0" dirty="0">
              <a:solidFill>
                <a:srgbClr val="6C6F70"/>
              </a:solidFill>
            </a:endParaRPr>
          </a:p>
          <a:p>
            <a:pPr eaLnBrk="1" hangingPunct="1">
              <a:spcAft>
                <a:spcPts val="600"/>
              </a:spcAft>
              <a:buClr>
                <a:srgbClr val="0093D3"/>
              </a:buClr>
              <a:defRPr/>
            </a:pPr>
            <a:r>
              <a:rPr lang="en-GB" sz="1600" kern="0" dirty="0">
                <a:solidFill>
                  <a:srgbClr val="6C6F70"/>
                </a:solidFill>
              </a:rPr>
              <a:t>An </a:t>
            </a:r>
            <a:r>
              <a:rPr lang="en-GB" sz="1600" b="1" kern="0" dirty="0">
                <a:solidFill>
                  <a:srgbClr val="FF6300"/>
                </a:solidFill>
              </a:rPr>
              <a:t>Omnibus + Online </a:t>
            </a:r>
            <a:r>
              <a:rPr lang="en-GB" sz="1600" kern="0" dirty="0">
                <a:solidFill>
                  <a:srgbClr val="6C6F70"/>
                </a:solidFill>
              </a:rPr>
              <a:t>methodology was used across all countries totalling nearly </a:t>
            </a:r>
            <a:r>
              <a:rPr lang="en-GB" sz="1600" b="1" kern="0" dirty="0">
                <a:solidFill>
                  <a:srgbClr val="FF6300"/>
                </a:solidFill>
              </a:rPr>
              <a:t>50,000 </a:t>
            </a:r>
            <a:r>
              <a:rPr lang="en-GB" sz="1600" b="1" kern="0" dirty="0" smtClean="0">
                <a:solidFill>
                  <a:srgbClr val="FF6300"/>
                </a:solidFill>
              </a:rPr>
              <a:t>interviews</a:t>
            </a:r>
          </a:p>
          <a:p>
            <a:pPr eaLnBrk="1" hangingPunct="1">
              <a:spcAft>
                <a:spcPts val="600"/>
              </a:spcAft>
              <a:buClr>
                <a:srgbClr val="0093D3"/>
              </a:buClr>
              <a:defRPr/>
            </a:pPr>
            <a:endParaRPr lang="en-GB" sz="400" b="1" kern="0" dirty="0">
              <a:solidFill>
                <a:srgbClr val="FF6300"/>
              </a:solidFill>
            </a:endParaRPr>
          </a:p>
          <a:p>
            <a:pPr eaLnBrk="1" hangingPunct="1">
              <a:spcAft>
                <a:spcPts val="600"/>
              </a:spcAft>
              <a:buClr>
                <a:srgbClr val="0093D3"/>
              </a:buClr>
              <a:defRPr/>
            </a:pPr>
            <a:r>
              <a:rPr lang="en-GB" sz="1600" kern="0" dirty="0">
                <a:solidFill>
                  <a:srgbClr val="6C6F70"/>
                </a:solidFill>
              </a:rPr>
              <a:t>The application of </a:t>
            </a:r>
            <a:r>
              <a:rPr lang="en-GB" sz="1600" b="1" kern="0" dirty="0">
                <a:solidFill>
                  <a:srgbClr val="FF6300"/>
                </a:solidFill>
              </a:rPr>
              <a:t>quotas</a:t>
            </a:r>
            <a:r>
              <a:rPr lang="en-GB" sz="1600" kern="0" dirty="0">
                <a:solidFill>
                  <a:srgbClr val="6C6F70"/>
                </a:solidFill>
              </a:rPr>
              <a:t> ensured that representative samples were achieved in each Market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Clr>
                <a:srgbClr val="0093D3"/>
              </a:buClr>
              <a:defRPr/>
            </a:pPr>
            <a:r>
              <a:rPr lang="en-GB" sz="1600" kern="0" dirty="0">
                <a:solidFill>
                  <a:srgbClr val="6C6F70"/>
                </a:solidFill>
                <a:latin typeface="Calibri"/>
              </a:rPr>
              <a:t>quotas on age, gender, education and regional distribution were applied</a:t>
            </a:r>
          </a:p>
        </p:txBody>
      </p:sp>
      <p:grpSp>
        <p:nvGrpSpPr>
          <p:cNvPr id="78854" name="Group 108"/>
          <p:cNvGrpSpPr>
            <a:grpSpLocks/>
          </p:cNvGrpSpPr>
          <p:nvPr/>
        </p:nvGrpSpPr>
        <p:grpSpPr bwMode="auto">
          <a:xfrm>
            <a:off x="4028343" y="2389188"/>
            <a:ext cx="4656992" cy="3998912"/>
            <a:chOff x="2217" y="1121"/>
            <a:chExt cx="3178" cy="2519"/>
          </a:xfrm>
        </p:grpSpPr>
        <p:pic>
          <p:nvPicPr>
            <p:cNvPr id="78855" name="Picture 50" descr="http://1.2.3.9/bmi/upload.wikimedia.org/wikipedia/commons/thumb/c/c1/Flag_of_Hungary.svg/125px-Flag_of_Hungary.svg.png">
              <a:hlinkClick r:id="rId4" tooltip="Flag of Hungary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2507"/>
              <a:ext cx="18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1"/>
            <p:cNvSpPr>
              <a:spLocks noChangeAspect="1" noChangeArrowheads="1"/>
            </p:cNvSpPr>
            <p:nvPr/>
          </p:nvSpPr>
          <p:spPr bwMode="auto">
            <a:xfrm>
              <a:off x="4138" y="2669"/>
              <a:ext cx="36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79388" indent="-179388" algn="ctr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Font typeface="Wingdings" pitchFamily="2" charset="2"/>
                <a:buNone/>
                <a:defRPr/>
              </a:pPr>
              <a:r>
                <a:rPr lang="en-GB" sz="1200" b="1" kern="0">
                  <a:solidFill>
                    <a:srgbClr val="262727"/>
                  </a:solidFill>
                  <a:latin typeface="Calibri" pitchFamily="34" charset="0"/>
                </a:rPr>
                <a:t>Hungary</a:t>
              </a:r>
            </a:p>
          </p:txBody>
        </p:sp>
        <p:grpSp>
          <p:nvGrpSpPr>
            <p:cNvPr id="78857" name="Group 1114"/>
            <p:cNvGrpSpPr>
              <a:grpSpLocks noChangeAspect="1"/>
            </p:cNvGrpSpPr>
            <p:nvPr/>
          </p:nvGrpSpPr>
          <p:grpSpPr bwMode="auto">
            <a:xfrm>
              <a:off x="3874" y="3009"/>
              <a:ext cx="328" cy="248"/>
              <a:chOff x="3928" y="3037"/>
              <a:chExt cx="396" cy="299"/>
            </a:xfrm>
          </p:grpSpPr>
          <p:sp>
            <p:nvSpPr>
              <p:cNvPr id="116" name="Rectangle 6"/>
              <p:cNvSpPr>
                <a:spLocks noChangeAspect="1" noChangeArrowheads="1"/>
              </p:cNvSpPr>
              <p:nvPr/>
            </p:nvSpPr>
            <p:spPr bwMode="auto">
              <a:xfrm>
                <a:off x="3928" y="3232"/>
                <a:ext cx="39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Italy</a:t>
                </a:r>
              </a:p>
            </p:txBody>
          </p:sp>
          <p:pic>
            <p:nvPicPr>
              <p:cNvPr id="78952" name="Picture 17" descr="Italy-fl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7" y="3037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858" name="Group 1097"/>
            <p:cNvGrpSpPr>
              <a:grpSpLocks noChangeAspect="1"/>
            </p:cNvGrpSpPr>
            <p:nvPr/>
          </p:nvGrpSpPr>
          <p:grpSpPr bwMode="auto">
            <a:xfrm>
              <a:off x="4920" y="1283"/>
              <a:ext cx="367" cy="250"/>
              <a:chOff x="4920" y="1283"/>
              <a:chExt cx="444" cy="302"/>
            </a:xfrm>
          </p:grpSpPr>
          <p:pic>
            <p:nvPicPr>
              <p:cNvPr id="78949" name="Picture 2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3" y="1283"/>
                <a:ext cx="21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920" y="1481"/>
                <a:ext cx="444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Russia</a:t>
                </a:r>
              </a:p>
            </p:txBody>
          </p:sp>
        </p:grpSp>
        <p:grpSp>
          <p:nvGrpSpPr>
            <p:cNvPr id="78859" name="Group 1110"/>
            <p:cNvGrpSpPr>
              <a:grpSpLocks noChangeAspect="1"/>
            </p:cNvGrpSpPr>
            <p:nvPr/>
          </p:nvGrpSpPr>
          <p:grpSpPr bwMode="auto">
            <a:xfrm>
              <a:off x="2829" y="3090"/>
              <a:ext cx="330" cy="252"/>
              <a:chOff x="2748" y="3204"/>
              <a:chExt cx="399" cy="304"/>
            </a:xfrm>
          </p:grpSpPr>
          <p:pic>
            <p:nvPicPr>
              <p:cNvPr id="78947" name="Picture 15" descr="Spanish Fla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8" y="3204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2748" y="3404"/>
                <a:ext cx="39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Spain</a:t>
                </a:r>
              </a:p>
            </p:txBody>
          </p:sp>
        </p:grpSp>
        <p:grpSp>
          <p:nvGrpSpPr>
            <p:cNvPr id="78860" name="Group 1109"/>
            <p:cNvGrpSpPr>
              <a:grpSpLocks noChangeAspect="1"/>
            </p:cNvGrpSpPr>
            <p:nvPr/>
          </p:nvGrpSpPr>
          <p:grpSpPr bwMode="auto">
            <a:xfrm>
              <a:off x="2390" y="3262"/>
              <a:ext cx="360" cy="252"/>
              <a:chOff x="2249" y="3355"/>
              <a:chExt cx="435" cy="304"/>
            </a:xfrm>
          </p:grpSpPr>
          <p:pic>
            <p:nvPicPr>
              <p:cNvPr id="78945" name="Picture 23" descr="Portuga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8" y="3355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2249" y="3555"/>
                <a:ext cx="43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Portugal</a:t>
                </a:r>
              </a:p>
            </p:txBody>
          </p:sp>
        </p:grpSp>
        <p:grpSp>
          <p:nvGrpSpPr>
            <p:cNvPr id="78861" name="Group 1108"/>
            <p:cNvGrpSpPr>
              <a:grpSpLocks noChangeAspect="1"/>
            </p:cNvGrpSpPr>
            <p:nvPr/>
          </p:nvGrpSpPr>
          <p:grpSpPr bwMode="auto">
            <a:xfrm>
              <a:off x="3193" y="2622"/>
              <a:ext cx="311" cy="251"/>
              <a:chOff x="3022" y="2709"/>
              <a:chExt cx="376" cy="303"/>
            </a:xfrm>
          </p:grpSpPr>
          <p:pic>
            <p:nvPicPr>
              <p:cNvPr id="78943" name="Picture 9" descr="France fla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1" y="2709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022" y="2908"/>
                <a:ext cx="37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France</a:t>
                </a:r>
              </a:p>
            </p:txBody>
          </p:sp>
        </p:grpSp>
        <p:grpSp>
          <p:nvGrpSpPr>
            <p:cNvPr id="78862" name="Group 1117"/>
            <p:cNvGrpSpPr>
              <a:grpSpLocks noChangeAspect="1"/>
            </p:cNvGrpSpPr>
            <p:nvPr/>
          </p:nvGrpSpPr>
          <p:grpSpPr bwMode="auto">
            <a:xfrm>
              <a:off x="5038" y="2876"/>
              <a:ext cx="357" cy="246"/>
              <a:chOff x="4990" y="2953"/>
              <a:chExt cx="431" cy="297"/>
            </a:xfrm>
          </p:grpSpPr>
          <p:pic>
            <p:nvPicPr>
              <p:cNvPr id="78941" name="Picture 20" descr="turkey-flag_000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7" y="2953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990" y="3146"/>
                <a:ext cx="431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Turkey</a:t>
                </a:r>
              </a:p>
            </p:txBody>
          </p:sp>
        </p:grpSp>
        <p:grpSp>
          <p:nvGrpSpPr>
            <p:cNvPr id="78863" name="Group 1125"/>
            <p:cNvGrpSpPr>
              <a:grpSpLocks/>
            </p:cNvGrpSpPr>
            <p:nvPr/>
          </p:nvGrpSpPr>
          <p:grpSpPr bwMode="auto">
            <a:xfrm>
              <a:off x="3847" y="1921"/>
              <a:ext cx="462" cy="272"/>
              <a:chOff x="3847" y="1900"/>
              <a:chExt cx="462" cy="272"/>
            </a:xfrm>
          </p:grpSpPr>
          <p:pic>
            <p:nvPicPr>
              <p:cNvPr id="78939" name="Picture 19" descr="[Poland]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7" y="1900"/>
                <a:ext cx="181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3847" y="2065"/>
                <a:ext cx="46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b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Poland</a:t>
                </a:r>
              </a:p>
            </p:txBody>
          </p:sp>
        </p:grpSp>
        <p:grpSp>
          <p:nvGrpSpPr>
            <p:cNvPr id="78864" name="Group 1133"/>
            <p:cNvGrpSpPr>
              <a:grpSpLocks/>
            </p:cNvGrpSpPr>
            <p:nvPr/>
          </p:nvGrpSpPr>
          <p:grpSpPr bwMode="auto">
            <a:xfrm>
              <a:off x="2217" y="2412"/>
              <a:ext cx="1226" cy="699"/>
              <a:chOff x="2217" y="2412"/>
              <a:chExt cx="1226" cy="699"/>
            </a:xfrm>
          </p:grpSpPr>
          <p:sp>
            <p:nvSpPr>
              <p:cNvPr id="100" name="Line 17"/>
              <p:cNvSpPr>
                <a:spLocks noChangeShapeType="1"/>
              </p:cNvSpPr>
              <p:nvPr/>
            </p:nvSpPr>
            <p:spPr bwMode="auto">
              <a:xfrm flipV="1">
                <a:off x="2568" y="2412"/>
                <a:ext cx="875" cy="513"/>
              </a:xfrm>
              <a:prstGeom prst="line">
                <a:avLst/>
              </a:prstGeom>
              <a:noFill/>
              <a:ln w="12700">
                <a:solidFill>
                  <a:srgbClr val="826394"/>
                </a:solidFill>
                <a:round/>
                <a:headEnd type="none" w="sm" len="sm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8936" name="Group 1126"/>
              <p:cNvGrpSpPr>
                <a:grpSpLocks/>
              </p:cNvGrpSpPr>
              <p:nvPr/>
            </p:nvGrpSpPr>
            <p:grpSpPr bwMode="auto">
              <a:xfrm>
                <a:off x="2217" y="2863"/>
                <a:ext cx="521" cy="248"/>
                <a:chOff x="2287" y="2863"/>
                <a:chExt cx="521" cy="248"/>
              </a:xfrm>
            </p:grpSpPr>
            <p:pic>
              <p:nvPicPr>
                <p:cNvPr id="78937" name="Picture 18" descr="belgium-fla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7" y="2863"/>
                  <a:ext cx="180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87" y="3025"/>
                  <a:ext cx="521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179388" indent="-179388" algn="ctr">
                    <a:lnSpc>
                      <a:spcPct val="80000"/>
                    </a:lnSpc>
                    <a:buClr>
                      <a:srgbClr val="FFCC00"/>
                    </a:buClr>
                    <a:buFont typeface="Wingdings" pitchFamily="2" charset="2"/>
                    <a:buNone/>
                    <a:defRPr/>
                  </a:pPr>
                  <a:r>
                    <a:rPr lang="en-GB" sz="1200" b="1" kern="0">
                      <a:solidFill>
                        <a:srgbClr val="262727"/>
                      </a:solidFill>
                      <a:latin typeface="Calibri" pitchFamily="34" charset="0"/>
                    </a:rPr>
                    <a:t>Belgium</a:t>
                  </a:r>
                </a:p>
              </p:txBody>
            </p:sp>
          </p:grpSp>
        </p:grpSp>
        <p:grpSp>
          <p:nvGrpSpPr>
            <p:cNvPr id="78865" name="Group 1103"/>
            <p:cNvGrpSpPr>
              <a:grpSpLocks noChangeAspect="1"/>
            </p:cNvGrpSpPr>
            <p:nvPr/>
          </p:nvGrpSpPr>
          <p:grpSpPr bwMode="auto">
            <a:xfrm>
              <a:off x="2979" y="2097"/>
              <a:ext cx="308" cy="253"/>
              <a:chOff x="2826" y="1923"/>
              <a:chExt cx="372" cy="305"/>
            </a:xfrm>
          </p:grpSpPr>
          <p:pic>
            <p:nvPicPr>
              <p:cNvPr id="78933" name="Picture 10" descr="british fla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3" y="1923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2826" y="2124"/>
                <a:ext cx="37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UK</a:t>
                </a:r>
              </a:p>
            </p:txBody>
          </p:sp>
        </p:grpSp>
        <p:grpSp>
          <p:nvGrpSpPr>
            <p:cNvPr id="78866" name="Group 1132"/>
            <p:cNvGrpSpPr>
              <a:grpSpLocks/>
            </p:cNvGrpSpPr>
            <p:nvPr/>
          </p:nvGrpSpPr>
          <p:grpSpPr bwMode="auto">
            <a:xfrm>
              <a:off x="3002" y="2698"/>
              <a:ext cx="635" cy="924"/>
              <a:chOff x="3002" y="2698"/>
              <a:chExt cx="635" cy="924"/>
            </a:xfrm>
          </p:grpSpPr>
          <p:sp>
            <p:nvSpPr>
              <p:cNvPr id="94" name="Line 19"/>
              <p:cNvSpPr>
                <a:spLocks noChangeShapeType="1"/>
              </p:cNvSpPr>
              <p:nvPr/>
            </p:nvSpPr>
            <p:spPr bwMode="auto">
              <a:xfrm flipV="1">
                <a:off x="3369" y="2698"/>
                <a:ext cx="268" cy="663"/>
              </a:xfrm>
              <a:prstGeom prst="line">
                <a:avLst/>
              </a:prstGeom>
              <a:noFill/>
              <a:ln w="12700">
                <a:solidFill>
                  <a:srgbClr val="826394"/>
                </a:solidFill>
                <a:round/>
                <a:headEnd type="none" w="sm" len="sm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8930" name="Group 1111"/>
              <p:cNvGrpSpPr>
                <a:grpSpLocks noChangeAspect="1"/>
              </p:cNvGrpSpPr>
              <p:nvPr/>
            </p:nvGrpSpPr>
            <p:grpSpPr bwMode="auto">
              <a:xfrm>
                <a:off x="3002" y="3373"/>
                <a:ext cx="541" cy="249"/>
                <a:chOff x="2975" y="3525"/>
                <a:chExt cx="653" cy="301"/>
              </a:xfrm>
            </p:grpSpPr>
            <p:pic>
              <p:nvPicPr>
                <p:cNvPr id="78931" name="Picture 22" descr="cheap-calling-to-switzerland-fla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3" y="3525"/>
                  <a:ext cx="218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7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3722"/>
                  <a:ext cx="653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179388" indent="-179388" algn="ctr">
                    <a:lnSpc>
                      <a:spcPct val="80000"/>
                    </a:lnSpc>
                    <a:buClr>
                      <a:srgbClr val="FFCC00"/>
                    </a:buClr>
                    <a:buFont typeface="Wingdings" pitchFamily="2" charset="2"/>
                    <a:buNone/>
                    <a:defRPr/>
                  </a:pPr>
                  <a:r>
                    <a:rPr lang="en-GB" sz="1200" b="1" kern="0">
                      <a:solidFill>
                        <a:srgbClr val="262727"/>
                      </a:solidFill>
                      <a:latin typeface="Calibri" pitchFamily="34" charset="0"/>
                    </a:rPr>
                    <a:t>Switzerland</a:t>
                  </a:r>
                </a:p>
              </p:txBody>
            </p:sp>
          </p:grpSp>
        </p:grpSp>
        <p:grpSp>
          <p:nvGrpSpPr>
            <p:cNvPr id="78867" name="Group 1099"/>
            <p:cNvGrpSpPr>
              <a:grpSpLocks noChangeAspect="1"/>
            </p:cNvGrpSpPr>
            <p:nvPr/>
          </p:nvGrpSpPr>
          <p:grpSpPr bwMode="auto">
            <a:xfrm>
              <a:off x="3386" y="1838"/>
              <a:ext cx="372" cy="248"/>
              <a:chOff x="3157" y="1725"/>
              <a:chExt cx="449" cy="300"/>
            </a:xfrm>
          </p:grpSpPr>
          <p:pic>
            <p:nvPicPr>
              <p:cNvPr id="78927" name="Picture 14" descr="denmark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3" y="1725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157" y="1921"/>
                <a:ext cx="44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Denmark</a:t>
                </a:r>
              </a:p>
            </p:txBody>
          </p:sp>
        </p:grpSp>
        <p:grpSp>
          <p:nvGrpSpPr>
            <p:cNvPr id="78868" name="Group 1098"/>
            <p:cNvGrpSpPr>
              <a:grpSpLocks noChangeAspect="1"/>
            </p:cNvGrpSpPr>
            <p:nvPr/>
          </p:nvGrpSpPr>
          <p:grpSpPr bwMode="auto">
            <a:xfrm>
              <a:off x="3638" y="1510"/>
              <a:ext cx="365" cy="251"/>
              <a:chOff x="3623" y="1488"/>
              <a:chExt cx="440" cy="303"/>
            </a:xfrm>
          </p:grpSpPr>
          <p:pic>
            <p:nvPicPr>
              <p:cNvPr id="78925" name="Picture 13" descr="Sweden-fla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4" y="1488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3623" y="1687"/>
                <a:ext cx="44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Sweden</a:t>
                </a:r>
              </a:p>
            </p:txBody>
          </p:sp>
        </p:grpSp>
        <p:grpSp>
          <p:nvGrpSpPr>
            <p:cNvPr id="78869" name="Group 1095"/>
            <p:cNvGrpSpPr>
              <a:grpSpLocks noChangeAspect="1"/>
            </p:cNvGrpSpPr>
            <p:nvPr/>
          </p:nvGrpSpPr>
          <p:grpSpPr bwMode="auto">
            <a:xfrm>
              <a:off x="3292" y="1323"/>
              <a:ext cx="365" cy="258"/>
              <a:chOff x="3260" y="1095"/>
              <a:chExt cx="440" cy="312"/>
            </a:xfrm>
          </p:grpSpPr>
          <p:pic>
            <p:nvPicPr>
              <p:cNvPr id="78923" name="Picture 12" descr="Norway-Fla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" y="1095"/>
                <a:ext cx="21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3260" y="1298"/>
                <a:ext cx="440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Norway</a:t>
                </a:r>
              </a:p>
            </p:txBody>
          </p:sp>
        </p:grpSp>
        <p:grpSp>
          <p:nvGrpSpPr>
            <p:cNvPr id="78870" name="Group 1100"/>
            <p:cNvGrpSpPr>
              <a:grpSpLocks noChangeAspect="1"/>
            </p:cNvGrpSpPr>
            <p:nvPr/>
          </p:nvGrpSpPr>
          <p:grpSpPr bwMode="auto">
            <a:xfrm>
              <a:off x="3505" y="2209"/>
              <a:ext cx="391" cy="254"/>
              <a:chOff x="3341" y="2127"/>
              <a:chExt cx="472" cy="307"/>
            </a:xfrm>
          </p:grpSpPr>
          <p:pic>
            <p:nvPicPr>
              <p:cNvPr id="78921" name="Picture 16" descr="german fla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8" y="2127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341" y="2330"/>
                <a:ext cx="47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Germany</a:t>
                </a:r>
              </a:p>
            </p:txBody>
          </p:sp>
        </p:grpSp>
        <p:grpSp>
          <p:nvGrpSpPr>
            <p:cNvPr id="78871" name="Group 1134"/>
            <p:cNvGrpSpPr>
              <a:grpSpLocks/>
            </p:cNvGrpSpPr>
            <p:nvPr/>
          </p:nvGrpSpPr>
          <p:grpSpPr bwMode="auto">
            <a:xfrm>
              <a:off x="2281" y="2292"/>
              <a:ext cx="1189" cy="361"/>
              <a:chOff x="2281" y="2292"/>
              <a:chExt cx="1189" cy="361"/>
            </a:xfrm>
          </p:grpSpPr>
          <p:sp>
            <p:nvSpPr>
              <p:cNvPr id="82" name="Line 60"/>
              <p:cNvSpPr>
                <a:spLocks noChangeShapeType="1"/>
              </p:cNvSpPr>
              <p:nvPr/>
            </p:nvSpPr>
            <p:spPr bwMode="auto">
              <a:xfrm flipV="1">
                <a:off x="2640" y="2292"/>
                <a:ext cx="830" cy="177"/>
              </a:xfrm>
              <a:prstGeom prst="line">
                <a:avLst/>
              </a:prstGeom>
              <a:noFill/>
              <a:ln w="12700">
                <a:solidFill>
                  <a:srgbClr val="826394"/>
                </a:solidFill>
                <a:round/>
                <a:headEnd type="none" w="sm" len="sm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8918" name="Group 1104"/>
              <p:cNvGrpSpPr>
                <a:grpSpLocks noChangeAspect="1"/>
              </p:cNvGrpSpPr>
              <p:nvPr/>
            </p:nvGrpSpPr>
            <p:grpSpPr bwMode="auto">
              <a:xfrm>
                <a:off x="2281" y="2403"/>
                <a:ext cx="491" cy="250"/>
                <a:chOff x="2113" y="2371"/>
                <a:chExt cx="592" cy="302"/>
              </a:xfrm>
            </p:grpSpPr>
            <p:pic>
              <p:nvPicPr>
                <p:cNvPr id="78919" name="Picture 11" descr="netherlands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0" y="2371"/>
                  <a:ext cx="218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3" y="2569"/>
                  <a:ext cx="592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179388" indent="-179388" algn="ctr">
                    <a:lnSpc>
                      <a:spcPct val="80000"/>
                    </a:lnSpc>
                    <a:buClr>
                      <a:srgbClr val="FFCC00"/>
                    </a:buClr>
                    <a:buFont typeface="Wingdings" pitchFamily="2" charset="2"/>
                    <a:buNone/>
                    <a:defRPr/>
                  </a:pPr>
                  <a:r>
                    <a:rPr lang="en-GB" sz="1200" b="1" kern="0">
                      <a:solidFill>
                        <a:srgbClr val="262727"/>
                      </a:solidFill>
                      <a:latin typeface="Calibri" pitchFamily="34" charset="0"/>
                    </a:rPr>
                    <a:t>Netherlands</a:t>
                  </a:r>
                </a:p>
              </p:txBody>
            </p:sp>
          </p:grpSp>
        </p:grpSp>
        <p:grpSp>
          <p:nvGrpSpPr>
            <p:cNvPr id="78872" name="Group 1096"/>
            <p:cNvGrpSpPr>
              <a:grpSpLocks noChangeAspect="1"/>
            </p:cNvGrpSpPr>
            <p:nvPr/>
          </p:nvGrpSpPr>
          <p:grpSpPr bwMode="auto">
            <a:xfrm>
              <a:off x="3980" y="1121"/>
              <a:ext cx="336" cy="254"/>
              <a:chOff x="4046" y="952"/>
              <a:chExt cx="405" cy="307"/>
            </a:xfrm>
          </p:grpSpPr>
          <p:pic>
            <p:nvPicPr>
              <p:cNvPr id="78915" name="Picture 4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" y="952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046" y="1150"/>
                <a:ext cx="405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Finland</a:t>
                </a:r>
              </a:p>
            </p:txBody>
          </p:sp>
        </p:grpSp>
        <p:grpSp>
          <p:nvGrpSpPr>
            <p:cNvPr id="78873" name="Group 1106"/>
            <p:cNvGrpSpPr>
              <a:grpSpLocks noChangeAspect="1"/>
            </p:cNvGrpSpPr>
            <p:nvPr/>
          </p:nvGrpSpPr>
          <p:grpSpPr bwMode="auto">
            <a:xfrm>
              <a:off x="4641" y="2050"/>
              <a:ext cx="390" cy="248"/>
              <a:chOff x="4700" y="1996"/>
              <a:chExt cx="471" cy="300"/>
            </a:xfrm>
          </p:grpSpPr>
          <p:pic>
            <p:nvPicPr>
              <p:cNvPr id="78913" name="Picture 44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7" y="1996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700" y="2192"/>
                <a:ext cx="471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36000" bIns="0"/>
              <a:lstStyle/>
              <a:p>
                <a:pPr marL="179388" indent="-179388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Ukraine</a:t>
                </a:r>
              </a:p>
            </p:txBody>
          </p:sp>
        </p:grpSp>
        <p:grpSp>
          <p:nvGrpSpPr>
            <p:cNvPr id="78874" name="Group 1119"/>
            <p:cNvGrpSpPr>
              <a:grpSpLocks noChangeAspect="1"/>
            </p:cNvGrpSpPr>
            <p:nvPr/>
          </p:nvGrpSpPr>
          <p:grpSpPr bwMode="auto">
            <a:xfrm>
              <a:off x="4576" y="2718"/>
              <a:ext cx="365" cy="251"/>
              <a:chOff x="4576" y="2718"/>
              <a:chExt cx="440" cy="303"/>
            </a:xfrm>
          </p:grpSpPr>
          <p:pic>
            <p:nvPicPr>
              <p:cNvPr id="78911" name="Picture 46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7" y="2718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576" y="2917"/>
                <a:ext cx="44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Bulgaria</a:t>
                </a:r>
              </a:p>
            </p:txBody>
          </p:sp>
        </p:grpSp>
        <p:grpSp>
          <p:nvGrpSpPr>
            <p:cNvPr id="78875" name="Group 1118"/>
            <p:cNvGrpSpPr>
              <a:grpSpLocks noChangeAspect="1"/>
            </p:cNvGrpSpPr>
            <p:nvPr/>
          </p:nvGrpSpPr>
          <p:grpSpPr bwMode="auto">
            <a:xfrm>
              <a:off x="4465" y="2415"/>
              <a:ext cx="365" cy="250"/>
              <a:chOff x="4531" y="2355"/>
              <a:chExt cx="440" cy="302"/>
            </a:xfrm>
          </p:grpSpPr>
          <p:pic>
            <p:nvPicPr>
              <p:cNvPr id="78909" name="Picture 48" descr="http://1.2.3.10/bmi/upload.wikimedia.org/wikipedia/commons/thumb/7/73/Flag_of_Romania.svg/125px-Flag_of_Romania.svg.png">
                <a:hlinkClick r:id="rId25" tooltip="Flag of Romania"/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2" y="2355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531" y="2553"/>
                <a:ext cx="44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Romania</a:t>
                </a:r>
              </a:p>
            </p:txBody>
          </p:sp>
        </p:grpSp>
        <p:grpSp>
          <p:nvGrpSpPr>
            <p:cNvPr id="78876" name="Group 1102"/>
            <p:cNvGrpSpPr>
              <a:grpSpLocks noChangeAspect="1"/>
            </p:cNvGrpSpPr>
            <p:nvPr/>
          </p:nvGrpSpPr>
          <p:grpSpPr bwMode="auto">
            <a:xfrm>
              <a:off x="2579" y="2067"/>
              <a:ext cx="375" cy="249"/>
              <a:chOff x="2323" y="1947"/>
              <a:chExt cx="453" cy="301"/>
            </a:xfrm>
          </p:grpSpPr>
          <p:pic>
            <p:nvPicPr>
              <p:cNvPr id="78907" name="Picture 52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" y="1947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2323" y="2144"/>
                <a:ext cx="45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Ireland</a:t>
                </a:r>
                <a:r>
                  <a:rPr lang="en-GB" sz="1400" b="1" kern="0">
                    <a:solidFill>
                      <a:srgbClr val="262727"/>
                    </a:solidFill>
                    <a:latin typeface="Calibri" pitchFamily="34" charset="0"/>
                  </a:rPr>
                  <a:t> </a:t>
                </a:r>
              </a:p>
            </p:txBody>
          </p:sp>
        </p:grpSp>
        <p:grpSp>
          <p:nvGrpSpPr>
            <p:cNvPr id="78877" name="Group 1116"/>
            <p:cNvGrpSpPr>
              <a:grpSpLocks noChangeAspect="1"/>
            </p:cNvGrpSpPr>
            <p:nvPr/>
          </p:nvGrpSpPr>
          <p:grpSpPr bwMode="auto">
            <a:xfrm>
              <a:off x="4390" y="3195"/>
              <a:ext cx="355" cy="248"/>
              <a:chOff x="4390" y="3195"/>
              <a:chExt cx="428" cy="299"/>
            </a:xfrm>
          </p:grpSpPr>
          <p:pic>
            <p:nvPicPr>
              <p:cNvPr id="78905" name="Picture 54" descr="http://1.2.3.12/bmi/upload.wikimedia.org/wikipedia/commons/thumb/5/5c/Flag_of_Greece.svg/125px-Flag_of_Greece.svg.png">
                <a:hlinkClick r:id="rId28" tooltip="Flag of Greece"/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6" y="3195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4390" y="3390"/>
                <a:ext cx="428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Greece</a:t>
                </a:r>
              </a:p>
            </p:txBody>
          </p:sp>
        </p:grpSp>
        <p:grpSp>
          <p:nvGrpSpPr>
            <p:cNvPr id="78878" name="Group 1131"/>
            <p:cNvGrpSpPr>
              <a:grpSpLocks/>
            </p:cNvGrpSpPr>
            <p:nvPr/>
          </p:nvGrpSpPr>
          <p:grpSpPr bwMode="auto">
            <a:xfrm>
              <a:off x="3470" y="2733"/>
              <a:ext cx="533" cy="600"/>
              <a:chOff x="3470" y="2733"/>
              <a:chExt cx="533" cy="600"/>
            </a:xfrm>
          </p:grpSpPr>
          <p:grpSp>
            <p:nvGrpSpPr>
              <p:cNvPr id="78901" name="Group 1113"/>
              <p:cNvGrpSpPr>
                <a:grpSpLocks noChangeAspect="1"/>
              </p:cNvGrpSpPr>
              <p:nvPr/>
            </p:nvGrpSpPr>
            <p:grpSpPr bwMode="auto">
              <a:xfrm>
                <a:off x="3470" y="3082"/>
                <a:ext cx="385" cy="251"/>
                <a:chOff x="3470" y="3196"/>
                <a:chExt cx="465" cy="303"/>
              </a:xfrm>
            </p:grpSpPr>
            <p:pic>
              <p:nvPicPr>
                <p:cNvPr id="78903" name="Picture 58" descr="http://1.2.3.10/bmi/upload.wikimedia.org/wikipedia/commons/thumb/f/f0/Flag_of_Slovenia.svg/125px-Flag_of_Slovenia.svg.png">
                  <a:hlinkClick r:id="rId30" tooltip="Flag of Slovenia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4" y="3196"/>
                  <a:ext cx="218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470" y="3395"/>
                  <a:ext cx="465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179388" indent="-179388" algn="ctr">
                    <a:lnSpc>
                      <a:spcPct val="80000"/>
                    </a:lnSpc>
                    <a:buClr>
                      <a:srgbClr val="FFCC00"/>
                    </a:buClr>
                    <a:buFont typeface="Wingdings" pitchFamily="2" charset="2"/>
                    <a:buNone/>
                    <a:defRPr/>
                  </a:pPr>
                  <a:r>
                    <a:rPr lang="en-GB" sz="1200" b="1" kern="0">
                      <a:solidFill>
                        <a:srgbClr val="262727"/>
                      </a:solidFill>
                      <a:latin typeface="Calibri" pitchFamily="34" charset="0"/>
                    </a:rPr>
                    <a:t>Slovenia</a:t>
                  </a:r>
                </a:p>
              </p:txBody>
            </p:sp>
          </p:grpSp>
          <p:sp>
            <p:nvSpPr>
              <p:cNvPr id="67" name="Line 19"/>
              <p:cNvSpPr>
                <a:spLocks noChangeShapeType="1"/>
              </p:cNvSpPr>
              <p:nvPr/>
            </p:nvSpPr>
            <p:spPr bwMode="auto">
              <a:xfrm flipV="1">
                <a:off x="3784" y="2733"/>
                <a:ext cx="219" cy="341"/>
              </a:xfrm>
              <a:prstGeom prst="line">
                <a:avLst/>
              </a:prstGeom>
              <a:noFill/>
              <a:ln w="12700">
                <a:solidFill>
                  <a:srgbClr val="826394"/>
                </a:solidFill>
                <a:round/>
                <a:headEnd type="none" w="sm" len="sm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8879" name="Group 1129"/>
            <p:cNvGrpSpPr>
              <a:grpSpLocks/>
            </p:cNvGrpSpPr>
            <p:nvPr/>
          </p:nvGrpSpPr>
          <p:grpSpPr bwMode="auto">
            <a:xfrm>
              <a:off x="4113" y="2727"/>
              <a:ext cx="366" cy="908"/>
              <a:chOff x="4113" y="2727"/>
              <a:chExt cx="366" cy="908"/>
            </a:xfrm>
          </p:grpSpPr>
          <p:grpSp>
            <p:nvGrpSpPr>
              <p:cNvPr id="78897" name="Group 1115"/>
              <p:cNvGrpSpPr>
                <a:grpSpLocks noChangeAspect="1"/>
              </p:cNvGrpSpPr>
              <p:nvPr/>
            </p:nvGrpSpPr>
            <p:grpSpPr bwMode="auto">
              <a:xfrm>
                <a:off x="4113" y="3384"/>
                <a:ext cx="366" cy="251"/>
                <a:chOff x="4031" y="3694"/>
                <a:chExt cx="442" cy="303"/>
              </a:xfrm>
            </p:grpSpPr>
            <p:pic>
              <p:nvPicPr>
                <p:cNvPr id="78899" name="Picture 56" descr="undefined">
                  <a:hlinkClick r:id="rId32" tooltip="Flag of Croatia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3" y="3694"/>
                  <a:ext cx="218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5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031" y="3893"/>
                  <a:ext cx="442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marL="179388" indent="-179388" algn="ctr">
                    <a:lnSpc>
                      <a:spcPct val="80000"/>
                    </a:lnSpc>
                    <a:buClr>
                      <a:srgbClr val="FFCC00"/>
                    </a:buClr>
                    <a:buFont typeface="Wingdings" pitchFamily="2" charset="2"/>
                    <a:buNone/>
                    <a:defRPr/>
                  </a:pPr>
                  <a:r>
                    <a:rPr lang="en-GB" sz="1200" b="1" kern="0">
                      <a:solidFill>
                        <a:srgbClr val="262727"/>
                      </a:solidFill>
                      <a:latin typeface="Calibri" pitchFamily="34" charset="0"/>
                    </a:rPr>
                    <a:t>Croatia</a:t>
                  </a:r>
                </a:p>
              </p:txBody>
            </p:sp>
          </p:grpSp>
          <p:sp>
            <p:nvSpPr>
              <p:cNvPr id="63" name="Line 19"/>
              <p:cNvSpPr>
                <a:spLocks noChangeShapeType="1"/>
              </p:cNvSpPr>
              <p:nvPr/>
            </p:nvSpPr>
            <p:spPr bwMode="auto">
              <a:xfrm flipH="1" flipV="1">
                <a:off x="4131" y="2727"/>
                <a:ext cx="157" cy="613"/>
              </a:xfrm>
              <a:prstGeom prst="line">
                <a:avLst/>
              </a:prstGeom>
              <a:noFill/>
              <a:ln w="12700">
                <a:solidFill>
                  <a:srgbClr val="826394"/>
                </a:solidFill>
                <a:round/>
                <a:headEnd type="none" w="sm" len="sm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8880" name="Group 1105"/>
            <p:cNvGrpSpPr>
              <a:grpSpLocks noChangeAspect="1"/>
            </p:cNvGrpSpPr>
            <p:nvPr/>
          </p:nvGrpSpPr>
          <p:grpSpPr bwMode="auto">
            <a:xfrm>
              <a:off x="4103" y="2204"/>
              <a:ext cx="374" cy="255"/>
              <a:chOff x="4092" y="2209"/>
              <a:chExt cx="451" cy="308"/>
            </a:xfrm>
          </p:grpSpPr>
          <p:pic>
            <p:nvPicPr>
              <p:cNvPr id="78895" name="Picture 66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9" y="2209"/>
                <a:ext cx="21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4092" y="2413"/>
                <a:ext cx="451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Slovakia</a:t>
                </a:r>
              </a:p>
            </p:txBody>
          </p:sp>
        </p:grpSp>
        <p:grpSp>
          <p:nvGrpSpPr>
            <p:cNvPr id="78881" name="Group 1128"/>
            <p:cNvGrpSpPr>
              <a:grpSpLocks/>
            </p:cNvGrpSpPr>
            <p:nvPr/>
          </p:nvGrpSpPr>
          <p:grpSpPr bwMode="auto">
            <a:xfrm>
              <a:off x="4401" y="2814"/>
              <a:ext cx="811" cy="803"/>
              <a:chOff x="4401" y="2814"/>
              <a:chExt cx="811" cy="803"/>
            </a:xfrm>
          </p:grpSpPr>
          <p:grpSp>
            <p:nvGrpSpPr>
              <p:cNvPr id="78891" name="Group 1123"/>
              <p:cNvGrpSpPr>
                <a:grpSpLocks noChangeAspect="1"/>
              </p:cNvGrpSpPr>
              <p:nvPr/>
            </p:nvGrpSpPr>
            <p:grpSpPr bwMode="auto">
              <a:xfrm>
                <a:off x="4829" y="3363"/>
                <a:ext cx="383" cy="254"/>
                <a:chOff x="4405" y="3629"/>
                <a:chExt cx="462" cy="306"/>
              </a:xfrm>
            </p:grpSpPr>
            <p:pic>
              <p:nvPicPr>
                <p:cNvPr id="78893" name="Picture 60" descr="http://1.2.3.9/bmi/upload.wikimedia.org/wikipedia/commons/thumb/f/ff/Flag_of_Serbia.svg/125px-Flag_of_Serbia.svg.png">
                  <a:hlinkClick r:id="rId35" tooltip="Flag of Serbia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7" y="3629"/>
                  <a:ext cx="218" cy="159"/>
                </a:xfrm>
                <a:prstGeom prst="rect">
                  <a:avLst/>
                </a:prstGeom>
                <a:noFill/>
                <a:ln w="317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4405" y="3831"/>
                  <a:ext cx="462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179388" indent="-179388" algn="ctr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Font typeface="Wingdings" pitchFamily="2" charset="2"/>
                    <a:buNone/>
                    <a:defRPr/>
                  </a:pPr>
                  <a:r>
                    <a:rPr lang="en-GB" sz="1200" b="1" kern="0">
                      <a:solidFill>
                        <a:srgbClr val="262727"/>
                      </a:solidFill>
                      <a:latin typeface="Calibri" pitchFamily="34" charset="0"/>
                    </a:rPr>
                    <a:t>Serbia</a:t>
                  </a:r>
                </a:p>
              </p:txBody>
            </p:sp>
          </p:grpSp>
          <p:sp>
            <p:nvSpPr>
              <p:cNvPr id="57" name="Line 19"/>
              <p:cNvSpPr>
                <a:spLocks noChangeShapeType="1"/>
              </p:cNvSpPr>
              <p:nvPr/>
            </p:nvSpPr>
            <p:spPr bwMode="auto">
              <a:xfrm flipH="1" flipV="1">
                <a:off x="4401" y="2814"/>
                <a:ext cx="586" cy="521"/>
              </a:xfrm>
              <a:prstGeom prst="line">
                <a:avLst/>
              </a:prstGeom>
              <a:noFill/>
              <a:ln w="12700">
                <a:solidFill>
                  <a:srgbClr val="826394"/>
                </a:solidFill>
                <a:round/>
                <a:headEnd type="none" w="sm" len="sm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8882" name="Group 1130"/>
            <p:cNvGrpSpPr>
              <a:grpSpLocks/>
            </p:cNvGrpSpPr>
            <p:nvPr/>
          </p:nvGrpSpPr>
          <p:grpSpPr bwMode="auto">
            <a:xfrm>
              <a:off x="3659" y="2558"/>
              <a:ext cx="372" cy="1082"/>
              <a:chOff x="3659" y="2558"/>
              <a:chExt cx="372" cy="1082"/>
            </a:xfrm>
          </p:grpSpPr>
          <p:grpSp>
            <p:nvGrpSpPr>
              <p:cNvPr id="78887" name="Group 1122"/>
              <p:cNvGrpSpPr>
                <a:grpSpLocks noChangeAspect="1"/>
              </p:cNvGrpSpPr>
              <p:nvPr/>
            </p:nvGrpSpPr>
            <p:grpSpPr bwMode="auto">
              <a:xfrm>
                <a:off x="3659" y="3391"/>
                <a:ext cx="372" cy="249"/>
                <a:chOff x="3638" y="3587"/>
                <a:chExt cx="449" cy="301"/>
              </a:xfrm>
            </p:grpSpPr>
            <p:pic>
              <p:nvPicPr>
                <p:cNvPr id="78889" name="Picture 64"/>
                <p:cNvPicPr>
                  <a:picLocks noChangeAspect="1" noChangeArrowheads="1"/>
                </p:cNvPicPr>
                <p:nvPr/>
              </p:nvPicPr>
              <p:blipFill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4" y="3587"/>
                  <a:ext cx="218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638" y="3784"/>
                  <a:ext cx="449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marL="179388" indent="-179388" algn="ctr">
                    <a:lnSpc>
                      <a:spcPct val="80000"/>
                    </a:lnSpc>
                    <a:buClr>
                      <a:srgbClr val="FFCC00"/>
                    </a:buClr>
                    <a:buFont typeface="Wingdings" pitchFamily="2" charset="2"/>
                    <a:buNone/>
                    <a:defRPr/>
                  </a:pPr>
                  <a:r>
                    <a:rPr lang="en-GB" sz="1200" b="1" kern="0">
                      <a:solidFill>
                        <a:srgbClr val="262727"/>
                      </a:solidFill>
                      <a:latin typeface="Calibri" pitchFamily="34" charset="0"/>
                    </a:rPr>
                    <a:t>Austria</a:t>
                  </a:r>
                </a:p>
              </p:txBody>
            </p:sp>
          </p:grpSp>
          <p:sp>
            <p:nvSpPr>
              <p:cNvPr id="53" name="Line 19"/>
              <p:cNvSpPr>
                <a:spLocks noChangeShapeType="1"/>
              </p:cNvSpPr>
              <p:nvPr/>
            </p:nvSpPr>
            <p:spPr bwMode="auto">
              <a:xfrm flipV="1">
                <a:off x="3868" y="2558"/>
                <a:ext cx="88" cy="814"/>
              </a:xfrm>
              <a:prstGeom prst="line">
                <a:avLst/>
              </a:prstGeom>
              <a:noFill/>
              <a:ln w="12700">
                <a:solidFill>
                  <a:srgbClr val="826394"/>
                </a:solidFill>
                <a:round/>
                <a:headEnd type="none" w="sm" len="sm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8883" name="Group 1121"/>
            <p:cNvGrpSpPr>
              <a:grpSpLocks noChangeAspect="1"/>
            </p:cNvGrpSpPr>
            <p:nvPr/>
          </p:nvGrpSpPr>
          <p:grpSpPr bwMode="auto">
            <a:xfrm>
              <a:off x="4363" y="1545"/>
              <a:ext cx="412" cy="311"/>
              <a:chOff x="3715" y="2438"/>
              <a:chExt cx="498" cy="375"/>
            </a:xfrm>
          </p:grpSpPr>
          <p:pic>
            <p:nvPicPr>
              <p:cNvPr id="78885" name="Picture 69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" y="2438"/>
                <a:ext cx="21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3715" y="2625"/>
                <a:ext cx="49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Czech</a:t>
                </a:r>
              </a:p>
              <a:p>
                <a:pPr marL="179388" indent="-179388" algn="ctr">
                  <a:lnSpc>
                    <a:spcPct val="80000"/>
                  </a:lnSpc>
                  <a:buClr>
                    <a:srgbClr val="FFCC00"/>
                  </a:buClr>
                  <a:buFont typeface="Wingdings" pitchFamily="2" charset="2"/>
                  <a:buNone/>
                  <a:defRPr/>
                </a:pPr>
                <a:r>
                  <a:rPr lang="en-GB" sz="1200" b="1" kern="0">
                    <a:solidFill>
                      <a:srgbClr val="262727"/>
                    </a:solidFill>
                    <a:latin typeface="Calibri" pitchFamily="34" charset="0"/>
                  </a:rPr>
                  <a:t>Republic</a:t>
                </a:r>
              </a:p>
            </p:txBody>
          </p:sp>
        </p:grp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 flipH="1">
              <a:off x="3961" y="1872"/>
              <a:ext cx="496" cy="559"/>
            </a:xfrm>
            <a:prstGeom prst="line">
              <a:avLst/>
            </a:prstGeom>
            <a:noFill/>
            <a:ln w="12700">
              <a:solidFill>
                <a:srgbClr val="826394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7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1" descr="\\spaldndata\data\Creative Services\IMAGE LIBRARY\LICENSED IMAGES\TECHNOLOGY\COMPUTERS &amp; LAPTOPS\ACCESSORIES\Computers &amp; Laptops\121158231 tablet, laptop, iphone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>
            <a:fillRect/>
          </a:stretch>
        </p:blipFill>
        <p:spPr bwMode="auto">
          <a:xfrm>
            <a:off x="5968512" y="5013332"/>
            <a:ext cx="317548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Topics &amp; themes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17991" y="1557341"/>
            <a:ext cx="6712926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0093D3"/>
              </a:buClr>
              <a:buFont typeface="Calibri" pitchFamily="34" charset="0"/>
              <a:buChar char="→"/>
              <a:defRPr/>
            </a:pPr>
            <a:r>
              <a:rPr lang="en-GB" sz="2000" kern="0" dirty="0">
                <a:solidFill>
                  <a:srgbClr val="6C6F70"/>
                </a:solidFill>
                <a:latin typeface="Calibri"/>
              </a:rPr>
              <a:t>The Media Evolution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0093D3"/>
              </a:buClr>
              <a:buFont typeface="Calibri" pitchFamily="34" charset="0"/>
              <a:buChar char="→"/>
              <a:defRPr/>
            </a:pPr>
            <a:r>
              <a:rPr lang="en-GB" sz="2000" kern="0" dirty="0">
                <a:solidFill>
                  <a:srgbClr val="6C6F70"/>
                </a:solidFill>
                <a:latin typeface="Calibri"/>
              </a:rPr>
              <a:t>Internet everywhere by any means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0093D3"/>
              </a:buClr>
              <a:buFont typeface="Calibri" pitchFamily="34" charset="0"/>
              <a:buChar char="→"/>
              <a:defRPr/>
            </a:pPr>
            <a:r>
              <a:rPr lang="en-GB" sz="2000" kern="0" dirty="0">
                <a:solidFill>
                  <a:srgbClr val="6C6F70"/>
                </a:solidFill>
                <a:latin typeface="Calibri"/>
              </a:rPr>
              <a:t>Media multi-tasking means more active consumers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0093D3"/>
              </a:buClr>
              <a:buFont typeface="Calibri" pitchFamily="34" charset="0"/>
              <a:buChar char="→"/>
              <a:defRPr/>
            </a:pPr>
            <a:r>
              <a:rPr lang="en-GB" sz="2000" kern="0" dirty="0">
                <a:solidFill>
                  <a:srgbClr val="6C6F70"/>
                </a:solidFill>
                <a:latin typeface="Calibri"/>
              </a:rPr>
              <a:t>Brand relationships grow via digital </a:t>
            </a:r>
            <a:r>
              <a:rPr lang="en-GB" sz="2000" kern="0" dirty="0" err="1">
                <a:solidFill>
                  <a:srgbClr val="6C6F70"/>
                </a:solidFill>
                <a:latin typeface="Calibri"/>
              </a:rPr>
              <a:t>touchpoints</a:t>
            </a:r>
            <a:endParaRPr lang="en-GB" sz="2000" kern="0" dirty="0">
              <a:solidFill>
                <a:srgbClr val="6C6F70"/>
              </a:solidFill>
              <a:latin typeface="Calibri"/>
            </a:endParaRPr>
          </a:p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0093D3"/>
              </a:buClr>
              <a:buFont typeface="Calibri" pitchFamily="34" charset="0"/>
              <a:buChar char="→"/>
              <a:defRPr/>
            </a:pPr>
            <a:r>
              <a:rPr lang="en-GB" sz="2000" kern="0" dirty="0">
                <a:solidFill>
                  <a:srgbClr val="6C6F70"/>
                </a:solidFill>
                <a:latin typeface="Calibri"/>
              </a:rPr>
              <a:t>The Internet is an entertainer and enabler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0093D3"/>
              </a:buClr>
              <a:buFont typeface="Calibri" pitchFamily="34" charset="0"/>
              <a:buChar char="→"/>
              <a:defRPr/>
            </a:pPr>
            <a:r>
              <a:rPr lang="en-GB" sz="2000" kern="0" dirty="0">
                <a:solidFill>
                  <a:srgbClr val="6C6F70"/>
                </a:solidFill>
                <a:latin typeface="Calibri"/>
              </a:rPr>
              <a:t>Connectivity via mobile phones increasing engagement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0093D3"/>
              </a:buClr>
              <a:buFont typeface="Calibri" pitchFamily="34" charset="0"/>
              <a:buChar char="→"/>
              <a:defRPr/>
            </a:pPr>
            <a:r>
              <a:rPr lang="en-GB" sz="2000" kern="0" dirty="0">
                <a:solidFill>
                  <a:srgbClr val="6C6F70"/>
                </a:solidFill>
                <a:latin typeface="Calibri"/>
              </a:rPr>
              <a:t>Instant access to information at consumers fingertips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0093D3"/>
              </a:buClr>
              <a:buFont typeface="Calibri" pitchFamily="34" charset="0"/>
              <a:buChar char="→"/>
              <a:defRPr/>
            </a:pPr>
            <a:r>
              <a:rPr lang="en-GB" sz="2000" kern="0" dirty="0">
                <a:solidFill>
                  <a:srgbClr val="6C6F70"/>
                </a:solidFill>
                <a:latin typeface="Calibri"/>
              </a:rPr>
              <a:t>Internet enriches consumer communication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0093D3"/>
              </a:buClr>
              <a:buFont typeface="Calibri" pitchFamily="34" charset="0"/>
              <a:buChar char="→"/>
              <a:defRPr/>
            </a:pPr>
            <a:r>
              <a:rPr lang="en-GB" sz="2000" kern="0" dirty="0">
                <a:solidFill>
                  <a:srgbClr val="6C6F70"/>
                </a:solidFill>
                <a:latin typeface="Calibri"/>
              </a:rPr>
              <a:t>Online plays a key function in the purchase funnel</a:t>
            </a:r>
          </a:p>
        </p:txBody>
      </p:sp>
    </p:spTree>
    <p:extLst>
      <p:ext uri="{BB962C8B-B14F-4D97-AF65-F5344CB8AC3E}">
        <p14:creationId xmlns:p14="http://schemas.microsoft.com/office/powerpoint/2010/main" val="39671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2780928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1"/>
                </a:solidFill>
              </a:rPr>
              <a:t>Let’s Harness IAB Worldwide!</a:t>
            </a:r>
            <a:endParaRPr lang="en-GB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99592" y="1556792"/>
            <a:ext cx="7577504" cy="460851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GB" sz="4800" dirty="0">
                <a:solidFill>
                  <a:schemeClr val="accent1"/>
                </a:solidFill>
              </a:rPr>
              <a:t>T</a:t>
            </a:r>
            <a:r>
              <a:rPr lang="en-GB" sz="4800" dirty="0" smtClean="0">
                <a:solidFill>
                  <a:schemeClr val="accent1"/>
                </a:solidFill>
              </a:rPr>
              <a:t>here's so much more </a:t>
            </a:r>
            <a:r>
              <a:rPr lang="en-GB" sz="4800" dirty="0" smtClean="0"/>
              <a:t>we could do</a:t>
            </a:r>
          </a:p>
          <a:p>
            <a:pPr indent="0">
              <a:buNone/>
            </a:pPr>
            <a:endParaRPr lang="en-GB" sz="4800" dirty="0" smtClean="0"/>
          </a:p>
          <a:p>
            <a:pPr indent="0">
              <a:buNone/>
            </a:pPr>
            <a:r>
              <a:rPr lang="en-GB" sz="4800" dirty="0" smtClean="0"/>
              <a:t>The </a:t>
            </a:r>
            <a:r>
              <a:rPr lang="en-GB" sz="4800" dirty="0" smtClean="0">
                <a:solidFill>
                  <a:schemeClr val="accent1"/>
                </a:solidFill>
              </a:rPr>
              <a:t>time is right </a:t>
            </a:r>
            <a:r>
              <a:rPr lang="en-GB" sz="4800" dirty="0" smtClean="0"/>
              <a:t>for global initiatives</a:t>
            </a:r>
          </a:p>
          <a:p>
            <a:pPr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24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IAB is established Worldwide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2400" dirty="0" err="1" smtClean="0"/>
              <a:t>Iab</a:t>
            </a:r>
            <a:r>
              <a:rPr lang="en-GB" sz="2400" dirty="0" smtClean="0"/>
              <a:t> is now </a:t>
            </a:r>
            <a:r>
              <a:rPr lang="en-GB" sz="2400" dirty="0" smtClean="0">
                <a:solidFill>
                  <a:schemeClr val="accent1"/>
                </a:solidFill>
              </a:rPr>
              <a:t>established</a:t>
            </a:r>
            <a:r>
              <a:rPr lang="en-GB" sz="2400" dirty="0" smtClean="0"/>
              <a:t> in 36 counties around the world</a:t>
            </a:r>
          </a:p>
          <a:p>
            <a:r>
              <a:rPr lang="en-GB" sz="2400" dirty="0" smtClean="0"/>
              <a:t>We are a </a:t>
            </a:r>
            <a:r>
              <a:rPr lang="en-GB" sz="2400" dirty="0" smtClean="0">
                <a:solidFill>
                  <a:schemeClr val="accent1"/>
                </a:solidFill>
              </a:rPr>
              <a:t>respected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1"/>
                </a:solidFill>
              </a:rPr>
              <a:t>professional</a:t>
            </a:r>
            <a:r>
              <a:rPr lang="en-GB" sz="2400" dirty="0" smtClean="0"/>
              <a:t> Trade Association</a:t>
            </a:r>
          </a:p>
          <a:p>
            <a:r>
              <a:rPr lang="en-GB" sz="2400" dirty="0" smtClean="0"/>
              <a:t>Share of Ad revenue is well beyond critical mass – </a:t>
            </a:r>
            <a:r>
              <a:rPr lang="en-GB" sz="2400" dirty="0" smtClean="0">
                <a:solidFill>
                  <a:schemeClr val="accent1"/>
                </a:solidFill>
              </a:rPr>
              <a:t>average 20%</a:t>
            </a:r>
          </a:p>
          <a:p>
            <a:r>
              <a:rPr lang="en-GB" sz="2400" dirty="0" smtClean="0"/>
              <a:t>Desire for </a:t>
            </a:r>
            <a:r>
              <a:rPr lang="en-GB" sz="2400" dirty="0" smtClean="0">
                <a:solidFill>
                  <a:schemeClr val="accent1"/>
                </a:solidFill>
              </a:rPr>
              <a:t>knowledge </a:t>
            </a:r>
            <a:r>
              <a:rPr lang="en-GB" sz="2400" dirty="0" smtClean="0"/>
              <a:t>and </a:t>
            </a:r>
            <a:r>
              <a:rPr lang="en-GB" sz="2400" dirty="0" smtClean="0">
                <a:solidFill>
                  <a:schemeClr val="accent1"/>
                </a:solidFill>
              </a:rPr>
              <a:t>standards</a:t>
            </a:r>
            <a:r>
              <a:rPr lang="en-GB" sz="2400" dirty="0" smtClean="0"/>
              <a:t> has never been higher</a:t>
            </a:r>
            <a:endParaRPr lang="en-GB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4" y="2204864"/>
            <a:ext cx="432351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IAB has global assets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55576" y="1484784"/>
            <a:ext cx="7577504" cy="4608512"/>
          </a:xfrm>
        </p:spPr>
        <p:txBody>
          <a:bodyPr/>
          <a:lstStyle/>
          <a:p>
            <a:r>
              <a:rPr lang="en-GB" dirty="0" smtClean="0"/>
              <a:t>The OBA Framework and </a:t>
            </a:r>
            <a:r>
              <a:rPr lang="en-GB" dirty="0" err="1" smtClean="0">
                <a:solidFill>
                  <a:schemeClr val="accent1"/>
                </a:solidFill>
              </a:rPr>
              <a:t>Adchoices</a:t>
            </a:r>
            <a:r>
              <a:rPr lang="en-GB" dirty="0" smtClean="0">
                <a:solidFill>
                  <a:schemeClr val="accent1"/>
                </a:solidFill>
              </a:rPr>
              <a:t> Icon</a:t>
            </a:r>
          </a:p>
          <a:p>
            <a:pPr indent="0">
              <a:buNone/>
            </a:pPr>
            <a:endParaRPr lang="en-GB" dirty="0" smtClean="0"/>
          </a:p>
          <a:p>
            <a:r>
              <a:rPr lang="en-GB" dirty="0" smtClean="0"/>
              <a:t>International </a:t>
            </a:r>
            <a:r>
              <a:rPr lang="en-GB" dirty="0" smtClean="0">
                <a:solidFill>
                  <a:schemeClr val="accent1"/>
                </a:solidFill>
              </a:rPr>
              <a:t>ad format standards</a:t>
            </a:r>
          </a:p>
          <a:p>
            <a:pPr indent="0">
              <a:buNone/>
            </a:pPr>
            <a:endParaRPr lang="en-GB" dirty="0" smtClean="0"/>
          </a:p>
          <a:p>
            <a:r>
              <a:rPr lang="en-GB" dirty="0" smtClean="0"/>
              <a:t>Ad spend data, including </a:t>
            </a:r>
            <a:r>
              <a:rPr lang="en-GB" dirty="0" smtClean="0">
                <a:solidFill>
                  <a:schemeClr val="accent1"/>
                </a:solidFill>
              </a:rPr>
              <a:t>ADEX </a:t>
            </a:r>
            <a:r>
              <a:rPr lang="en-GB" dirty="0" smtClean="0"/>
              <a:t>across Europe</a:t>
            </a:r>
          </a:p>
          <a:p>
            <a:pPr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Mediascope</a:t>
            </a:r>
            <a:r>
              <a:rPr lang="en-GB" dirty="0" smtClean="0"/>
              <a:t> consumer data across 28 countries</a:t>
            </a:r>
          </a:p>
          <a:p>
            <a:pPr indent="0">
              <a:buNone/>
            </a:pP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98288"/>
            <a:ext cx="1507785" cy="160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Great potential to grow more global assets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108940" cy="453705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Roll out </a:t>
            </a:r>
            <a:r>
              <a:rPr lang="en-GB" dirty="0" smtClean="0">
                <a:solidFill>
                  <a:schemeClr val="accent1"/>
                </a:solidFill>
              </a:rPr>
              <a:t>Rising Stars </a:t>
            </a:r>
            <a:r>
              <a:rPr lang="en-GB" dirty="0" smtClean="0"/>
              <a:t>formats</a:t>
            </a:r>
          </a:p>
          <a:p>
            <a:r>
              <a:rPr lang="en-GB" dirty="0" smtClean="0"/>
              <a:t>Global </a:t>
            </a:r>
            <a:r>
              <a:rPr lang="en-GB" dirty="0" smtClean="0">
                <a:solidFill>
                  <a:schemeClr val="accent1"/>
                </a:solidFill>
              </a:rPr>
              <a:t>Ad spend data</a:t>
            </a:r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chemeClr val="accent1"/>
                </a:solidFill>
              </a:rPr>
              <a:t>3MS</a:t>
            </a:r>
            <a:r>
              <a:rPr lang="en-GB" dirty="0" smtClean="0"/>
              <a:t> </a:t>
            </a:r>
            <a:r>
              <a:rPr lang="en-GB" dirty="0" err="1" smtClean="0"/>
              <a:t>initative</a:t>
            </a:r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Self regulatory </a:t>
            </a:r>
            <a:r>
              <a:rPr lang="en-GB" dirty="0" smtClean="0"/>
              <a:t>guidelines for mobile</a:t>
            </a:r>
          </a:p>
          <a:p>
            <a:r>
              <a:rPr lang="en-GB" dirty="0" smtClean="0"/>
              <a:t>Tech standards for </a:t>
            </a:r>
            <a:r>
              <a:rPr lang="en-GB" dirty="0" smtClean="0">
                <a:solidFill>
                  <a:schemeClr val="accent1"/>
                </a:solidFill>
              </a:rPr>
              <a:t>RTB Trading</a:t>
            </a:r>
          </a:p>
          <a:p>
            <a:pPr lvl="0"/>
            <a:r>
              <a:rPr lang="en-GB" dirty="0">
                <a:solidFill>
                  <a:srgbClr val="6C6F70"/>
                </a:solidFill>
              </a:rPr>
              <a:t>International </a:t>
            </a:r>
            <a:r>
              <a:rPr lang="en-GB" dirty="0">
                <a:solidFill>
                  <a:srgbClr val="FF6300"/>
                </a:solidFill>
              </a:rPr>
              <a:t>Training</a:t>
            </a:r>
            <a:r>
              <a:rPr lang="en-GB" dirty="0">
                <a:solidFill>
                  <a:srgbClr val="6C6F70"/>
                </a:solidFill>
              </a:rPr>
              <a:t> </a:t>
            </a:r>
            <a:r>
              <a:rPr lang="en-GB" dirty="0" smtClean="0">
                <a:solidFill>
                  <a:srgbClr val="6C6F70"/>
                </a:solidFill>
              </a:rPr>
              <a:t>qualification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/>
              <a:t>Ad Misplacement (</a:t>
            </a:r>
            <a:r>
              <a:rPr lang="en-GB" dirty="0" smtClean="0">
                <a:solidFill>
                  <a:schemeClr val="accent1"/>
                </a:solidFill>
              </a:rPr>
              <a:t>DTSG</a:t>
            </a:r>
            <a:r>
              <a:rPr lang="en-GB" dirty="0" smtClean="0"/>
              <a:t>) Best Practice</a:t>
            </a:r>
          </a:p>
        </p:txBody>
      </p:sp>
      <p:pic>
        <p:nvPicPr>
          <p:cNvPr id="15363" name="Picture 3" descr="C:\Users\patricia\AppData\Local\Microsoft\Windows\Temporary Internet Files\Content.Outlook\S1UU265O\Get-Brilliant-title-(whiteou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7968"/>
            <a:ext cx="37045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2780928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6C6F70"/>
                </a:solidFill>
              </a:rPr>
              <a:t>Digital Trading Standards Group – DTSG</a:t>
            </a:r>
            <a:endParaRPr lang="en-GB" sz="3200" dirty="0">
              <a:solidFill>
                <a:srgbClr val="6C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/>
                </a:solidFill>
              </a:rPr>
              <a:t>DTSG – by the industry, for the industry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US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44668" y="1470093"/>
            <a:ext cx="782258" cy="404840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986" tIns="41993" rIns="83986" bIns="41993" numCol="1" rtlCol="0" anchor="t" anchorCtr="0" compatLnSpc="1">
            <a:prstTxWarp prst="textNoShape">
              <a:avLst/>
            </a:prstTxWarp>
          </a:bodyPr>
          <a:lstStyle/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srgbClr val="FFFFFF"/>
              </a:solidFill>
            </a:endParaRP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A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D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V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E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R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T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I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S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E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307095" y="1927171"/>
            <a:ext cx="1355243" cy="143653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986" tIns="41993" rIns="83986" bIns="41993" numCol="1" rtlCol="0" anchor="t" anchorCtr="0" compatLnSpc="1">
            <a:prstTxWarp prst="textNoShape">
              <a:avLst/>
            </a:prstTxWarp>
          </a:bodyPr>
          <a:lstStyle/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</a:endParaRP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0299" y="2449546"/>
            <a:ext cx="1170438" cy="300250"/>
          </a:xfrm>
          <a:prstGeom prst="rect">
            <a:avLst/>
          </a:prstGeom>
          <a:noFill/>
        </p:spPr>
        <p:txBody>
          <a:bodyPr wrap="square" lIns="83986" tIns="41993" rIns="83986" bIns="41993" rtlCol="0">
            <a:spAutoFit/>
          </a:bodyPr>
          <a:lstStyle/>
          <a:p>
            <a:pPr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AGENCY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38311" y="3624891"/>
            <a:ext cx="1416846" cy="143653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986" tIns="41993" rIns="83986" bIns="41993" numCol="1" rtlCol="0" anchor="t" anchorCtr="0" compatLnSpc="1">
            <a:prstTxWarp prst="textNoShape">
              <a:avLst/>
            </a:prstTxWarp>
          </a:bodyPr>
          <a:lstStyle/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</a:endParaRP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47160" y="1927171"/>
            <a:ext cx="1478447" cy="143653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986" tIns="41993" rIns="83986" bIns="41993" numCol="1" rtlCol="0" anchor="t" anchorCtr="0" compatLnSpc="1">
            <a:prstTxWarp prst="textNoShape">
              <a:avLst/>
            </a:prstTxWarp>
          </a:bodyPr>
          <a:lstStyle/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</a:endParaRP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94394" y="3559624"/>
            <a:ext cx="1478447" cy="1501829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986" tIns="41993" rIns="83986" bIns="41993" numCol="1" rtlCol="0" anchor="t" anchorCtr="0" compatLnSpc="1">
            <a:prstTxWarp prst="textNoShape">
              <a:avLst/>
            </a:prstTxWarp>
          </a:bodyPr>
          <a:lstStyle/>
          <a:p>
            <a:pPr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srgbClr val="000000"/>
              </a:solidFill>
            </a:endParaRPr>
          </a:p>
          <a:p>
            <a:pPr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695207" y="1927171"/>
            <a:ext cx="1416846" cy="143653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986" tIns="41993" rIns="83986" bIns="41993" numCol="1" rtlCol="0" anchor="t" anchorCtr="0" compatLnSpc="1">
            <a:prstTxWarp prst="textNoShape">
              <a:avLst/>
            </a:prstTxWarp>
          </a:bodyPr>
          <a:lstStyle/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</a:endParaRP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804043" y="3559624"/>
            <a:ext cx="1416846" cy="1501829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986" tIns="41993" rIns="83986" bIns="41993" numCol="1" rtlCol="0" anchor="t" anchorCtr="0" compatLnSpc="1">
            <a:prstTxWarp prst="textNoShape">
              <a:avLst/>
            </a:prstTxWarp>
          </a:bodyPr>
          <a:lstStyle/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</a:endParaRP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420063" y="1927171"/>
            <a:ext cx="1416846" cy="143653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986" tIns="41993" rIns="83986" bIns="41993" numCol="1" rtlCol="0" anchor="t" anchorCtr="0" compatLnSpc="1">
            <a:prstTxWarp prst="textNoShape">
              <a:avLst/>
            </a:prstTxWarp>
          </a:bodyPr>
          <a:lstStyle/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</a:endParaRP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083313" y="1470093"/>
            <a:ext cx="782258" cy="404840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986" tIns="41993" rIns="83986" bIns="41993" numCol="1" rtlCol="0" anchor="t" anchorCtr="0" compatLnSpc="1">
            <a:prstTxWarp prst="textNoShape">
              <a:avLst/>
            </a:prstTxWarp>
          </a:bodyPr>
          <a:lstStyle/>
          <a:p>
            <a:pPr defTabSz="8398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srgbClr val="000000"/>
              </a:solidFill>
            </a:endParaRP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P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U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B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L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I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S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H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E</a:t>
            </a:r>
          </a:p>
          <a:p>
            <a:pPr algn="ctr" defTabSz="8398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</a:rPr>
              <a:t>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5542" y="2188358"/>
            <a:ext cx="1663254" cy="731137"/>
          </a:xfrm>
          <a:prstGeom prst="rect">
            <a:avLst/>
          </a:prstGeom>
          <a:noFill/>
        </p:spPr>
        <p:txBody>
          <a:bodyPr wrap="square" lIns="83986" tIns="41993" rIns="83986" bIns="41993" rtlCol="0">
            <a:spAutoFit/>
          </a:bodyPr>
          <a:lstStyle/>
          <a:p>
            <a:pPr algn="ctr"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DEMAND</a:t>
            </a:r>
          </a:p>
          <a:p>
            <a:pPr algn="ctr"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 SIDE PLATFORMS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6821" y="2253656"/>
            <a:ext cx="1232039" cy="515693"/>
          </a:xfrm>
          <a:prstGeom prst="rect">
            <a:avLst/>
          </a:prstGeom>
          <a:noFill/>
        </p:spPr>
        <p:txBody>
          <a:bodyPr wrap="square" lIns="83986" tIns="41993" rIns="83986" bIns="41993" rtlCol="0">
            <a:spAutoFit/>
          </a:bodyPr>
          <a:lstStyle/>
          <a:p>
            <a:pPr algn="ctr"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AD NETWORK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5253" y="2188358"/>
            <a:ext cx="1786458" cy="731137"/>
          </a:xfrm>
          <a:prstGeom prst="rect">
            <a:avLst/>
          </a:prstGeom>
          <a:noFill/>
        </p:spPr>
        <p:txBody>
          <a:bodyPr wrap="square" lIns="83986" tIns="41993" rIns="83986" bIns="41993" rtlCol="0">
            <a:spAutoFit/>
          </a:bodyPr>
          <a:lstStyle/>
          <a:p>
            <a:pPr algn="ctr"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SUPPLY </a:t>
            </a:r>
          </a:p>
          <a:p>
            <a:pPr algn="ctr"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SIDE </a:t>
            </a:r>
          </a:p>
          <a:p>
            <a:pPr algn="ctr"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PLATFORMS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3505" y="3886079"/>
            <a:ext cx="1786458" cy="731137"/>
          </a:xfrm>
          <a:prstGeom prst="rect">
            <a:avLst/>
          </a:prstGeom>
          <a:noFill/>
        </p:spPr>
        <p:txBody>
          <a:bodyPr wrap="square" lIns="83986" tIns="41993" rIns="83986" bIns="41993" rtlCol="0">
            <a:spAutoFit/>
          </a:bodyPr>
          <a:lstStyle/>
          <a:p>
            <a:pPr algn="ctr"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AD </a:t>
            </a:r>
          </a:p>
          <a:p>
            <a:pPr algn="ctr"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TRADING </a:t>
            </a:r>
          </a:p>
          <a:p>
            <a:pPr algn="ctr"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DESK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5987" y="3951377"/>
            <a:ext cx="1355243" cy="484916"/>
          </a:xfrm>
          <a:prstGeom prst="rect">
            <a:avLst/>
          </a:prstGeom>
          <a:noFill/>
        </p:spPr>
        <p:txBody>
          <a:bodyPr wrap="square" lIns="83986" tIns="41993" rIns="83986" bIns="41993" rtlCol="0">
            <a:spAutoFit/>
          </a:bodyPr>
          <a:lstStyle/>
          <a:p>
            <a:pPr algn="ctr"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FFFFF"/>
                </a:solidFill>
              </a:rPr>
              <a:t>AD </a:t>
            </a:r>
            <a:r>
              <a:rPr lang="en-GB" sz="1400" b="1" dirty="0">
                <a:solidFill>
                  <a:srgbClr val="FFFFFF"/>
                </a:solidFill>
              </a:rPr>
              <a:t>EXCHANGE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2049" y="3951377"/>
            <a:ext cx="924030" cy="515693"/>
          </a:xfrm>
          <a:prstGeom prst="rect">
            <a:avLst/>
          </a:prstGeom>
          <a:noFill/>
        </p:spPr>
        <p:txBody>
          <a:bodyPr wrap="square" lIns="83986" tIns="41993" rIns="83986" bIns="41993" rtlCol="0">
            <a:spAutoFit/>
          </a:bodyPr>
          <a:lstStyle/>
          <a:p>
            <a:pPr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SALES</a:t>
            </a:r>
          </a:p>
          <a:p>
            <a:pPr defTabSz="8398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</a:rPr>
              <a:t>HOUSE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1464" y="882420"/>
            <a:ext cx="8562674" cy="555706"/>
          </a:xfrm>
          <a:prstGeom prst="rect">
            <a:avLst/>
          </a:prstGeom>
        </p:spPr>
        <p:txBody>
          <a:bodyPr wrap="square" lIns="83986" tIns="41993" rIns="83986" bIns="41993">
            <a:spAutoFit/>
          </a:bodyPr>
          <a:lstStyle/>
          <a:p>
            <a:pPr defTabSz="839876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700" dirty="0" smtClean="0">
                <a:solidFill>
                  <a:srgbClr val="000000"/>
                </a:solidFill>
              </a:rPr>
              <a:t>Representatives </a:t>
            </a:r>
            <a:r>
              <a:rPr lang="en-GB" sz="1700" dirty="0">
                <a:solidFill>
                  <a:srgbClr val="000000"/>
                </a:solidFill>
              </a:rPr>
              <a:t>from each of the 9 organisation types (as identified as necessary to the DTSG). </a:t>
            </a:r>
          </a:p>
        </p:txBody>
      </p:sp>
    </p:spTree>
    <p:extLst>
      <p:ext uri="{BB962C8B-B14F-4D97-AF65-F5344CB8AC3E}">
        <p14:creationId xmlns:p14="http://schemas.microsoft.com/office/powerpoint/2010/main" val="14707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iabuk.net/contact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Good Practise 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33437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>
                <a:solidFill>
                  <a:schemeClr val="accent1"/>
                </a:solidFill>
              </a:rPr>
              <a:t>Provider/Facilitator </a:t>
            </a:r>
            <a:r>
              <a:rPr lang="en-GB" dirty="0"/>
              <a:t>should confirm that its best endeavour will be applied to </a:t>
            </a:r>
            <a:r>
              <a:rPr lang="en-GB" dirty="0">
                <a:solidFill>
                  <a:schemeClr val="accent1"/>
                </a:solidFill>
              </a:rPr>
              <a:t>minimise the risk of ad misplacement,</a:t>
            </a:r>
            <a:r>
              <a:rPr lang="en-GB" dirty="0"/>
              <a:t> irrespective of whether inventory is sourced directly or indirectly. </a:t>
            </a:r>
          </a:p>
          <a:p>
            <a:pPr marL="334370" indent="-514350">
              <a:buFont typeface="+mj-lt"/>
              <a:buAutoNum type="arabicPeriod"/>
            </a:pPr>
            <a:endParaRPr lang="en-GB" dirty="0"/>
          </a:p>
          <a:p>
            <a:pPr marL="33437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Provider/Facilitator </a:t>
            </a:r>
            <a:r>
              <a:rPr lang="en-GB" dirty="0">
                <a:solidFill>
                  <a:schemeClr val="accent1"/>
                </a:solidFill>
              </a:rPr>
              <a:t>should explain the process(</a:t>
            </a:r>
            <a:r>
              <a:rPr lang="en-GB" dirty="0" err="1">
                <a:solidFill>
                  <a:schemeClr val="accent1"/>
                </a:solidFill>
              </a:rPr>
              <a:t>es</a:t>
            </a:r>
            <a:r>
              <a:rPr lang="en-GB" dirty="0">
                <a:solidFill>
                  <a:schemeClr val="accent1"/>
                </a:solidFill>
              </a:rPr>
              <a:t>) </a:t>
            </a:r>
            <a:r>
              <a:rPr lang="en-GB" dirty="0"/>
              <a:t>that form the basis of these best endeavours and will be </a:t>
            </a:r>
            <a:r>
              <a:rPr lang="en-GB" dirty="0">
                <a:solidFill>
                  <a:schemeClr val="accent1"/>
                </a:solidFill>
              </a:rPr>
              <a:t>subject to Principle 6</a:t>
            </a:r>
            <a:r>
              <a:rPr lang="en-GB" dirty="0"/>
              <a:t>.</a:t>
            </a:r>
          </a:p>
          <a:p>
            <a:pPr marL="334370" indent="-514350">
              <a:buFont typeface="+mj-lt"/>
              <a:buAutoNum type="arabicPeriod"/>
            </a:pPr>
            <a:endParaRPr lang="en-GB" dirty="0"/>
          </a:p>
          <a:p>
            <a:pPr marL="33437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Provider/Facilitator should </a:t>
            </a:r>
            <a:r>
              <a:rPr lang="en-GB" dirty="0">
                <a:solidFill>
                  <a:schemeClr val="accent1"/>
                </a:solidFill>
              </a:rPr>
              <a:t>police this process</a:t>
            </a:r>
            <a:r>
              <a:rPr lang="en-GB" dirty="0"/>
              <a:t>, respond appropriately to misplacement via </a:t>
            </a:r>
            <a:r>
              <a:rPr lang="en-GB" dirty="0">
                <a:solidFill>
                  <a:schemeClr val="accent1"/>
                </a:solidFill>
              </a:rPr>
              <a:t>ad take down</a:t>
            </a:r>
            <a:r>
              <a:rPr lang="en-GB" dirty="0"/>
              <a:t> and understands the consequences of this not taking place.</a:t>
            </a:r>
          </a:p>
          <a:p>
            <a:pPr marL="334370" indent="-514350">
              <a:buFont typeface="+mj-lt"/>
              <a:buAutoNum type="arabicPeriod"/>
            </a:pPr>
            <a:endParaRPr lang="en-GB" dirty="0"/>
          </a:p>
          <a:p>
            <a:pPr marL="33437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1"/>
                </a:solidFill>
              </a:rPr>
              <a:t>A </a:t>
            </a:r>
            <a:r>
              <a:rPr lang="en-GB" dirty="0">
                <a:solidFill>
                  <a:schemeClr val="accent1"/>
                </a:solidFill>
              </a:rPr>
              <a:t>Primary Agreement </a:t>
            </a:r>
            <a:r>
              <a:rPr lang="en-GB" dirty="0"/>
              <a:t>should be entered into by both </a:t>
            </a:r>
            <a:r>
              <a:rPr lang="en-GB" dirty="0">
                <a:solidFill>
                  <a:schemeClr val="accent1"/>
                </a:solidFill>
              </a:rPr>
              <a:t>Provider and Recipient </a:t>
            </a:r>
            <a:r>
              <a:rPr lang="en-GB" dirty="0"/>
              <a:t>before trading commences. </a:t>
            </a:r>
          </a:p>
          <a:p>
            <a:pPr marL="334370" indent="-514350">
              <a:buFont typeface="+mj-lt"/>
              <a:buAutoNum type="arabicPeriod"/>
            </a:pPr>
            <a:endParaRPr lang="en-GB" dirty="0"/>
          </a:p>
          <a:p>
            <a:pPr marL="334370" indent="-514350"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dirty="0"/>
              <a:t>Primary Agreement will </a:t>
            </a:r>
            <a:r>
              <a:rPr lang="en-GB" dirty="0">
                <a:solidFill>
                  <a:schemeClr val="accent1"/>
                </a:solidFill>
              </a:rPr>
              <a:t>vary depending on the trading business model</a:t>
            </a:r>
            <a:r>
              <a:rPr lang="en-GB" dirty="0"/>
              <a:t>. However, it should include a standard tick box (see Annex I) to show that it is </a:t>
            </a:r>
            <a:r>
              <a:rPr lang="en-GB" dirty="0">
                <a:solidFill>
                  <a:schemeClr val="accent1"/>
                </a:solidFill>
              </a:rPr>
              <a:t>applying one of the following</a:t>
            </a:r>
            <a:r>
              <a:rPr lang="en-GB" dirty="0"/>
              <a:t> to minimise the risk of ad placement: </a:t>
            </a:r>
          </a:p>
          <a:p>
            <a:pPr marL="334370" indent="-514350">
              <a:buFont typeface="+mj-lt"/>
              <a:buAutoNum type="arabicPeriod"/>
            </a:pPr>
            <a:endParaRPr lang="en-GB" dirty="0"/>
          </a:p>
          <a:p>
            <a:pPr marL="693717" lvl="1" indent="-514350">
              <a:buFont typeface="+mj-lt"/>
              <a:buAutoNum type="alphaUcPeriod"/>
            </a:pPr>
            <a:r>
              <a:rPr lang="en-GB" dirty="0" smtClean="0"/>
              <a:t>Content </a:t>
            </a:r>
            <a:r>
              <a:rPr lang="en-GB" dirty="0"/>
              <a:t>Verification (CV) tool (criteria agreed pre-delivery); </a:t>
            </a:r>
          </a:p>
          <a:p>
            <a:pPr marL="693717" lvl="1" indent="-514350">
              <a:buFont typeface="+mj-lt"/>
              <a:buAutoNum type="alphaUcPeriod"/>
            </a:pPr>
            <a:r>
              <a:rPr lang="en-GB" dirty="0" smtClean="0"/>
              <a:t>Appropriate </a:t>
            </a:r>
            <a:r>
              <a:rPr lang="en-GB" dirty="0"/>
              <a:t>/ Inappropriate Schedules (criteria agreed pre delivery); </a:t>
            </a:r>
          </a:p>
          <a:p>
            <a:pPr marL="693717" lvl="1" indent="-514350">
              <a:buFont typeface="+mj-lt"/>
              <a:buAutoNum type="alphaUcPeriod"/>
            </a:pPr>
            <a:r>
              <a:rPr lang="en-GB" dirty="0" smtClean="0"/>
              <a:t>Reporting </a:t>
            </a:r>
            <a:r>
              <a:rPr lang="en-GB" dirty="0"/>
              <a:t>of destination URLs / Domains / Sub-Domains (supplied post-delivery). </a:t>
            </a:r>
            <a:endParaRPr lang="en-GB" dirty="0" smtClean="0"/>
          </a:p>
          <a:p>
            <a:pPr marL="693717" lvl="1" indent="-514350">
              <a:buFont typeface="+mj-lt"/>
              <a:buAutoNum type="alphaUcPeriod"/>
            </a:pPr>
            <a:endParaRPr lang="en-GB" dirty="0"/>
          </a:p>
          <a:p>
            <a:pPr marL="693717" lvl="1" indent="-514350">
              <a:buFont typeface="+mj-lt"/>
              <a:buAutoNum type="alphaUcPeriod"/>
            </a:pPr>
            <a:endParaRPr lang="en-GB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en-GB" sz="2500" dirty="0">
                <a:ea typeface="Calibri"/>
              </a:rPr>
              <a:t>These Principles are currently </a:t>
            </a:r>
            <a:r>
              <a:rPr lang="en-GB" sz="2500" b="1" dirty="0">
                <a:ea typeface="Calibri"/>
              </a:rPr>
              <a:t>self-regulatory </a:t>
            </a:r>
            <a:r>
              <a:rPr lang="en-GB" sz="2500" dirty="0">
                <a:ea typeface="Calibri"/>
              </a:rPr>
              <a:t>and prospectively </a:t>
            </a:r>
            <a:r>
              <a:rPr lang="en-GB" sz="2500" b="1" dirty="0">
                <a:ea typeface="Calibri"/>
              </a:rPr>
              <a:t>binding</a:t>
            </a:r>
            <a:r>
              <a:rPr lang="en-GB" sz="2500" dirty="0">
                <a:ea typeface="Calibri"/>
              </a:rPr>
              <a:t> on each Provider / Facilitator. Within six months of  signifying support of these Principles, each Provider / Facilitator shall self-certify that the relevant portions of their business meet these Principles</a:t>
            </a:r>
            <a:r>
              <a:rPr lang="en-GB" sz="2800" dirty="0">
                <a:ea typeface="Calibri"/>
              </a:rPr>
              <a:t>.</a:t>
            </a:r>
            <a:endParaRPr lang="en-GB" sz="2800" dirty="0">
              <a:latin typeface="Calibri"/>
              <a:ea typeface="Calibri"/>
            </a:endParaRPr>
          </a:p>
          <a:p>
            <a:pPr marL="334370" indent="-514350">
              <a:buFont typeface="+mj-lt"/>
              <a:buAutoNum type="arabicPeriod" startAt="6"/>
            </a:pPr>
            <a:endParaRPr lang="en-GB" dirty="0" smtClean="0"/>
          </a:p>
          <a:p>
            <a:pPr marL="334370" indent="-514350">
              <a:buFont typeface="+mj-lt"/>
              <a:buAutoNum type="arabicPeriod" startAt="6"/>
            </a:pPr>
            <a:endParaRPr lang="en-GB" dirty="0"/>
          </a:p>
          <a:p>
            <a:pPr marL="334370" indent="-514350">
              <a:buFont typeface="+mj-lt"/>
              <a:buAutoNum type="arabicPeriod" startAt="6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8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2780928"/>
            <a:ext cx="54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1"/>
                </a:solidFill>
              </a:rPr>
              <a:t>Current Models for sharing between IAB’s</a:t>
            </a:r>
            <a:endParaRPr lang="en-GB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Current Models for sharing between IAB’s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chemeClr val="accent1"/>
                </a:solidFill>
              </a:rPr>
              <a:t>CEE Programme </a:t>
            </a:r>
            <a:r>
              <a:rPr lang="en-GB" dirty="0" smtClean="0"/>
              <a:t>meetings</a:t>
            </a:r>
          </a:p>
          <a:p>
            <a:endParaRPr lang="en-GB" dirty="0" smtClean="0"/>
          </a:p>
          <a:p>
            <a:r>
              <a:rPr lang="en-GB" dirty="0" smtClean="0"/>
              <a:t>The UK/US </a:t>
            </a:r>
            <a:r>
              <a:rPr lang="en-GB" dirty="0">
                <a:solidFill>
                  <a:schemeClr val="accent1"/>
                </a:solidFill>
              </a:rPr>
              <a:t>s</a:t>
            </a:r>
            <a:r>
              <a:rPr lang="en-GB" dirty="0" smtClean="0">
                <a:solidFill>
                  <a:schemeClr val="accent1"/>
                </a:solidFill>
              </a:rPr>
              <a:t>ummer exchange </a:t>
            </a:r>
            <a:r>
              <a:rPr lang="en-GB" dirty="0" smtClean="0"/>
              <a:t>programme</a:t>
            </a:r>
          </a:p>
          <a:p>
            <a:pPr indent="0">
              <a:buNone/>
            </a:pPr>
            <a:endParaRPr lang="en-GB" dirty="0" smtClean="0"/>
          </a:p>
          <a:p>
            <a:r>
              <a:rPr lang="en-GB" dirty="0"/>
              <a:t>Open invitation to join IAB </a:t>
            </a:r>
            <a:r>
              <a:rPr lang="en-GB" dirty="0">
                <a:solidFill>
                  <a:schemeClr val="accent1"/>
                </a:solidFill>
              </a:rPr>
              <a:t>US councils</a:t>
            </a:r>
          </a:p>
          <a:p>
            <a:pPr indent="0">
              <a:buNone/>
            </a:pPr>
            <a:endParaRPr lang="en-GB" dirty="0" smtClean="0"/>
          </a:p>
          <a:p>
            <a:r>
              <a:rPr lang="en-GB" dirty="0" smtClean="0"/>
              <a:t>Distribution of (usually US) </a:t>
            </a:r>
            <a:r>
              <a:rPr lang="en-GB" dirty="0" smtClean="0">
                <a:solidFill>
                  <a:schemeClr val="accent1"/>
                </a:solidFill>
              </a:rPr>
              <a:t>ad format standards</a:t>
            </a:r>
          </a:p>
          <a:p>
            <a:endParaRPr lang="en-GB" dirty="0" smtClean="0"/>
          </a:p>
          <a:p>
            <a:r>
              <a:rPr lang="en-GB" dirty="0"/>
              <a:t>The IAB Europe </a:t>
            </a:r>
            <a:r>
              <a:rPr lang="en-GB" dirty="0">
                <a:solidFill>
                  <a:schemeClr val="accent1"/>
                </a:solidFill>
              </a:rPr>
              <a:t>Interact </a:t>
            </a:r>
            <a:r>
              <a:rPr lang="en-GB" dirty="0" smtClean="0">
                <a:solidFill>
                  <a:schemeClr val="accent1"/>
                </a:solidFill>
              </a:rPr>
              <a:t>conference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chemeClr val="accent1"/>
                </a:solidFill>
              </a:rPr>
              <a:t>Mediascope</a:t>
            </a:r>
            <a:r>
              <a:rPr lang="en-GB" dirty="0" smtClean="0"/>
              <a:t> </a:t>
            </a:r>
            <a:r>
              <a:rPr lang="en-GB" dirty="0" err="1" smtClean="0"/>
              <a:t>Roadshow</a:t>
            </a:r>
            <a:endParaRPr lang="en-GB" dirty="0" smtClean="0"/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6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 iab Bright Purple">
  <a:themeElements>
    <a:clrScheme name="iab Orange">
      <a:dk1>
        <a:srgbClr val="6C6F70"/>
      </a:dk1>
      <a:lt1>
        <a:sysClr val="window" lastClr="FFFFFF"/>
      </a:lt1>
      <a:dk2>
        <a:srgbClr val="FF6300"/>
      </a:dk2>
      <a:lt2>
        <a:srgbClr val="CCCCCC"/>
      </a:lt2>
      <a:accent1>
        <a:srgbClr val="FF6300"/>
      </a:accent1>
      <a:accent2>
        <a:srgbClr val="0086CB"/>
      </a:accent2>
      <a:accent3>
        <a:srgbClr val="F0027F"/>
      </a:accent3>
      <a:accent4>
        <a:srgbClr val="F9A61A"/>
      </a:accent4>
      <a:accent5>
        <a:srgbClr val="B3AD00"/>
      </a:accent5>
      <a:accent6>
        <a:srgbClr val="9A0174"/>
      </a:accent6>
      <a:hlink>
        <a:srgbClr val="0000FF"/>
      </a:hlink>
      <a:folHlink>
        <a:srgbClr val="800080"/>
      </a:folHlink>
    </a:clrScheme>
    <a:fontScheme name="ia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5 iab Light Orange">
  <a:themeElements>
    <a:clrScheme name="iab Orange">
      <a:dk1>
        <a:srgbClr val="6C6F70"/>
      </a:dk1>
      <a:lt1>
        <a:sysClr val="window" lastClr="FFFFFF"/>
      </a:lt1>
      <a:dk2>
        <a:srgbClr val="FF6300"/>
      </a:dk2>
      <a:lt2>
        <a:srgbClr val="CCCCCC"/>
      </a:lt2>
      <a:accent1>
        <a:srgbClr val="FF6300"/>
      </a:accent1>
      <a:accent2>
        <a:srgbClr val="0086CB"/>
      </a:accent2>
      <a:accent3>
        <a:srgbClr val="F0027F"/>
      </a:accent3>
      <a:accent4>
        <a:srgbClr val="F9A61A"/>
      </a:accent4>
      <a:accent5>
        <a:srgbClr val="B3AD00"/>
      </a:accent5>
      <a:accent6>
        <a:srgbClr val="9A0174"/>
      </a:accent6>
      <a:hlink>
        <a:srgbClr val="0000FF"/>
      </a:hlink>
      <a:folHlink>
        <a:srgbClr val="800080"/>
      </a:folHlink>
    </a:clrScheme>
    <a:fontScheme name="ia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8_Powerpoint presentation for PC">
  <a:themeElements>
    <a:clrScheme name="iab Orange">
      <a:dk1>
        <a:srgbClr val="6C6F70"/>
      </a:dk1>
      <a:lt1>
        <a:sysClr val="window" lastClr="FFFFFF"/>
      </a:lt1>
      <a:dk2>
        <a:srgbClr val="FF6300"/>
      </a:dk2>
      <a:lt2>
        <a:srgbClr val="CCCCCC"/>
      </a:lt2>
      <a:accent1>
        <a:srgbClr val="FF6300"/>
      </a:accent1>
      <a:accent2>
        <a:srgbClr val="0086CB"/>
      </a:accent2>
      <a:accent3>
        <a:srgbClr val="F0027F"/>
      </a:accent3>
      <a:accent4>
        <a:srgbClr val="F9A61A"/>
      </a:accent4>
      <a:accent5>
        <a:srgbClr val="B3AD00"/>
      </a:accent5>
      <a:accent6>
        <a:srgbClr val="9A0174"/>
      </a:accent6>
      <a:hlink>
        <a:srgbClr val="0000FF"/>
      </a:hlink>
      <a:folHlink>
        <a:srgbClr val="800080"/>
      </a:folHlink>
    </a:clrScheme>
    <a:fontScheme name="ia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ab (PC 2010) v0.04">
  <a:themeElements>
    <a:clrScheme name="iab Orange">
      <a:dk1>
        <a:srgbClr val="6C6F70"/>
      </a:dk1>
      <a:lt1>
        <a:sysClr val="window" lastClr="FFFFFF"/>
      </a:lt1>
      <a:dk2>
        <a:srgbClr val="FF6300"/>
      </a:dk2>
      <a:lt2>
        <a:srgbClr val="CCCCCC"/>
      </a:lt2>
      <a:accent1>
        <a:srgbClr val="FF6300"/>
      </a:accent1>
      <a:accent2>
        <a:srgbClr val="0086CB"/>
      </a:accent2>
      <a:accent3>
        <a:srgbClr val="F0027F"/>
      </a:accent3>
      <a:accent4>
        <a:srgbClr val="F9A61A"/>
      </a:accent4>
      <a:accent5>
        <a:srgbClr val="B3AD00"/>
      </a:accent5>
      <a:accent6>
        <a:srgbClr val="9A0174"/>
      </a:accent6>
      <a:hlink>
        <a:srgbClr val="0000FF"/>
      </a:hlink>
      <a:folHlink>
        <a:srgbClr val="800080"/>
      </a:folHlink>
    </a:clrScheme>
    <a:fontScheme name="ia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ab (PC 2010) v0.04">
  <a:themeElements>
    <a:clrScheme name="iab Orange">
      <a:dk1>
        <a:srgbClr val="6C6F70"/>
      </a:dk1>
      <a:lt1>
        <a:sysClr val="window" lastClr="FFFFFF"/>
      </a:lt1>
      <a:dk2>
        <a:srgbClr val="FF6300"/>
      </a:dk2>
      <a:lt2>
        <a:srgbClr val="CCCCCC"/>
      </a:lt2>
      <a:accent1>
        <a:srgbClr val="FF6300"/>
      </a:accent1>
      <a:accent2>
        <a:srgbClr val="0086CB"/>
      </a:accent2>
      <a:accent3>
        <a:srgbClr val="F0027F"/>
      </a:accent3>
      <a:accent4>
        <a:srgbClr val="F9A61A"/>
      </a:accent4>
      <a:accent5>
        <a:srgbClr val="B3AD00"/>
      </a:accent5>
      <a:accent6>
        <a:srgbClr val="9A0174"/>
      </a:accent6>
      <a:hlink>
        <a:srgbClr val="0000FF"/>
      </a:hlink>
      <a:folHlink>
        <a:srgbClr val="800080"/>
      </a:folHlink>
    </a:clrScheme>
    <a:fontScheme name="ia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8 iab Bright Purple">
  <a:themeElements>
    <a:clrScheme name="iab Orange">
      <a:dk1>
        <a:srgbClr val="6C6F70"/>
      </a:dk1>
      <a:lt1>
        <a:sysClr val="window" lastClr="FFFFFF"/>
      </a:lt1>
      <a:dk2>
        <a:srgbClr val="FF6300"/>
      </a:dk2>
      <a:lt2>
        <a:srgbClr val="CCCCCC"/>
      </a:lt2>
      <a:accent1>
        <a:srgbClr val="FF6300"/>
      </a:accent1>
      <a:accent2>
        <a:srgbClr val="0086CB"/>
      </a:accent2>
      <a:accent3>
        <a:srgbClr val="F0027F"/>
      </a:accent3>
      <a:accent4>
        <a:srgbClr val="F9A61A"/>
      </a:accent4>
      <a:accent5>
        <a:srgbClr val="B3AD00"/>
      </a:accent5>
      <a:accent6>
        <a:srgbClr val="9A0174"/>
      </a:accent6>
      <a:hlink>
        <a:srgbClr val="0000FF"/>
      </a:hlink>
      <a:folHlink>
        <a:srgbClr val="800080"/>
      </a:folHlink>
    </a:clrScheme>
    <a:fontScheme name="ia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iab (PC 2010) v0.04">
  <a:themeElements>
    <a:clrScheme name="iab Orange">
      <a:dk1>
        <a:srgbClr val="6C6F70"/>
      </a:dk1>
      <a:lt1>
        <a:sysClr val="window" lastClr="FFFFFF"/>
      </a:lt1>
      <a:dk2>
        <a:srgbClr val="FF6300"/>
      </a:dk2>
      <a:lt2>
        <a:srgbClr val="CCCCCC"/>
      </a:lt2>
      <a:accent1>
        <a:srgbClr val="FF6300"/>
      </a:accent1>
      <a:accent2>
        <a:srgbClr val="0086CB"/>
      </a:accent2>
      <a:accent3>
        <a:srgbClr val="F0027F"/>
      </a:accent3>
      <a:accent4>
        <a:srgbClr val="F9A61A"/>
      </a:accent4>
      <a:accent5>
        <a:srgbClr val="B3AD00"/>
      </a:accent5>
      <a:accent6>
        <a:srgbClr val="9A0174"/>
      </a:accent6>
      <a:hlink>
        <a:srgbClr val="0000FF"/>
      </a:hlink>
      <a:folHlink>
        <a:srgbClr val="800080"/>
      </a:folHlink>
    </a:clrScheme>
    <a:fontScheme name="ia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8 iab Bright Purple">
  <a:themeElements>
    <a:clrScheme name="iab Orange">
      <a:dk1>
        <a:srgbClr val="6C6F70"/>
      </a:dk1>
      <a:lt1>
        <a:sysClr val="window" lastClr="FFFFFF"/>
      </a:lt1>
      <a:dk2>
        <a:srgbClr val="FF6300"/>
      </a:dk2>
      <a:lt2>
        <a:srgbClr val="CCCCCC"/>
      </a:lt2>
      <a:accent1>
        <a:srgbClr val="FF6300"/>
      </a:accent1>
      <a:accent2>
        <a:srgbClr val="0086CB"/>
      </a:accent2>
      <a:accent3>
        <a:srgbClr val="F0027F"/>
      </a:accent3>
      <a:accent4>
        <a:srgbClr val="F9A61A"/>
      </a:accent4>
      <a:accent5>
        <a:srgbClr val="B3AD00"/>
      </a:accent5>
      <a:accent6>
        <a:srgbClr val="9A0174"/>
      </a:accent6>
      <a:hlink>
        <a:srgbClr val="0000FF"/>
      </a:hlink>
      <a:folHlink>
        <a:srgbClr val="800080"/>
      </a:folHlink>
    </a:clrScheme>
    <a:fontScheme name="ia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8 iab Bright Purple">
  <a:themeElements>
    <a:clrScheme name="iab Orange">
      <a:dk1>
        <a:srgbClr val="6C6F70"/>
      </a:dk1>
      <a:lt1>
        <a:sysClr val="window" lastClr="FFFFFF"/>
      </a:lt1>
      <a:dk2>
        <a:srgbClr val="FF6300"/>
      </a:dk2>
      <a:lt2>
        <a:srgbClr val="CCCCCC"/>
      </a:lt2>
      <a:accent1>
        <a:srgbClr val="FF6300"/>
      </a:accent1>
      <a:accent2>
        <a:srgbClr val="0086CB"/>
      </a:accent2>
      <a:accent3>
        <a:srgbClr val="F0027F"/>
      </a:accent3>
      <a:accent4>
        <a:srgbClr val="F9A61A"/>
      </a:accent4>
      <a:accent5>
        <a:srgbClr val="B3AD00"/>
      </a:accent5>
      <a:accent6>
        <a:srgbClr val="9A0174"/>
      </a:accent6>
      <a:hlink>
        <a:srgbClr val="0000FF"/>
      </a:hlink>
      <a:folHlink>
        <a:srgbClr val="800080"/>
      </a:folHlink>
    </a:clrScheme>
    <a:fontScheme name="ia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8 iab Bright Purple">
  <a:themeElements>
    <a:clrScheme name="iab Orange">
      <a:dk1>
        <a:srgbClr val="6C6F70"/>
      </a:dk1>
      <a:lt1>
        <a:sysClr val="window" lastClr="FFFFFF"/>
      </a:lt1>
      <a:dk2>
        <a:srgbClr val="FF6300"/>
      </a:dk2>
      <a:lt2>
        <a:srgbClr val="CCCCCC"/>
      </a:lt2>
      <a:accent1>
        <a:srgbClr val="FF6300"/>
      </a:accent1>
      <a:accent2>
        <a:srgbClr val="0086CB"/>
      </a:accent2>
      <a:accent3>
        <a:srgbClr val="F0027F"/>
      </a:accent3>
      <a:accent4>
        <a:srgbClr val="F9A61A"/>
      </a:accent4>
      <a:accent5>
        <a:srgbClr val="B3AD00"/>
      </a:accent5>
      <a:accent6>
        <a:srgbClr val="9A0174"/>
      </a:accent6>
      <a:hlink>
        <a:srgbClr val="0000FF"/>
      </a:hlink>
      <a:folHlink>
        <a:srgbClr val="800080"/>
      </a:folHlink>
    </a:clrScheme>
    <a:fontScheme name="ia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8 iab Bright Purple">
  <a:themeElements>
    <a:clrScheme name="iab Orange">
      <a:dk1>
        <a:srgbClr val="6C6F70"/>
      </a:dk1>
      <a:lt1>
        <a:sysClr val="window" lastClr="FFFFFF"/>
      </a:lt1>
      <a:dk2>
        <a:srgbClr val="FF6300"/>
      </a:dk2>
      <a:lt2>
        <a:srgbClr val="CCCCCC"/>
      </a:lt2>
      <a:accent1>
        <a:srgbClr val="FF6300"/>
      </a:accent1>
      <a:accent2>
        <a:srgbClr val="0086CB"/>
      </a:accent2>
      <a:accent3>
        <a:srgbClr val="F0027F"/>
      </a:accent3>
      <a:accent4>
        <a:srgbClr val="F9A61A"/>
      </a:accent4>
      <a:accent5>
        <a:srgbClr val="B3AD00"/>
      </a:accent5>
      <a:accent6>
        <a:srgbClr val="9A0174"/>
      </a:accent6>
      <a:hlink>
        <a:srgbClr val="0000FF"/>
      </a:hlink>
      <a:folHlink>
        <a:srgbClr val="800080"/>
      </a:folHlink>
    </a:clrScheme>
    <a:fontScheme name="ia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772</Words>
  <Application>Microsoft Office PowerPoint</Application>
  <PresentationFormat>On-screen Show (4:3)</PresentationFormat>
  <Paragraphs>179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8 iab Bright Purple</vt:lpstr>
      <vt:lpstr>iab (PC 2010) v0.04</vt:lpstr>
      <vt:lpstr>1_iab (PC 2010) v0.04</vt:lpstr>
      <vt:lpstr>1_8 iab Bright Purple</vt:lpstr>
      <vt:lpstr>2_iab (PC 2010) v0.04</vt:lpstr>
      <vt:lpstr>2_8 iab Bright Purple</vt:lpstr>
      <vt:lpstr>3_8 iab Bright Purple</vt:lpstr>
      <vt:lpstr>12_8 iab Bright Purple</vt:lpstr>
      <vt:lpstr>5_8 iab Bright Purple</vt:lpstr>
      <vt:lpstr>Blank Presentation</vt:lpstr>
      <vt:lpstr>1_5 iab Light Orange</vt:lpstr>
      <vt:lpstr>18_Powerpoint presentation for PC</vt:lpstr>
      <vt:lpstr>Document</vt:lpstr>
      <vt:lpstr>IAB Global Summit 2012 Harnessing the power of the Worldwide Network                                                   Guy Phillipson, CEO IAB UK</vt:lpstr>
      <vt:lpstr>IAB is established Worldwide</vt:lpstr>
      <vt:lpstr>IAB has global assets</vt:lpstr>
      <vt:lpstr>Great potential to grow more global assets</vt:lpstr>
      <vt:lpstr>PowerPoint Presentation</vt:lpstr>
      <vt:lpstr>DTSG – by the industry, for the industry    </vt:lpstr>
      <vt:lpstr>DRAFT Good Practise Principles</vt:lpstr>
      <vt:lpstr>PowerPoint Presentation</vt:lpstr>
      <vt:lpstr>Current Models for sharing between IAB’s</vt:lpstr>
      <vt:lpstr>Mediascope Europe - Overview</vt:lpstr>
      <vt:lpstr>Introduction</vt:lpstr>
      <vt:lpstr>Coverage and methodology</vt:lpstr>
      <vt:lpstr>Topics &amp; themes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Each device has it’s moment during the day- the tablet particularly during the evening</dc:title>
  <dc:creator>alex</dc:creator>
  <cp:lastModifiedBy>Shira Orbach</cp:lastModifiedBy>
  <cp:revision>64</cp:revision>
  <cp:lastPrinted>2012-09-18T13:43:15Z</cp:lastPrinted>
  <dcterms:created xsi:type="dcterms:W3CDTF">2012-02-21T14:58:39Z</dcterms:created>
  <dcterms:modified xsi:type="dcterms:W3CDTF">2012-10-17T15:09:16Z</dcterms:modified>
</cp:coreProperties>
</file>