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Override1.xml" ContentType="application/vnd.openxmlformats-officedocument.themeOverr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72" r:id="rId1"/>
    <p:sldMasterId id="2147483717" r:id="rId2"/>
    <p:sldMasterId id="2147483702" r:id="rId3"/>
    <p:sldMasterId id="2147483690" r:id="rId4"/>
  </p:sldMasterIdLst>
  <p:notesMasterIdLst>
    <p:notesMasterId r:id="rId13"/>
  </p:notesMasterIdLst>
  <p:handoutMasterIdLst>
    <p:handoutMasterId r:id="rId14"/>
  </p:handoutMasterIdLst>
  <p:sldIdLst>
    <p:sldId id="714" r:id="rId5"/>
    <p:sldId id="710" r:id="rId6"/>
    <p:sldId id="711" r:id="rId7"/>
    <p:sldId id="712" r:id="rId8"/>
    <p:sldId id="719" r:id="rId9"/>
    <p:sldId id="715" r:id="rId10"/>
    <p:sldId id="717" r:id="rId11"/>
    <p:sldId id="672" r:id="rId12"/>
  </p:sldIdLst>
  <p:sldSz cx="9144000" cy="6858000" type="screen4x3"/>
  <p:notesSz cx="69977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75" autoAdjust="0"/>
    <p:restoredTop sz="89942" autoAdjust="0"/>
  </p:normalViewPr>
  <p:slideViewPr>
    <p:cSldViewPr>
      <p:cViewPr>
        <p:scale>
          <a:sx n="70" d="100"/>
          <a:sy n="70" d="100"/>
        </p:scale>
        <p:origin x="-2070" y="-366"/>
      </p:cViewPr>
      <p:guideLst>
        <p:guide orient="horz" pos="91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</c:spPr>
          <c:invertIfNegative val="0"/>
          <c:cat>
            <c:strRef>
              <c:f>'IAB Revenue'!$B$3:$B$34</c:f>
              <c:strCache>
                <c:ptCount val="32"/>
                <c:pt idx="0">
                  <c:v>IAB Australia</c:v>
                </c:pt>
                <c:pt idx="1">
                  <c:v>IAB New Zealand</c:v>
                </c:pt>
                <c:pt idx="2">
                  <c:v>IAB Singapore</c:v>
                </c:pt>
                <c:pt idx="3">
                  <c:v>IAB Austria</c:v>
                </c:pt>
                <c:pt idx="4">
                  <c:v>IAB Belgium</c:v>
                </c:pt>
                <c:pt idx="5">
                  <c:v>IAB Bulgaria</c:v>
                </c:pt>
                <c:pt idx="6">
                  <c:v>IAB Croatia</c:v>
                </c:pt>
                <c:pt idx="7">
                  <c:v>IAB Denmark</c:v>
                </c:pt>
                <c:pt idx="8">
                  <c:v>IAB Europe</c:v>
                </c:pt>
                <c:pt idx="9">
                  <c:v>IAB Finland</c:v>
                </c:pt>
                <c:pt idx="10">
                  <c:v>IAB France</c:v>
                </c:pt>
                <c:pt idx="11">
                  <c:v>IAB Greece</c:v>
                </c:pt>
                <c:pt idx="12">
                  <c:v>IAB Hungary</c:v>
                </c:pt>
                <c:pt idx="13">
                  <c:v>IAB Ireland</c:v>
                </c:pt>
                <c:pt idx="14">
                  <c:v>IAB Italy</c:v>
                </c:pt>
                <c:pt idx="15">
                  <c:v>IAB Netherlands</c:v>
                </c:pt>
                <c:pt idx="16">
                  <c:v>IAB Norway</c:v>
                </c:pt>
                <c:pt idx="17">
                  <c:v>IAB Russia</c:v>
                </c:pt>
                <c:pt idx="18">
                  <c:v>IAB Serbia</c:v>
                </c:pt>
                <c:pt idx="19">
                  <c:v>IAB Slovakia</c:v>
                </c:pt>
                <c:pt idx="20">
                  <c:v>IAB Sweden</c:v>
                </c:pt>
                <c:pt idx="21">
                  <c:v>IAB Turkey</c:v>
                </c:pt>
                <c:pt idx="22">
                  <c:v>IAB UK</c:v>
                </c:pt>
                <c:pt idx="23">
                  <c:v>IAB Canada</c:v>
                </c:pt>
                <c:pt idx="24">
                  <c:v>IAB Mexico</c:v>
                </c:pt>
                <c:pt idx="25">
                  <c:v>IAB Argentina</c:v>
                </c:pt>
                <c:pt idx="26">
                  <c:v>IAB Brazil</c:v>
                </c:pt>
                <c:pt idx="27">
                  <c:v>IAB Caribbean</c:v>
                </c:pt>
                <c:pt idx="28">
                  <c:v>IAB Chile</c:v>
                </c:pt>
                <c:pt idx="29">
                  <c:v>IAB Colombia</c:v>
                </c:pt>
                <c:pt idx="30">
                  <c:v>IAB Peru</c:v>
                </c:pt>
                <c:pt idx="31">
                  <c:v>IAB Uruguay</c:v>
                </c:pt>
              </c:strCache>
            </c:strRef>
          </c:cat>
          <c:val>
            <c:numRef>
              <c:f>'IAB Revenue'!$C$3:$C$34</c:f>
              <c:numCache>
                <c:formatCode>_(* #,##0_);_(* \(\ #,##0\ \);_(* "-"??_);_(\ @_ \)</c:formatCode>
                <c:ptCount val="32"/>
                <c:pt idx="0">
                  <c:v>887200</c:v>
                </c:pt>
                <c:pt idx="1">
                  <c:v>208371.3462</c:v>
                </c:pt>
                <c:pt idx="2">
                  <c:v>100000</c:v>
                </c:pt>
                <c:pt idx="3">
                  <c:v>273150.74</c:v>
                </c:pt>
                <c:pt idx="4">
                  <c:v>795307.5</c:v>
                </c:pt>
                <c:pt idx="5">
                  <c:v>22431.75</c:v>
                </c:pt>
                <c:pt idx="6">
                  <c:v>271900</c:v>
                </c:pt>
                <c:pt idx="7">
                  <c:v>1800000</c:v>
                </c:pt>
                <c:pt idx="8">
                  <c:v>2039250</c:v>
                </c:pt>
                <c:pt idx="9">
                  <c:v>299090</c:v>
                </c:pt>
                <c:pt idx="10">
                  <c:v>604977.5</c:v>
                </c:pt>
                <c:pt idx="11">
                  <c:v>146101.38649999999</c:v>
                </c:pt>
                <c:pt idx="12">
                  <c:v>47333.711499999998</c:v>
                </c:pt>
                <c:pt idx="13">
                  <c:v>253860.19999999998</c:v>
                </c:pt>
                <c:pt idx="14">
                  <c:v>747725</c:v>
                </c:pt>
                <c:pt idx="15">
                  <c:v>421911.30849999998</c:v>
                </c:pt>
                <c:pt idx="16">
                  <c:v>2911051</c:v>
                </c:pt>
                <c:pt idx="17">
                  <c:v>236000</c:v>
                </c:pt>
                <c:pt idx="18">
                  <c:v>0</c:v>
                </c:pt>
                <c:pt idx="19">
                  <c:v>244710</c:v>
                </c:pt>
                <c:pt idx="20">
                  <c:v>59703.199999999997</c:v>
                </c:pt>
                <c:pt idx="21">
                  <c:v>290799.76899999997</c:v>
                </c:pt>
                <c:pt idx="22">
                  <c:v>4933960</c:v>
                </c:pt>
                <c:pt idx="23">
                  <c:v>1000000</c:v>
                </c:pt>
                <c:pt idx="24">
                  <c:v>1023000</c:v>
                </c:pt>
                <c:pt idx="25">
                  <c:v>227284</c:v>
                </c:pt>
                <c:pt idx="26">
                  <c:v>408123</c:v>
                </c:pt>
                <c:pt idx="27">
                  <c:v>23425</c:v>
                </c:pt>
                <c:pt idx="28">
                  <c:v>415230</c:v>
                </c:pt>
                <c:pt idx="29">
                  <c:v>185000</c:v>
                </c:pt>
                <c:pt idx="30">
                  <c:v>124000</c:v>
                </c:pt>
                <c:pt idx="31">
                  <c:v>40000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68536192"/>
        <c:axId val="68537728"/>
      </c:barChart>
      <c:catAx>
        <c:axId val="68536192"/>
        <c:scaling>
          <c:orientation val="minMax"/>
        </c:scaling>
        <c:delete val="0"/>
        <c:axPos val="b"/>
        <c:majorTickMark val="none"/>
        <c:minorTickMark val="none"/>
        <c:tickLblPos val="nextTo"/>
        <c:crossAx val="68537728"/>
        <c:crosses val="autoZero"/>
        <c:auto val="1"/>
        <c:lblAlgn val="ctr"/>
        <c:lblOffset val="100"/>
        <c:noMultiLvlLbl val="0"/>
      </c:catAx>
      <c:valAx>
        <c:axId val="68537728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US Dollars</a:t>
                </a:r>
              </a:p>
            </c:rich>
          </c:tx>
          <c:layout/>
          <c:overlay val="0"/>
        </c:title>
        <c:numFmt formatCode="_(* #,##0_);_(* \(\ #,##0\ \);_(* &quot;-&quot;??_);_(\ @_ \)" sourceLinked="1"/>
        <c:majorTickMark val="out"/>
        <c:minorTickMark val="none"/>
        <c:tickLblPos val="nextTo"/>
        <c:crossAx val="685361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Staff!$C$2</c:f>
              <c:strCache>
                <c:ptCount val="1"/>
                <c:pt idx="0">
                  <c:v>Full Time Paid Staff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Staff!$B$3:$B$34</c:f>
              <c:strCache>
                <c:ptCount val="32"/>
                <c:pt idx="0">
                  <c:v>IAB Australia</c:v>
                </c:pt>
                <c:pt idx="1">
                  <c:v>IAB New Zealand</c:v>
                </c:pt>
                <c:pt idx="2">
                  <c:v>IAB Singapore</c:v>
                </c:pt>
                <c:pt idx="3">
                  <c:v>IAB Austria</c:v>
                </c:pt>
                <c:pt idx="4">
                  <c:v>IAB Croatia</c:v>
                </c:pt>
                <c:pt idx="5">
                  <c:v>IAB Hungary</c:v>
                </c:pt>
                <c:pt idx="6">
                  <c:v>IAB Serbia</c:v>
                </c:pt>
                <c:pt idx="7">
                  <c:v>IAB Sweden</c:v>
                </c:pt>
                <c:pt idx="8">
                  <c:v>IAB Bulgaria</c:v>
                </c:pt>
                <c:pt idx="9">
                  <c:v>IAB Finland</c:v>
                </c:pt>
                <c:pt idx="10">
                  <c:v>IAB Ireland</c:v>
                </c:pt>
                <c:pt idx="11">
                  <c:v>IAB Slovakia</c:v>
                </c:pt>
                <c:pt idx="12">
                  <c:v>IAB Greece</c:v>
                </c:pt>
                <c:pt idx="13">
                  <c:v>IAB Russia</c:v>
                </c:pt>
                <c:pt idx="14">
                  <c:v>IAB Turkey</c:v>
                </c:pt>
                <c:pt idx="15">
                  <c:v>IAB France</c:v>
                </c:pt>
                <c:pt idx="16">
                  <c:v>IAB Italy</c:v>
                </c:pt>
                <c:pt idx="17">
                  <c:v>IAB Netherlands</c:v>
                </c:pt>
                <c:pt idx="18">
                  <c:v>IAB Belgium</c:v>
                </c:pt>
                <c:pt idx="19">
                  <c:v>IAB Norway</c:v>
                </c:pt>
                <c:pt idx="20">
                  <c:v>IAB Denmark</c:v>
                </c:pt>
                <c:pt idx="21">
                  <c:v>IAB Europe</c:v>
                </c:pt>
                <c:pt idx="22">
                  <c:v>IAB UK</c:v>
                </c:pt>
                <c:pt idx="23">
                  <c:v>IAB Canada</c:v>
                </c:pt>
                <c:pt idx="24">
                  <c:v>IAB Caribbean</c:v>
                </c:pt>
                <c:pt idx="25">
                  <c:v>IAB Mexico</c:v>
                </c:pt>
                <c:pt idx="26">
                  <c:v>IAB Argentina</c:v>
                </c:pt>
                <c:pt idx="27">
                  <c:v>IAB Brazil</c:v>
                </c:pt>
                <c:pt idx="28">
                  <c:v>IAB Chile</c:v>
                </c:pt>
                <c:pt idx="29">
                  <c:v>IAB Colombia</c:v>
                </c:pt>
                <c:pt idx="30">
                  <c:v>IAB Peru</c:v>
                </c:pt>
                <c:pt idx="31">
                  <c:v>IAB Uruguay</c:v>
                </c:pt>
              </c:strCache>
            </c:strRef>
          </c:cat>
          <c:val>
            <c:numRef>
              <c:f>Staff!$C$3:$C$34</c:f>
              <c:numCache>
                <c:formatCode>General</c:formatCode>
                <c:ptCount val="32"/>
                <c:pt idx="0">
                  <c:v>3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3</c:v>
                </c:pt>
                <c:pt idx="16">
                  <c:v>3</c:v>
                </c:pt>
                <c:pt idx="17">
                  <c:v>3</c:v>
                </c:pt>
                <c:pt idx="18">
                  <c:v>4</c:v>
                </c:pt>
                <c:pt idx="19">
                  <c:v>4</c:v>
                </c:pt>
                <c:pt idx="20">
                  <c:v>5</c:v>
                </c:pt>
                <c:pt idx="21">
                  <c:v>13</c:v>
                </c:pt>
                <c:pt idx="22">
                  <c:v>28</c:v>
                </c:pt>
                <c:pt idx="23">
                  <c:v>3</c:v>
                </c:pt>
                <c:pt idx="24">
                  <c:v>0</c:v>
                </c:pt>
                <c:pt idx="25">
                  <c:v>12</c:v>
                </c:pt>
                <c:pt idx="26">
                  <c:v>2</c:v>
                </c:pt>
                <c:pt idx="27">
                  <c:v>4</c:v>
                </c:pt>
                <c:pt idx="28">
                  <c:v>1</c:v>
                </c:pt>
                <c:pt idx="29">
                  <c:v>2</c:v>
                </c:pt>
                <c:pt idx="30">
                  <c:v>1</c:v>
                </c:pt>
                <c:pt idx="31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1865216"/>
        <c:axId val="21866752"/>
      </c:barChart>
      <c:catAx>
        <c:axId val="21865216"/>
        <c:scaling>
          <c:orientation val="minMax"/>
        </c:scaling>
        <c:delete val="0"/>
        <c:axPos val="b"/>
        <c:majorTickMark val="none"/>
        <c:minorTickMark val="none"/>
        <c:tickLblPos val="nextTo"/>
        <c:crossAx val="21866752"/>
        <c:crosses val="autoZero"/>
        <c:auto val="1"/>
        <c:lblAlgn val="ctr"/>
        <c:lblOffset val="100"/>
        <c:noMultiLvlLbl val="0"/>
      </c:catAx>
      <c:valAx>
        <c:axId val="218667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18652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3744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fld id="{9F25BF2E-5530-CC44-8231-C3F7480DFCD6}" type="datetimeFigureOut">
              <a:rPr lang="en-US" smtClean="0"/>
              <a:pPr/>
              <a:t>10/17/2012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3744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7A729FF2-9447-CA45-B42C-24B7EF3DC7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00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744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fld id="{D2731397-A273-F840-A9F7-DACC3BA84FA3}" type="datetimeFigureOut">
              <a:rPr lang="en-US" smtClean="0"/>
              <a:pPr/>
              <a:t>10/17/2012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1" tIns="46516" rIns="93031" bIns="4651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9770" y="4409758"/>
            <a:ext cx="5598160" cy="4177665"/>
          </a:xfrm>
          <a:prstGeom prst="rect">
            <a:avLst/>
          </a:prstGeom>
        </p:spPr>
        <p:txBody>
          <a:bodyPr vert="horz" lIns="93031" tIns="46516" rIns="93031" bIns="4651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744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618CBF69-181F-7D47-A943-347BFFE03A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5718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EBFDE2B-020C-4E65-B508-DFCCECFAC9AC}" type="datetime1">
              <a:rPr lang="en-US" smtClean="0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10/17/2012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0138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F082985-632E-461E-954B-94C8C87D4BE5}" type="slidenum">
              <a:rPr lang="en-US" smtClean="0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013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511494"/>
            <a:ext cx="7772400" cy="707886"/>
          </a:xfrm>
        </p:spPr>
        <p:txBody>
          <a:bodyPr>
            <a:sp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301424"/>
            <a:ext cx="7772400" cy="584776"/>
          </a:xfrm>
        </p:spPr>
        <p:txBody>
          <a:bodyPr wrap="square">
            <a:spAutoFit/>
          </a:bodyPr>
          <a:lstStyle>
            <a:lvl1pPr marL="0" indent="0" algn="ctr">
              <a:buNone/>
              <a:defRPr b="0" i="0">
                <a:solidFill>
                  <a:schemeClr val="tx1">
                    <a:tint val="75000"/>
                  </a:schemeClr>
                </a:solidFill>
                <a:latin typeface="FuturaTOTMed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2133600"/>
            <a:ext cx="7772400" cy="461665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2400" b="1" i="0" baseline="0">
                <a:solidFill>
                  <a:schemeClr val="tx2"/>
                </a:solidFill>
                <a:latin typeface="FuturaTOTMed"/>
              </a:defRPr>
            </a:lvl1pPr>
          </a:lstStyle>
          <a:p>
            <a:pPr lvl="0"/>
            <a:r>
              <a:rPr lang="en-US" dirty="0" smtClean="0"/>
              <a:t>Click to Add Super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439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4406901"/>
            <a:ext cx="7772400" cy="698500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038600"/>
            <a:ext cx="7772400" cy="36830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24600"/>
            <a:ext cx="1066800" cy="365125"/>
          </a:xfrm>
          <a:prstGeom prst="rect">
            <a:avLst/>
          </a:prstGeom>
        </p:spPr>
        <p:txBody>
          <a:bodyPr lIns="0" bIns="0" anchor="b" anchorCtr="0"/>
          <a:lstStyle>
            <a:lvl1pPr>
              <a:defRPr sz="1200">
                <a:latin typeface="FuturaTOTMed"/>
                <a:cs typeface="FuturaTOTMed"/>
              </a:defRPr>
            </a:lvl1pPr>
          </a:lstStyle>
          <a:p>
            <a:fld id="{E7706456-4ED5-3C44-AF87-418905FE374A}" type="datetime1">
              <a:rPr lang="en-US" smtClean="0"/>
              <a:pPr/>
              <a:t>10/17/2012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</p:spPr>
        <p:txBody>
          <a:bodyPr bIns="0" anchor="b" anchorCtr="0"/>
          <a:lstStyle>
            <a:lvl1pPr algn="ctr">
              <a:defRPr sz="1400">
                <a:solidFill>
                  <a:schemeClr val="accent4"/>
                </a:solidFill>
                <a:latin typeface="FuturaTOTMed"/>
                <a:cs typeface="FuturaTOT"/>
              </a:defRPr>
            </a:lvl1pPr>
          </a:lstStyle>
          <a:p>
            <a:r>
              <a:rPr lang="en-US" dirty="0" smtClean="0"/>
              <a:t>Click to add Footer Text</a:t>
            </a:r>
            <a:endParaRPr lang="en-US" dirty="0"/>
          </a:p>
        </p:txBody>
      </p:sp>
      <p:sp>
        <p:nvSpPr>
          <p:cNvPr id="12" name="Oval 11"/>
          <p:cNvSpPr>
            <a:spLocks noChangeAspect="1"/>
          </p:cNvSpPr>
          <p:nvPr userDrawn="1"/>
        </p:nvSpPr>
        <p:spPr>
          <a:xfrm>
            <a:off x="457200" y="6477851"/>
            <a:ext cx="249936" cy="249934"/>
          </a:xfrm>
          <a:prstGeom prst="ellipse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1376" y="6409735"/>
            <a:ext cx="368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654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accent4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24600"/>
            <a:ext cx="1066800" cy="365125"/>
          </a:xfrm>
          <a:prstGeom prst="rect">
            <a:avLst/>
          </a:prstGeom>
        </p:spPr>
        <p:txBody>
          <a:bodyPr lIns="0" bIns="0" anchor="b" anchorCtr="0"/>
          <a:lstStyle>
            <a:lvl1pPr>
              <a:defRPr sz="1200">
                <a:latin typeface="FuturaTOTMed"/>
                <a:cs typeface="FuturaTOTMed"/>
              </a:defRPr>
            </a:lvl1pPr>
          </a:lstStyle>
          <a:p>
            <a:fld id="{4EBAF566-A8A3-0A4A-8B41-2A168524FE7F}" type="datetime1">
              <a:rPr lang="en-US" smtClean="0"/>
              <a:pPr/>
              <a:t>10/17/2012</a:t>
            </a:fld>
            <a:endParaRPr lang="en-US" dirty="0"/>
          </a:p>
        </p:txBody>
      </p:sp>
      <p:sp>
        <p:nvSpPr>
          <p:cNvPr id="10" name="Oval 9"/>
          <p:cNvSpPr>
            <a:spLocks noChangeAspect="1"/>
          </p:cNvSpPr>
          <p:nvPr userDrawn="1"/>
        </p:nvSpPr>
        <p:spPr>
          <a:xfrm>
            <a:off x="457200" y="6477851"/>
            <a:ext cx="249936" cy="249934"/>
          </a:xfrm>
          <a:prstGeom prst="ellipse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387792" y="6409735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02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 userDrawn="1"/>
        </p:nvSpPr>
        <p:spPr>
          <a:xfrm>
            <a:off x="457200" y="6477851"/>
            <a:ext cx="249936" cy="249934"/>
          </a:xfrm>
          <a:prstGeom prst="ellipse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</p:spPr>
        <p:txBody>
          <a:bodyPr bIns="0" anchor="b" anchorCtr="0"/>
          <a:lstStyle>
            <a:lvl1pPr algn="ctr">
              <a:defRPr sz="1400">
                <a:solidFill>
                  <a:schemeClr val="accent4"/>
                </a:solidFill>
                <a:latin typeface="FuturaTOTMed"/>
                <a:cs typeface="FuturaTOT"/>
              </a:defRPr>
            </a:lvl1pPr>
          </a:lstStyle>
          <a:p>
            <a:r>
              <a:rPr lang="en-US" dirty="0" smtClean="0"/>
              <a:t>Click to add Footer Text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24600"/>
            <a:ext cx="1066800" cy="365125"/>
          </a:xfrm>
          <a:prstGeom prst="rect">
            <a:avLst/>
          </a:prstGeom>
        </p:spPr>
        <p:txBody>
          <a:bodyPr lIns="0" bIns="0" anchor="b" anchorCtr="0"/>
          <a:lstStyle>
            <a:lvl1pPr>
              <a:defRPr sz="1200">
                <a:latin typeface="FuturaTOTMed"/>
                <a:cs typeface="FuturaTOTMed"/>
              </a:defRPr>
            </a:lvl1pPr>
          </a:lstStyle>
          <a:p>
            <a:fld id="{11AFAAE5-7C04-6846-B8C5-0620781CF1B0}" type="datetime1">
              <a:rPr lang="en-US" smtClean="0"/>
              <a:pPr/>
              <a:t>10/17/2012</a:t>
            </a:fld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1376" y="6409735"/>
            <a:ext cx="368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5020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Placeholder 27"/>
          <p:cNvSpPr>
            <a:spLocks noGrp="1"/>
          </p:cNvSpPr>
          <p:nvPr>
            <p:ph type="body" sz="quarter" idx="17"/>
          </p:nvPr>
        </p:nvSpPr>
        <p:spPr>
          <a:xfrm>
            <a:off x="6019800" y="2008529"/>
            <a:ext cx="2514600" cy="414754"/>
          </a:xfr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/>
          <a:lstStyle>
            <a:lvl1pPr marL="0" indent="0">
              <a:buFontTx/>
              <a:buNone/>
              <a:defRPr sz="2000" b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2" name="Text Placeholder 27"/>
          <p:cNvSpPr>
            <a:spLocks noGrp="1"/>
          </p:cNvSpPr>
          <p:nvPr>
            <p:ph type="body" sz="quarter" idx="15"/>
          </p:nvPr>
        </p:nvSpPr>
        <p:spPr>
          <a:xfrm>
            <a:off x="3316515" y="2002976"/>
            <a:ext cx="2514600" cy="414754"/>
          </a:xfr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>
            <a:spAutoFit/>
          </a:bodyPr>
          <a:lstStyle>
            <a:lvl1pPr marL="0" indent="0">
              <a:buFontTx/>
              <a:buNone/>
              <a:defRPr sz="2000" b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3"/>
          </p:nvPr>
        </p:nvSpPr>
        <p:spPr>
          <a:xfrm>
            <a:off x="609600" y="2002368"/>
            <a:ext cx="2514600" cy="414754"/>
          </a:xfr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>
            <a:spAutoFit/>
          </a:bodyPr>
          <a:lstStyle>
            <a:lvl1pPr marL="0" indent="0">
              <a:spcAft>
                <a:spcPts val="240"/>
              </a:spcAft>
              <a:buFontTx/>
              <a:buNone/>
              <a:defRPr sz="2000" b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Oval 2"/>
          <p:cNvSpPr>
            <a:spLocks noChangeAspect="1"/>
          </p:cNvSpPr>
          <p:nvPr userDrawn="1"/>
        </p:nvSpPr>
        <p:spPr>
          <a:xfrm>
            <a:off x="457200" y="6477851"/>
            <a:ext cx="249936" cy="249934"/>
          </a:xfrm>
          <a:prstGeom prst="ellipse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</p:spPr>
        <p:txBody>
          <a:bodyPr bIns="0" anchor="b" anchorCtr="0"/>
          <a:lstStyle>
            <a:lvl1pPr algn="ctr">
              <a:defRPr sz="1400">
                <a:solidFill>
                  <a:schemeClr val="accent4"/>
                </a:solidFill>
                <a:latin typeface="FuturaTOTMed"/>
                <a:cs typeface="FuturaTOT"/>
              </a:defRPr>
            </a:lvl1pPr>
          </a:lstStyle>
          <a:p>
            <a:r>
              <a:rPr lang="en-US" dirty="0" smtClean="0"/>
              <a:t>Click to add Footer Text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24600"/>
            <a:ext cx="1066800" cy="365125"/>
          </a:xfrm>
          <a:prstGeom prst="rect">
            <a:avLst/>
          </a:prstGeom>
        </p:spPr>
        <p:txBody>
          <a:bodyPr lIns="0" bIns="0" anchor="b" anchorCtr="0"/>
          <a:lstStyle>
            <a:lvl1pPr>
              <a:defRPr sz="1200">
                <a:latin typeface="FuturaTOTMed"/>
                <a:cs typeface="FuturaTOTMed"/>
              </a:defRPr>
            </a:lvl1pPr>
          </a:lstStyle>
          <a:p>
            <a:fld id="{11AFAAE5-7C04-6846-B8C5-0620781CF1B0}" type="datetime1">
              <a:rPr lang="en-US" smtClean="0"/>
              <a:pPr/>
              <a:t>10/17/2012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4584" y="6409735"/>
            <a:ext cx="368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accent4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6" name="Text Placeholder 25"/>
          <p:cNvSpPr>
            <a:spLocks noGrp="1"/>
          </p:cNvSpPr>
          <p:nvPr>
            <p:ph type="body" sz="quarter" idx="12"/>
          </p:nvPr>
        </p:nvSpPr>
        <p:spPr>
          <a:xfrm>
            <a:off x="609600" y="1600200"/>
            <a:ext cx="2514600" cy="400110"/>
          </a:xfrm>
          <a:solidFill>
            <a:schemeClr val="tx1"/>
          </a:solidFill>
          <a:ln>
            <a:noFill/>
          </a:ln>
        </p:spPr>
        <p:txBody>
          <a:bodyPr>
            <a:noAutofit/>
          </a:bodyPr>
          <a:lstStyle>
            <a:lvl1pPr marL="0" indent="0">
              <a:spcAft>
                <a:spcPts val="240"/>
              </a:spcAft>
              <a:buFontTx/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4"/>
          </p:nvPr>
        </p:nvSpPr>
        <p:spPr>
          <a:xfrm>
            <a:off x="3316515" y="1600808"/>
            <a:ext cx="2514600" cy="400110"/>
          </a:xfrm>
          <a:solidFill>
            <a:schemeClr val="tx1"/>
          </a:solidFill>
          <a:ln>
            <a:noFill/>
          </a:ln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33" name="Text Placeholder 25"/>
          <p:cNvSpPr>
            <a:spLocks noGrp="1"/>
          </p:cNvSpPr>
          <p:nvPr>
            <p:ph type="body" sz="quarter" idx="16"/>
          </p:nvPr>
        </p:nvSpPr>
        <p:spPr>
          <a:xfrm>
            <a:off x="6019800" y="1606361"/>
            <a:ext cx="2514600" cy="400110"/>
          </a:xfrm>
          <a:solidFill>
            <a:schemeClr val="tx1"/>
          </a:solidFill>
          <a:ln>
            <a:noFill/>
          </a:ln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2820780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A997169-4800-45C4-A43A-6BE5123E87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 </a:t>
            </a:r>
            <a:fld id="{6393EF3A-C3E5-4954-A4B8-DA053042D4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431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828800" y="6340475"/>
            <a:ext cx="1219200" cy="365125"/>
          </a:xfrm>
          <a:prstGeom prst="rect">
            <a:avLst/>
          </a:prstGeom>
        </p:spPr>
        <p:txBody>
          <a:bodyPr/>
          <a:lstStyle/>
          <a:p>
            <a:fld id="{7D2B6565-9C9E-4F7A-9569-A6F307F2A0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 </a:t>
            </a:r>
            <a:fld id="{D28D0EC1-5580-4562-9F29-F2C642A619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3567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791200" y="640080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fld id="{983581FB-E040-41FB-A820-3CB87B8618B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53585" y="1292913"/>
            <a:ext cx="8438320" cy="5095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52922" indent="-252922" algn="l" defTabSz="914068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811" y="136001"/>
            <a:ext cx="8834097" cy="76944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4406901"/>
            <a:ext cx="7772400" cy="698500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038600"/>
            <a:ext cx="7772400" cy="36830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24600"/>
            <a:ext cx="1066800" cy="365125"/>
          </a:xfrm>
          <a:prstGeom prst="rect">
            <a:avLst/>
          </a:prstGeom>
        </p:spPr>
        <p:txBody>
          <a:bodyPr lIns="0" bIns="0" anchor="b" anchorCtr="0"/>
          <a:lstStyle>
            <a:lvl1pPr>
              <a:defRPr sz="1200">
                <a:latin typeface="FuturaTOTMed"/>
                <a:cs typeface="FuturaTOTMed"/>
              </a:defRPr>
            </a:lvl1pPr>
          </a:lstStyle>
          <a:p>
            <a:fld id="{E7706456-4ED5-3C44-AF87-418905FE374A}" type="datetime1">
              <a:rPr lang="en-US" smtClean="0"/>
              <a:pPr/>
              <a:t>10/17/2012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</p:spPr>
        <p:txBody>
          <a:bodyPr bIns="0" anchor="b" anchorCtr="0"/>
          <a:lstStyle>
            <a:lvl1pPr algn="ctr">
              <a:defRPr sz="1400">
                <a:solidFill>
                  <a:schemeClr val="accent4"/>
                </a:solidFill>
                <a:latin typeface="FuturaTOTMed"/>
                <a:cs typeface="FuturaTOT"/>
              </a:defRPr>
            </a:lvl1pPr>
          </a:lstStyle>
          <a:p>
            <a:r>
              <a:rPr lang="en-US" dirty="0" smtClean="0"/>
              <a:t>Click to add Footer Text</a:t>
            </a:r>
            <a:endParaRPr lang="en-US" dirty="0"/>
          </a:p>
        </p:txBody>
      </p:sp>
      <p:sp>
        <p:nvSpPr>
          <p:cNvPr id="12" name="Oval 11"/>
          <p:cNvSpPr>
            <a:spLocks noChangeAspect="1"/>
          </p:cNvSpPr>
          <p:nvPr userDrawn="1"/>
        </p:nvSpPr>
        <p:spPr>
          <a:xfrm>
            <a:off x="457200" y="6477851"/>
            <a:ext cx="249936" cy="249934"/>
          </a:xfrm>
          <a:prstGeom prst="ellipse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1376" y="6409735"/>
            <a:ext cx="368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654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C9AC2-3C08-446A-AC11-6E2068CED72A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CF9B-8455-4B85-B5D3-DBA61C99C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C9AC2-3C08-446A-AC11-6E2068CED72A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CF9B-8455-4B85-B5D3-DBA61C99C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C9AC2-3C08-446A-AC11-6E2068CED72A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CF9B-8455-4B85-B5D3-DBA61C99C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C9AC2-3C08-446A-AC11-6E2068CED72A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CF9B-8455-4B85-B5D3-DBA61C99C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C9AC2-3C08-446A-AC11-6E2068CED72A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CF9B-8455-4B85-B5D3-DBA61C99C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C9AC2-3C08-446A-AC11-6E2068CED72A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CF9B-8455-4B85-B5D3-DBA61C99C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C9AC2-3C08-446A-AC11-6E2068CED72A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CF9B-8455-4B85-B5D3-DBA61C99C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C9AC2-3C08-446A-AC11-6E2068CED72A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CF9B-8455-4B85-B5D3-DBA61C99C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C9AC2-3C08-446A-AC11-6E2068CED72A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CF9B-8455-4B85-B5D3-DBA61C99C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C9AC2-3C08-446A-AC11-6E2068CED72A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CF9B-8455-4B85-B5D3-DBA61C99C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1270000" y="1422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accent4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24600"/>
            <a:ext cx="1066800" cy="365125"/>
          </a:xfrm>
          <a:prstGeom prst="rect">
            <a:avLst/>
          </a:prstGeom>
        </p:spPr>
        <p:txBody>
          <a:bodyPr lIns="0" bIns="0" anchor="b" anchorCtr="0"/>
          <a:lstStyle>
            <a:lvl1pPr>
              <a:defRPr sz="1200">
                <a:latin typeface="FuturaTOTMed"/>
                <a:cs typeface="FuturaTOTMed"/>
              </a:defRPr>
            </a:lvl1pPr>
          </a:lstStyle>
          <a:p>
            <a:fld id="{4EBAF566-A8A3-0A4A-8B41-2A168524FE7F}" type="datetime1">
              <a:rPr lang="en-US" smtClean="0"/>
              <a:pPr/>
              <a:t>10/17/2012</a:t>
            </a:fld>
            <a:endParaRPr lang="en-US" dirty="0"/>
          </a:p>
        </p:txBody>
      </p:sp>
      <p:sp>
        <p:nvSpPr>
          <p:cNvPr id="10" name="Oval 9"/>
          <p:cNvSpPr>
            <a:spLocks noChangeAspect="1"/>
          </p:cNvSpPr>
          <p:nvPr userDrawn="1"/>
        </p:nvSpPr>
        <p:spPr>
          <a:xfrm>
            <a:off x="457200" y="6477851"/>
            <a:ext cx="249936" cy="249934"/>
          </a:xfrm>
          <a:prstGeom prst="ellipse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387792" y="6409735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02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C9AC2-3C08-446A-AC11-6E2068CED72A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CF9B-8455-4B85-B5D3-DBA61C99C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A0B2-D315-4EFF-9054-AF8A74B7156E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B71A-696D-413A-B0B7-9C31EE3069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A0B2-D315-4EFF-9054-AF8A74B7156E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B71A-696D-413A-B0B7-9C31EE3069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A0B2-D315-4EFF-9054-AF8A74B7156E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B71A-696D-413A-B0B7-9C31EE3069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A0B2-D315-4EFF-9054-AF8A74B7156E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B71A-696D-413A-B0B7-9C31EE3069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A0B2-D315-4EFF-9054-AF8A74B7156E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B71A-696D-413A-B0B7-9C31EE3069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A0B2-D315-4EFF-9054-AF8A74B7156E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B71A-696D-413A-B0B7-9C31EE3069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A0B2-D315-4EFF-9054-AF8A74B7156E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B71A-696D-413A-B0B7-9C31EE3069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A0B2-D315-4EFF-9054-AF8A74B7156E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B71A-696D-413A-B0B7-9C31EE3069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A0B2-D315-4EFF-9054-AF8A74B7156E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B71A-696D-413A-B0B7-9C31EE3069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 userDrawn="1"/>
        </p:nvSpPr>
        <p:spPr>
          <a:xfrm>
            <a:off x="457200" y="6477851"/>
            <a:ext cx="249936" cy="249934"/>
          </a:xfrm>
          <a:prstGeom prst="ellipse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</p:spPr>
        <p:txBody>
          <a:bodyPr bIns="0" anchor="b" anchorCtr="0"/>
          <a:lstStyle>
            <a:lvl1pPr algn="ctr">
              <a:defRPr sz="1400">
                <a:solidFill>
                  <a:schemeClr val="accent4"/>
                </a:solidFill>
                <a:latin typeface="FuturaTOTMed"/>
                <a:cs typeface="FuturaTOT"/>
              </a:defRPr>
            </a:lvl1pPr>
          </a:lstStyle>
          <a:p>
            <a:r>
              <a:rPr lang="en-US" dirty="0" smtClean="0"/>
              <a:t>Click to add Footer Text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24600"/>
            <a:ext cx="1066800" cy="365125"/>
          </a:xfrm>
          <a:prstGeom prst="rect">
            <a:avLst/>
          </a:prstGeom>
        </p:spPr>
        <p:txBody>
          <a:bodyPr lIns="0" bIns="0" anchor="b" anchorCtr="0"/>
          <a:lstStyle>
            <a:lvl1pPr>
              <a:defRPr sz="1200">
                <a:latin typeface="FuturaTOTMed"/>
                <a:cs typeface="FuturaTOTMed"/>
              </a:defRPr>
            </a:lvl1pPr>
          </a:lstStyle>
          <a:p>
            <a:fld id="{11AFAAE5-7C04-6846-B8C5-0620781CF1B0}" type="datetime1">
              <a:rPr lang="en-US" smtClean="0"/>
              <a:pPr/>
              <a:t>10/17/2012</a:t>
            </a:fld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1376" y="6409735"/>
            <a:ext cx="368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5020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A0B2-D315-4EFF-9054-AF8A74B7156E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B71A-696D-413A-B0B7-9C31EE3069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A0B2-D315-4EFF-9054-AF8A74B7156E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AB71A-696D-413A-B0B7-9C31EE3069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Placeholder 27"/>
          <p:cNvSpPr>
            <a:spLocks noGrp="1"/>
          </p:cNvSpPr>
          <p:nvPr>
            <p:ph type="body" sz="quarter" idx="17"/>
          </p:nvPr>
        </p:nvSpPr>
        <p:spPr>
          <a:xfrm>
            <a:off x="6019800" y="2008529"/>
            <a:ext cx="2514600" cy="414754"/>
          </a:xfr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/>
          <a:lstStyle>
            <a:lvl1pPr marL="0" indent="0">
              <a:buFontTx/>
              <a:buNone/>
              <a:defRPr sz="2000" b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2" name="Text Placeholder 27"/>
          <p:cNvSpPr>
            <a:spLocks noGrp="1"/>
          </p:cNvSpPr>
          <p:nvPr>
            <p:ph type="body" sz="quarter" idx="15"/>
          </p:nvPr>
        </p:nvSpPr>
        <p:spPr>
          <a:xfrm>
            <a:off x="3316515" y="2002976"/>
            <a:ext cx="2514600" cy="414754"/>
          </a:xfr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>
            <a:spAutoFit/>
          </a:bodyPr>
          <a:lstStyle>
            <a:lvl1pPr marL="0" indent="0">
              <a:buFontTx/>
              <a:buNone/>
              <a:defRPr sz="2000" b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3"/>
          </p:nvPr>
        </p:nvSpPr>
        <p:spPr>
          <a:xfrm>
            <a:off x="609600" y="2002368"/>
            <a:ext cx="2514600" cy="414754"/>
          </a:xfr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>
            <a:spAutoFit/>
          </a:bodyPr>
          <a:lstStyle>
            <a:lvl1pPr marL="0" indent="0">
              <a:spcAft>
                <a:spcPts val="240"/>
              </a:spcAft>
              <a:buFontTx/>
              <a:buNone/>
              <a:defRPr sz="2000" b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Oval 2"/>
          <p:cNvSpPr>
            <a:spLocks noChangeAspect="1"/>
          </p:cNvSpPr>
          <p:nvPr userDrawn="1"/>
        </p:nvSpPr>
        <p:spPr>
          <a:xfrm>
            <a:off x="457200" y="6477851"/>
            <a:ext cx="249936" cy="249934"/>
          </a:xfrm>
          <a:prstGeom prst="ellipse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24599"/>
            <a:ext cx="5029200" cy="365760"/>
          </a:xfrm>
          <a:prstGeom prst="rect">
            <a:avLst/>
          </a:prstGeom>
        </p:spPr>
        <p:txBody>
          <a:bodyPr bIns="0" anchor="b" anchorCtr="0"/>
          <a:lstStyle>
            <a:lvl1pPr algn="ctr">
              <a:defRPr sz="1400">
                <a:solidFill>
                  <a:schemeClr val="accent4"/>
                </a:solidFill>
                <a:latin typeface="FuturaTOTMed"/>
                <a:cs typeface="FuturaTOT"/>
              </a:defRPr>
            </a:lvl1pPr>
          </a:lstStyle>
          <a:p>
            <a:r>
              <a:rPr lang="en-US" dirty="0" smtClean="0"/>
              <a:t>Click to add Footer Text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24600"/>
            <a:ext cx="1066800" cy="365125"/>
          </a:xfrm>
          <a:prstGeom prst="rect">
            <a:avLst/>
          </a:prstGeom>
        </p:spPr>
        <p:txBody>
          <a:bodyPr lIns="0" bIns="0" anchor="b" anchorCtr="0"/>
          <a:lstStyle>
            <a:lvl1pPr>
              <a:defRPr sz="1200">
                <a:latin typeface="FuturaTOTMed"/>
                <a:cs typeface="FuturaTOTMed"/>
              </a:defRPr>
            </a:lvl1pPr>
          </a:lstStyle>
          <a:p>
            <a:fld id="{11AFAAE5-7C04-6846-B8C5-0620781CF1B0}" type="datetime1">
              <a:rPr lang="en-US" smtClean="0"/>
              <a:pPr/>
              <a:t>10/17/2012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4584" y="6409735"/>
            <a:ext cx="368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fld id="{C0F4CDC4-AC2A-B945-9523-276B3870164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 w="19050" cmpd="sng">
            <a:solidFill>
              <a:schemeClr val="accent4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6" name="Text Placeholder 25"/>
          <p:cNvSpPr>
            <a:spLocks noGrp="1"/>
          </p:cNvSpPr>
          <p:nvPr>
            <p:ph type="body" sz="quarter" idx="12"/>
          </p:nvPr>
        </p:nvSpPr>
        <p:spPr>
          <a:xfrm>
            <a:off x="609600" y="1600200"/>
            <a:ext cx="2514600" cy="400110"/>
          </a:xfrm>
          <a:solidFill>
            <a:schemeClr val="tx1"/>
          </a:solidFill>
          <a:ln>
            <a:noFill/>
          </a:ln>
        </p:spPr>
        <p:txBody>
          <a:bodyPr>
            <a:noAutofit/>
          </a:bodyPr>
          <a:lstStyle>
            <a:lvl1pPr marL="0" indent="0">
              <a:spcAft>
                <a:spcPts val="240"/>
              </a:spcAft>
              <a:buFontTx/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4"/>
          </p:nvPr>
        </p:nvSpPr>
        <p:spPr>
          <a:xfrm>
            <a:off x="3316515" y="1600808"/>
            <a:ext cx="2514600" cy="400110"/>
          </a:xfrm>
          <a:solidFill>
            <a:schemeClr val="tx1"/>
          </a:solidFill>
          <a:ln>
            <a:noFill/>
          </a:ln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33" name="Text Placeholder 25"/>
          <p:cNvSpPr>
            <a:spLocks noGrp="1"/>
          </p:cNvSpPr>
          <p:nvPr>
            <p:ph type="body" sz="quarter" idx="16"/>
          </p:nvPr>
        </p:nvSpPr>
        <p:spPr>
          <a:xfrm>
            <a:off x="6019800" y="1606361"/>
            <a:ext cx="2514600" cy="400110"/>
          </a:xfrm>
          <a:solidFill>
            <a:schemeClr val="tx1"/>
          </a:solidFill>
          <a:ln>
            <a:noFill/>
          </a:ln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2820780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 </a:t>
            </a:r>
            <a:fld id="{6393EF3A-C3E5-4954-A4B8-DA053042D4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431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 </a:t>
            </a:r>
            <a:fld id="{D28D0EC1-5580-4562-9F29-F2C642A619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356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- No Page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511494"/>
            <a:ext cx="7772400" cy="707886"/>
          </a:xfrm>
        </p:spPr>
        <p:txBody>
          <a:bodyPr>
            <a:sp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301424"/>
            <a:ext cx="7772400" cy="584776"/>
          </a:xfrm>
        </p:spPr>
        <p:txBody>
          <a:bodyPr wrap="square">
            <a:spAutoFit/>
          </a:bodyPr>
          <a:lstStyle>
            <a:lvl1pPr marL="0" indent="0" algn="ctr">
              <a:buNone/>
              <a:defRPr b="0" i="0">
                <a:solidFill>
                  <a:schemeClr val="tx1">
                    <a:tint val="75000"/>
                  </a:schemeClr>
                </a:solidFill>
                <a:latin typeface="FuturaTOTMed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2133600"/>
            <a:ext cx="7772400" cy="461665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2400" b="1" i="0" baseline="0">
                <a:solidFill>
                  <a:schemeClr val="accent4"/>
                </a:solidFill>
                <a:latin typeface="FuturaTOTMed"/>
              </a:defRPr>
            </a:lvl1pPr>
          </a:lstStyle>
          <a:p>
            <a:pPr lvl="0"/>
            <a:r>
              <a:rPr lang="en-US" dirty="0" smtClean="0"/>
              <a:t>Click to Add Super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7580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511494"/>
            <a:ext cx="7772400" cy="707886"/>
          </a:xfrm>
        </p:spPr>
        <p:txBody>
          <a:bodyPr>
            <a:sp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301424"/>
            <a:ext cx="7772400" cy="584776"/>
          </a:xfrm>
        </p:spPr>
        <p:txBody>
          <a:bodyPr wrap="square">
            <a:spAutoFit/>
          </a:bodyPr>
          <a:lstStyle>
            <a:lvl1pPr marL="0" indent="0" algn="ctr">
              <a:buNone/>
              <a:defRPr b="0" i="0">
                <a:solidFill>
                  <a:schemeClr val="tx1">
                    <a:tint val="75000"/>
                  </a:schemeClr>
                </a:solidFill>
                <a:latin typeface="FuturaTOTMed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2133600"/>
            <a:ext cx="7772400" cy="461665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2400" b="1" i="0" baseline="0">
                <a:solidFill>
                  <a:schemeClr val="tx2"/>
                </a:solidFill>
                <a:latin typeface="FuturaTOTMed"/>
              </a:defRPr>
            </a:lvl1pPr>
          </a:lstStyle>
          <a:p>
            <a:pPr lvl="0"/>
            <a:r>
              <a:rPr lang="en-US" dirty="0" smtClean="0"/>
              <a:t>Click to Add Super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439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61417"/>
            <a:ext cx="8229600" cy="76944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248400"/>
            <a:ext cx="82296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3" descr="C:\Users\gregv\Pictures\IAB\iab-logo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924800" y="6358596"/>
            <a:ext cx="752147" cy="381000"/>
          </a:xfrm>
          <a:prstGeom prst="rect">
            <a:avLst/>
          </a:prstGeom>
          <a:noFill/>
        </p:spPr>
      </p:pic>
      <p:cxnSp>
        <p:nvCxnSpPr>
          <p:cNvPr id="9" name="Straight Connector 8"/>
          <p:cNvCxnSpPr/>
          <p:nvPr/>
        </p:nvCxnSpPr>
        <p:spPr>
          <a:xfrm>
            <a:off x="457200" y="152400"/>
            <a:ext cx="82296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422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5" r:id="rId2"/>
    <p:sldLayoutId id="2147483685" r:id="rId3"/>
    <p:sldLayoutId id="2147483678" r:id="rId4"/>
    <p:sldLayoutId id="2147483686" r:id="rId5"/>
    <p:sldLayoutId id="2147483688" r:id="rId6"/>
    <p:sldLayoutId id="2147483714" r:id="rId7"/>
    <p:sldLayoutId id="2147483729" r:id="rId8"/>
  </p:sldLayoutIdLst>
  <p:timing>
    <p:tnLst>
      <p:par>
        <p:cTn id="1" dur="indefinite" restart="never" nodeType="tmRoot"/>
      </p:par>
    </p:tnLst>
  </p:timing>
  <p:hf hdr="0"/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FuturaTOT"/>
          <a:ea typeface="+mj-ea"/>
          <a:cs typeface="FuturaTOT"/>
        </a:defRPr>
      </a:lvl1pPr>
    </p:titleStyle>
    <p:bodyStyle>
      <a:lvl1pPr marL="228600" indent="-228600" algn="l" defTabSz="457200" rtl="0" eaLnBrk="1" latinLnBrk="0" hangingPunct="1">
        <a:spcBef>
          <a:spcPct val="20000"/>
        </a:spcBef>
        <a:buClr>
          <a:schemeClr val="tx2"/>
        </a:buClr>
        <a:buSzPct val="65000"/>
        <a:buFont typeface="Wingdings" charset="2"/>
        <a:buChar char="●"/>
        <a:defRPr sz="3200" b="1" i="0" kern="1200">
          <a:solidFill>
            <a:schemeClr val="tx1"/>
          </a:solidFill>
          <a:latin typeface="FuturaTOT"/>
          <a:ea typeface="+mn-ea"/>
          <a:cs typeface="FuturaTOTMed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5"/>
        </a:buClr>
        <a:buSzPct val="100000"/>
        <a:buFont typeface="Lucida Grande"/>
        <a:buChar char="●"/>
        <a:defRPr sz="2800" kern="1200">
          <a:solidFill>
            <a:schemeClr val="tx1"/>
          </a:solidFill>
          <a:latin typeface="FuturaTOTMed"/>
          <a:ea typeface="+mn-ea"/>
          <a:cs typeface="FuturaTOTMed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4"/>
        </a:buClr>
        <a:buFont typeface="Lucida Grande"/>
        <a:buChar char="●"/>
        <a:defRPr sz="2400" kern="1200">
          <a:solidFill>
            <a:schemeClr val="tx1"/>
          </a:solidFill>
          <a:latin typeface="FuturaTOTMed"/>
          <a:ea typeface="+mn-ea"/>
          <a:cs typeface="FuturaTOTMed"/>
        </a:defRPr>
      </a:lvl3pPr>
      <a:lvl4pPr marL="13716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tx1"/>
          </a:solidFill>
          <a:latin typeface="FuturaTOTMed"/>
          <a:ea typeface="+mn-ea"/>
          <a:cs typeface="FuturaTOTMe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FuturaTOTMed"/>
          <a:ea typeface="+mn-ea"/>
          <a:cs typeface="FuturaTOTMe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61417"/>
            <a:ext cx="8229600" cy="76944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1545038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248400"/>
            <a:ext cx="82296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3" descr="C:\Users\gregv\Pictures\IAB\iab-logo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924800" y="6358596"/>
            <a:ext cx="752147" cy="381000"/>
          </a:xfrm>
          <a:prstGeom prst="rect">
            <a:avLst/>
          </a:prstGeom>
          <a:noFill/>
        </p:spPr>
      </p:pic>
      <p:cxnSp>
        <p:nvCxnSpPr>
          <p:cNvPr id="9" name="Straight Connector 8"/>
          <p:cNvCxnSpPr/>
          <p:nvPr/>
        </p:nvCxnSpPr>
        <p:spPr>
          <a:xfrm>
            <a:off x="457200" y="152400"/>
            <a:ext cx="82296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1422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FuturaTOT"/>
          <a:ea typeface="+mj-ea"/>
          <a:cs typeface="FuturaTOT"/>
        </a:defRPr>
      </a:lvl1pPr>
    </p:titleStyle>
    <p:bodyStyle>
      <a:lvl1pPr marL="228600" indent="-228600" algn="l" defTabSz="457200" rtl="0" eaLnBrk="1" latinLnBrk="0" hangingPunct="1">
        <a:spcBef>
          <a:spcPct val="20000"/>
        </a:spcBef>
        <a:buClr>
          <a:schemeClr val="tx2"/>
        </a:buClr>
        <a:buSzPct val="65000"/>
        <a:buFont typeface="Wingdings" charset="2"/>
        <a:buChar char="●"/>
        <a:defRPr sz="3200" b="1" i="0" kern="1200">
          <a:solidFill>
            <a:schemeClr val="tx1"/>
          </a:solidFill>
          <a:latin typeface="FuturaTOT"/>
          <a:ea typeface="+mn-ea"/>
          <a:cs typeface="FuturaTOTMed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5"/>
        </a:buClr>
        <a:buSzPct val="100000"/>
        <a:buFont typeface="Lucida Grande"/>
        <a:buChar char="●"/>
        <a:defRPr sz="2800" kern="1200">
          <a:solidFill>
            <a:schemeClr val="tx1"/>
          </a:solidFill>
          <a:latin typeface="FuturaTOTMed"/>
          <a:ea typeface="+mn-ea"/>
          <a:cs typeface="FuturaTOTMed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4"/>
        </a:buClr>
        <a:buFont typeface="Lucida Grande"/>
        <a:buChar char="●"/>
        <a:defRPr sz="2400" kern="1200">
          <a:solidFill>
            <a:schemeClr val="tx1"/>
          </a:solidFill>
          <a:latin typeface="FuturaTOTMed"/>
          <a:ea typeface="+mn-ea"/>
          <a:cs typeface="FuturaTOTMed"/>
        </a:defRPr>
      </a:lvl3pPr>
      <a:lvl4pPr marL="13716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tx1"/>
          </a:solidFill>
          <a:latin typeface="FuturaTOTMed"/>
          <a:ea typeface="+mn-ea"/>
          <a:cs typeface="FuturaTOTMe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FuturaTOTMed"/>
          <a:ea typeface="+mn-ea"/>
          <a:cs typeface="FuturaTOTMe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C9AC2-3C08-446A-AC11-6E2068CED72A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1CF9B-8455-4B85-B5D3-DBA61C99C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2A0B2-D315-4EFF-9054-AF8A74B7156E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AB71A-696D-413A-B0B7-9C31EE3069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487978"/>
            <a:ext cx="8610600" cy="4524315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4400" dirty="0" smtClean="0">
                <a:solidFill>
                  <a:schemeClr val="accent3"/>
                </a:solidFill>
              </a:rPr>
              <a:t>Shaping Our Future: </a:t>
            </a:r>
            <a:r>
              <a:rPr lang="en-US" sz="4800" dirty="0" smtClean="0">
                <a:solidFill>
                  <a:schemeClr val="accent3"/>
                </a:solidFill>
              </a:rPr>
              <a:t/>
            </a:r>
            <a:br>
              <a:rPr lang="en-US" sz="4800" dirty="0" smtClean="0">
                <a:solidFill>
                  <a:schemeClr val="accent3"/>
                </a:solidFill>
              </a:rPr>
            </a:br>
            <a:r>
              <a:rPr lang="en-US" sz="6600" dirty="0" smtClean="0">
                <a:solidFill>
                  <a:schemeClr val="accent3"/>
                </a:solidFill>
              </a:rPr>
              <a:t>A New Proposal for Global Collaboration</a:t>
            </a:r>
            <a:r>
              <a:rPr lang="en-US" sz="7200" dirty="0" smtClean="0"/>
              <a:t/>
            </a:r>
            <a:br>
              <a:rPr lang="en-US" sz="7200" dirty="0" smtClean="0"/>
            </a:br>
            <a:endParaRPr lang="en-US" sz="7200" dirty="0"/>
          </a:p>
        </p:txBody>
      </p:sp>
      <p:sp>
        <p:nvSpPr>
          <p:cNvPr id="5" name="TextBox 4"/>
          <p:cNvSpPr txBox="1"/>
          <p:nvPr/>
        </p:nvSpPr>
        <p:spPr>
          <a:xfrm>
            <a:off x="1752600" y="4191000"/>
            <a:ext cx="5562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FuturaTOTMed" pitchFamily="82" charset="0"/>
              </a:rPr>
              <a:t>IAB Global Summit 2012</a:t>
            </a:r>
            <a:endParaRPr lang="en-US" sz="2800" dirty="0">
              <a:latin typeface="FuturaTOTMed" pitchFamily="82" charset="0"/>
            </a:endParaRPr>
          </a:p>
          <a:p>
            <a:pPr algn="ctr"/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  <a:latin typeface="FuturaTOTMed" pitchFamily="82" charset="0"/>
              </a:rPr>
              <a:t>David Doty</a:t>
            </a:r>
          </a:p>
          <a:p>
            <a:pPr algn="ctr"/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  <a:latin typeface="FuturaTOTMed" pitchFamily="82" charset="0"/>
              </a:rPr>
              <a:t>New York City</a:t>
            </a:r>
            <a:endParaRPr lang="en-US" sz="2800" dirty="0" smtClean="0">
              <a:solidFill>
                <a:schemeClr val="accent6">
                  <a:lumMod val="60000"/>
                  <a:lumOff val="40000"/>
                </a:schemeClr>
              </a:solidFill>
              <a:latin typeface="FuturaTOTMed" pitchFamily="82" charset="0"/>
            </a:endParaRPr>
          </a:p>
          <a:p>
            <a:pPr algn="ctr"/>
            <a:r>
              <a:rPr 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FuturaTOTMed" pitchFamily="82" charset="0"/>
              </a:rPr>
              <a:t>October 3, 2012</a:t>
            </a:r>
            <a:endParaRPr lang="en-US" sz="2800" dirty="0">
              <a:solidFill>
                <a:schemeClr val="accent6">
                  <a:lumMod val="60000"/>
                  <a:lumOff val="40000"/>
                </a:schemeClr>
              </a:solidFill>
              <a:latin typeface="FuturaTOTMed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16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>
            <a:spLocks noGrp="1"/>
          </p:cNvSpPr>
          <p:nvPr>
            <p:ph type="title"/>
          </p:nvPr>
        </p:nvSpPr>
        <p:spPr>
          <a:xfrm>
            <a:off x="457200" y="98048"/>
            <a:ext cx="8229600" cy="1200329"/>
          </a:xfrm>
        </p:spPr>
        <p:txBody>
          <a:bodyPr/>
          <a:lstStyle/>
          <a:p>
            <a:r>
              <a:rPr lang="en-US" sz="3600" dirty="0" smtClean="0"/>
              <a:t>IAB Is Already Global: </a:t>
            </a:r>
            <a:br>
              <a:rPr lang="en-US" sz="3600" dirty="0" smtClean="0"/>
            </a:br>
            <a:r>
              <a:rPr lang="en-US" sz="3600" dirty="0" smtClean="0"/>
              <a:t>36 National IABs + Two Regionals</a:t>
            </a:r>
            <a:endParaRPr lang="en-US" sz="3600" dirty="0"/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4343400" y="1348141"/>
            <a:ext cx="4343400" cy="509587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65000"/>
              <a:buFont typeface="Wingdings" charset="2"/>
              <a:buChar char="●"/>
              <a:defRPr sz="3200" b="1" i="0" kern="1200">
                <a:solidFill>
                  <a:schemeClr val="tx1"/>
                </a:solidFill>
                <a:latin typeface="FuturaTOT"/>
                <a:ea typeface="+mn-ea"/>
                <a:cs typeface="FuturaTOTMed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accent5"/>
              </a:buClr>
              <a:buSzPct val="100000"/>
              <a:buFont typeface="Lucida Grande"/>
              <a:buChar char="●"/>
              <a:defRPr sz="2800" kern="1200">
                <a:solidFill>
                  <a:schemeClr val="tx1"/>
                </a:solidFill>
                <a:latin typeface="FuturaTOTMed"/>
                <a:ea typeface="+mn-ea"/>
                <a:cs typeface="FuturaTOTMed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4"/>
              </a:buClr>
              <a:buFont typeface="Lucida Grande"/>
              <a:buChar char="●"/>
              <a:defRPr sz="2400" kern="1200">
                <a:solidFill>
                  <a:schemeClr val="tx1"/>
                </a:solidFill>
                <a:latin typeface="FuturaTOTMed"/>
                <a:ea typeface="+mn-ea"/>
                <a:cs typeface="FuturaTOTMed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FuturaTOTMed"/>
                <a:ea typeface="+mn-ea"/>
                <a:cs typeface="FuturaTOTMed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FuturaTOTMed"/>
                <a:ea typeface="+mn-ea"/>
                <a:cs typeface="FuturaTOTMed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FuturaTOTMed" pitchFamily="82" charset="0"/>
              </a:rPr>
              <a:t>North America </a:t>
            </a:r>
          </a:p>
          <a:p>
            <a:pPr lvl="1"/>
            <a:r>
              <a:rPr lang="en-US" sz="1200" dirty="0" smtClean="0"/>
              <a:t>Canada </a:t>
            </a:r>
          </a:p>
          <a:p>
            <a:pPr lvl="1"/>
            <a:r>
              <a:rPr lang="en-US" sz="1200" dirty="0" smtClean="0"/>
              <a:t>Caribbean </a:t>
            </a:r>
          </a:p>
          <a:p>
            <a:pPr lvl="1"/>
            <a:r>
              <a:rPr lang="en-US" sz="1200" dirty="0" smtClean="0"/>
              <a:t>Mexico </a:t>
            </a:r>
          </a:p>
          <a:p>
            <a:endParaRPr lang="en-US" sz="1400" dirty="0" smtClean="0"/>
          </a:p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FuturaTOTMed" pitchFamily="82" charset="0"/>
              </a:rPr>
              <a:t>South America </a:t>
            </a:r>
          </a:p>
          <a:p>
            <a:pPr lvl="1"/>
            <a:r>
              <a:rPr lang="en-US" sz="1200" dirty="0" smtClean="0"/>
              <a:t>Argentina </a:t>
            </a:r>
          </a:p>
          <a:p>
            <a:pPr lvl="1"/>
            <a:r>
              <a:rPr lang="en-US" sz="1200" dirty="0" smtClean="0"/>
              <a:t>Brazil </a:t>
            </a:r>
          </a:p>
          <a:p>
            <a:pPr lvl="1"/>
            <a:r>
              <a:rPr lang="en-US" sz="1200" dirty="0" smtClean="0"/>
              <a:t>Chile </a:t>
            </a:r>
          </a:p>
          <a:p>
            <a:pPr lvl="1"/>
            <a:r>
              <a:rPr lang="en-US" sz="1200" dirty="0" smtClean="0"/>
              <a:t>Colombia </a:t>
            </a:r>
          </a:p>
          <a:p>
            <a:pPr lvl="1"/>
            <a:r>
              <a:rPr lang="en-US" sz="1200" dirty="0" smtClean="0"/>
              <a:t>Peru </a:t>
            </a:r>
          </a:p>
          <a:p>
            <a:pPr lvl="1"/>
            <a:r>
              <a:rPr lang="en-US" sz="1200" dirty="0" smtClean="0"/>
              <a:t>Uruguay</a:t>
            </a:r>
          </a:p>
          <a:p>
            <a:endParaRPr lang="en-US" sz="1400" dirty="0" smtClean="0"/>
          </a:p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FuturaTOTMed" pitchFamily="82" charset="0"/>
              </a:rPr>
              <a:t>Southeast Asia + Pacific</a:t>
            </a:r>
          </a:p>
          <a:p>
            <a:pPr lvl="1"/>
            <a:r>
              <a:rPr lang="en-US" sz="1200" dirty="0" smtClean="0"/>
              <a:t>Australia </a:t>
            </a:r>
          </a:p>
          <a:p>
            <a:pPr lvl="1"/>
            <a:r>
              <a:rPr lang="en-US" sz="1200" dirty="0" smtClean="0"/>
              <a:t>New Zealand</a:t>
            </a:r>
          </a:p>
          <a:p>
            <a:pPr lvl="1"/>
            <a:r>
              <a:rPr lang="en-US" sz="1200" dirty="0" smtClean="0"/>
              <a:t>Singapore</a:t>
            </a:r>
          </a:p>
          <a:p>
            <a:pPr lvl="1"/>
            <a:r>
              <a:rPr lang="en-US" sz="1200" dirty="0" smtClean="0"/>
              <a:t>Vietnam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FuturaTOTMed" pitchFamily="82" charset="0"/>
              </a:rPr>
              <a:t>Regional</a:t>
            </a:r>
          </a:p>
          <a:p>
            <a:pPr lvl="1"/>
            <a:r>
              <a:rPr lang="en-US" sz="1200" dirty="0" smtClean="0"/>
              <a:t>IAB Europe</a:t>
            </a:r>
            <a:endParaRPr lang="en-US" sz="1200" dirty="0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923925" y="1338616"/>
            <a:ext cx="1905000" cy="4800600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228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65000"/>
              <a:buFont typeface="Wingdings" charset="2"/>
              <a:buChar char="●"/>
              <a:defRPr sz="3200" b="1" i="0" kern="1200">
                <a:solidFill>
                  <a:schemeClr val="tx1"/>
                </a:solidFill>
                <a:latin typeface="FuturaTOT"/>
                <a:ea typeface="+mn-ea"/>
                <a:cs typeface="FuturaTOTMed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accent5"/>
              </a:buClr>
              <a:buSzPct val="100000"/>
              <a:buFont typeface="Lucida Grande"/>
              <a:buChar char="●"/>
              <a:defRPr sz="2800" kern="1200">
                <a:solidFill>
                  <a:schemeClr val="tx1"/>
                </a:solidFill>
                <a:latin typeface="FuturaTOTMed"/>
                <a:ea typeface="+mn-ea"/>
                <a:cs typeface="FuturaTOTMed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4"/>
              </a:buClr>
              <a:buFont typeface="Lucida Grande"/>
              <a:buChar char="●"/>
              <a:defRPr sz="2400" kern="1200">
                <a:solidFill>
                  <a:schemeClr val="tx1"/>
                </a:solidFill>
                <a:latin typeface="FuturaTOTMed"/>
                <a:ea typeface="+mn-ea"/>
                <a:cs typeface="FuturaTOTMed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FuturaTOTMed"/>
                <a:ea typeface="+mn-ea"/>
                <a:cs typeface="FuturaTOTMed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FuturaTOTMed"/>
                <a:ea typeface="+mn-ea"/>
                <a:cs typeface="FuturaTOTMed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7200" dirty="0" smtClean="0">
                <a:solidFill>
                  <a:srgbClr val="FF0000"/>
                </a:solidFill>
              </a:rPr>
              <a:t>Europe</a:t>
            </a:r>
            <a:endParaRPr lang="en-US" sz="2800" dirty="0" smtClean="0">
              <a:solidFill>
                <a:srgbClr val="FF0000"/>
              </a:solidFill>
            </a:endParaRPr>
          </a:p>
          <a:p>
            <a:pPr marL="800100" lvl="1" indent="-342900">
              <a:buSzPct val="160000"/>
              <a:buFont typeface="Arial" pitchFamily="34" charset="0"/>
              <a:buChar char="•"/>
            </a:pPr>
            <a:r>
              <a:rPr lang="en-US" sz="4800" dirty="0" smtClean="0"/>
              <a:t>Austria </a:t>
            </a:r>
          </a:p>
          <a:p>
            <a:pPr marL="800100" lvl="1" indent="-342900">
              <a:buSzPct val="160000"/>
              <a:buFont typeface="Arial" pitchFamily="34" charset="0"/>
              <a:buChar char="•"/>
            </a:pPr>
            <a:r>
              <a:rPr lang="en-US" sz="4800" dirty="0" smtClean="0"/>
              <a:t>Belgium </a:t>
            </a:r>
          </a:p>
          <a:p>
            <a:pPr marL="800100" lvl="1" indent="-342900">
              <a:buSzPct val="160000"/>
              <a:buFont typeface="Arial" pitchFamily="34" charset="0"/>
              <a:buChar char="•"/>
            </a:pPr>
            <a:r>
              <a:rPr lang="en-US" sz="4800" dirty="0" smtClean="0"/>
              <a:t>Bulgaria</a:t>
            </a:r>
          </a:p>
          <a:p>
            <a:pPr marL="800100" lvl="1" indent="-342900">
              <a:buSzPct val="160000"/>
              <a:buFont typeface="Arial" pitchFamily="34" charset="0"/>
              <a:buChar char="•"/>
            </a:pPr>
            <a:r>
              <a:rPr lang="en-US" sz="4800" dirty="0" smtClean="0"/>
              <a:t>Croatia </a:t>
            </a:r>
          </a:p>
          <a:p>
            <a:pPr marL="800100" lvl="1" indent="-342900">
              <a:buSzPct val="160000"/>
              <a:buFont typeface="Arial" pitchFamily="34" charset="0"/>
              <a:buChar char="•"/>
            </a:pPr>
            <a:r>
              <a:rPr lang="en-US" sz="4800" dirty="0" smtClean="0"/>
              <a:t>Denmark </a:t>
            </a:r>
          </a:p>
          <a:p>
            <a:pPr marL="800100" lvl="1" indent="-342900">
              <a:buSzPct val="160000"/>
              <a:buFont typeface="Arial" pitchFamily="34" charset="0"/>
              <a:buChar char="•"/>
            </a:pPr>
            <a:r>
              <a:rPr lang="en-US" sz="4800" dirty="0" smtClean="0"/>
              <a:t>Finland </a:t>
            </a:r>
          </a:p>
          <a:p>
            <a:pPr marL="800100" lvl="1" indent="-342900">
              <a:buSzPct val="160000"/>
              <a:buFont typeface="Arial" pitchFamily="34" charset="0"/>
              <a:buChar char="•"/>
            </a:pPr>
            <a:r>
              <a:rPr lang="en-US" sz="4800" dirty="0" smtClean="0"/>
              <a:t>France</a:t>
            </a:r>
          </a:p>
          <a:p>
            <a:pPr marL="800100" lvl="1" indent="-342900">
              <a:buSzPct val="160000"/>
              <a:buFont typeface="Arial" pitchFamily="34" charset="0"/>
              <a:buChar char="•"/>
            </a:pPr>
            <a:r>
              <a:rPr lang="en-US" sz="4800" dirty="0" smtClean="0"/>
              <a:t>Germany </a:t>
            </a:r>
          </a:p>
          <a:p>
            <a:pPr marL="800100" lvl="1" indent="-342900">
              <a:buSzPct val="160000"/>
              <a:buFont typeface="Arial" pitchFamily="34" charset="0"/>
              <a:buChar char="•"/>
            </a:pPr>
            <a:r>
              <a:rPr lang="en-US" sz="4800" dirty="0" smtClean="0"/>
              <a:t>Greece </a:t>
            </a:r>
          </a:p>
          <a:p>
            <a:pPr marL="800100" lvl="1" indent="-342900">
              <a:buSzPct val="160000"/>
              <a:buFont typeface="Arial" pitchFamily="34" charset="0"/>
              <a:buChar char="•"/>
            </a:pPr>
            <a:r>
              <a:rPr lang="en-US" sz="4800" dirty="0" smtClean="0"/>
              <a:t>Hungary </a:t>
            </a:r>
          </a:p>
          <a:p>
            <a:pPr marL="800100" lvl="1" indent="-342900">
              <a:buSzPct val="160000"/>
              <a:buFont typeface="Arial" pitchFamily="34" charset="0"/>
              <a:buChar char="•"/>
            </a:pPr>
            <a:r>
              <a:rPr lang="en-US" sz="4800" dirty="0" smtClean="0"/>
              <a:t>Ireland</a:t>
            </a:r>
          </a:p>
          <a:p>
            <a:pPr marL="800100" lvl="1" indent="-342900">
              <a:buSzPct val="160000"/>
              <a:buFont typeface="Arial" pitchFamily="34" charset="0"/>
              <a:buChar char="•"/>
            </a:pPr>
            <a:r>
              <a:rPr lang="en-US" sz="4800" dirty="0" smtClean="0"/>
              <a:t>Italy </a:t>
            </a:r>
          </a:p>
          <a:p>
            <a:pPr marL="800100" lvl="1" indent="-342900">
              <a:buSzPct val="160000"/>
              <a:buFont typeface="Arial" pitchFamily="34" charset="0"/>
              <a:buChar char="•"/>
            </a:pPr>
            <a:r>
              <a:rPr lang="en-US" sz="4800" dirty="0" smtClean="0"/>
              <a:t>Netherlands </a:t>
            </a:r>
          </a:p>
          <a:p>
            <a:pPr marL="800100" lvl="1" indent="-342900">
              <a:buSzPct val="160000"/>
              <a:buFont typeface="Arial" pitchFamily="34" charset="0"/>
              <a:buChar char="•"/>
            </a:pPr>
            <a:r>
              <a:rPr lang="en-US" sz="4800" dirty="0" smtClean="0"/>
              <a:t>Norway </a:t>
            </a:r>
          </a:p>
          <a:p>
            <a:pPr marL="800100" lvl="1" indent="-342900">
              <a:buSzPct val="160000"/>
              <a:buFont typeface="Arial" pitchFamily="34" charset="0"/>
              <a:buChar char="•"/>
            </a:pPr>
            <a:r>
              <a:rPr lang="en-US" sz="4800" dirty="0" smtClean="0"/>
              <a:t>Poland </a:t>
            </a:r>
          </a:p>
          <a:p>
            <a:pPr marL="800100" lvl="1" indent="-342900">
              <a:buSzPct val="160000"/>
              <a:buFont typeface="Arial" pitchFamily="34" charset="0"/>
              <a:buChar char="•"/>
            </a:pPr>
            <a:r>
              <a:rPr lang="en-US" sz="4800" dirty="0" smtClean="0"/>
              <a:t>Romania</a:t>
            </a:r>
          </a:p>
          <a:p>
            <a:pPr marL="800100" lvl="1" indent="-342900">
              <a:buSzPct val="160000"/>
              <a:buFont typeface="Arial" pitchFamily="34" charset="0"/>
              <a:buChar char="•"/>
            </a:pPr>
            <a:r>
              <a:rPr lang="en-US" sz="4800" dirty="0" smtClean="0"/>
              <a:t>Russia</a:t>
            </a:r>
          </a:p>
          <a:p>
            <a:pPr marL="800100" lvl="1" indent="-342900">
              <a:buSzPct val="160000"/>
              <a:buFont typeface="Arial" pitchFamily="34" charset="0"/>
              <a:buChar char="•"/>
            </a:pPr>
            <a:r>
              <a:rPr lang="en-US" sz="4800" dirty="0" smtClean="0"/>
              <a:t>Serbia</a:t>
            </a:r>
          </a:p>
          <a:p>
            <a:pPr marL="800100" lvl="1" indent="-342900">
              <a:buSzPct val="160000"/>
              <a:buFont typeface="Arial" pitchFamily="34" charset="0"/>
              <a:buChar char="•"/>
            </a:pPr>
            <a:r>
              <a:rPr lang="en-US" sz="4800" dirty="0" smtClean="0"/>
              <a:t>Slovakia </a:t>
            </a:r>
          </a:p>
          <a:p>
            <a:pPr marL="800100" lvl="1" indent="-342900">
              <a:buSzPct val="160000"/>
              <a:buFont typeface="Arial" pitchFamily="34" charset="0"/>
              <a:buChar char="•"/>
            </a:pPr>
            <a:r>
              <a:rPr lang="en-US" sz="4800" dirty="0" smtClean="0"/>
              <a:t>Spain </a:t>
            </a:r>
          </a:p>
          <a:p>
            <a:pPr marL="800100" lvl="1" indent="-342900">
              <a:buSzPct val="160000"/>
              <a:buFont typeface="Arial" pitchFamily="34" charset="0"/>
              <a:buChar char="•"/>
            </a:pPr>
            <a:r>
              <a:rPr lang="en-US" sz="4800" dirty="0" smtClean="0"/>
              <a:t>Sweden </a:t>
            </a:r>
          </a:p>
          <a:p>
            <a:pPr marL="800100" lvl="1" indent="-342900">
              <a:buSzPct val="160000"/>
              <a:buFont typeface="Arial" pitchFamily="34" charset="0"/>
              <a:buChar char="•"/>
            </a:pPr>
            <a:r>
              <a:rPr lang="en-US" sz="4800" dirty="0" smtClean="0"/>
              <a:t>Switzerland </a:t>
            </a:r>
          </a:p>
          <a:p>
            <a:pPr marL="800100" lvl="1" indent="-342900">
              <a:buSzPct val="160000"/>
              <a:buFont typeface="Arial" pitchFamily="34" charset="0"/>
              <a:buChar char="•"/>
            </a:pPr>
            <a:r>
              <a:rPr lang="en-US" sz="4800" dirty="0" smtClean="0"/>
              <a:t>Turkey </a:t>
            </a:r>
          </a:p>
          <a:p>
            <a:pPr marL="800100" lvl="1" indent="-342900">
              <a:buSzPct val="160000"/>
              <a:buFont typeface="Arial" pitchFamily="34" charset="0"/>
              <a:buChar char="•"/>
            </a:pPr>
            <a:r>
              <a:rPr lang="en-US" sz="4800" dirty="0" smtClean="0"/>
              <a:t>UK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6883884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85800" y="95071"/>
            <a:ext cx="7772400" cy="1200329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FuturaTOT"/>
                <a:ea typeface="+mj-ea"/>
                <a:cs typeface="FuturaTOT"/>
              </a:defRPr>
            </a:lvl1pPr>
          </a:lstStyle>
          <a:p>
            <a:r>
              <a:rPr lang="en-US" sz="3600" dirty="0" smtClean="0"/>
              <a:t>Most National IABs Have </a:t>
            </a:r>
            <a:br>
              <a:rPr lang="en-US" sz="3600" dirty="0" smtClean="0"/>
            </a:br>
            <a:r>
              <a:rPr lang="en-US" sz="3600" dirty="0" smtClean="0"/>
              <a:t>Small Budgets… </a:t>
            </a:r>
            <a:endParaRPr lang="en-US" sz="3600" dirty="0"/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921381"/>
              </p:ext>
            </p:extLst>
          </p:nvPr>
        </p:nvGraphicFramePr>
        <p:xfrm>
          <a:off x="663054" y="1295400"/>
          <a:ext cx="7795146" cy="50520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8838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306288"/>
            <a:ext cx="8229600" cy="64633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FuturaTOT"/>
                <a:ea typeface="+mj-ea"/>
                <a:cs typeface="FuturaTOT"/>
              </a:defRPr>
            </a:lvl1pPr>
          </a:lstStyle>
          <a:p>
            <a:r>
              <a:rPr lang="en-US" sz="3600" dirty="0" smtClean="0"/>
              <a:t>…And Limited Staffs</a:t>
            </a:r>
            <a:endParaRPr lang="en-US" sz="3600" dirty="0"/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723802"/>
              </p:ext>
            </p:extLst>
          </p:nvPr>
        </p:nvGraphicFramePr>
        <p:xfrm>
          <a:off x="578604" y="1219200"/>
          <a:ext cx="7986791" cy="51275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883884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960" y="1446669"/>
            <a:ext cx="7848600" cy="458963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365076" y="1407429"/>
            <a:ext cx="8329684" cy="46681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200329"/>
          </a:xfrm>
        </p:spPr>
        <p:txBody>
          <a:bodyPr/>
          <a:lstStyle/>
          <a:p>
            <a:r>
              <a:rPr lang="en-US" sz="3600" dirty="0" smtClean="0"/>
              <a:t>2012 IAB Budget: $16mm </a:t>
            </a:r>
            <a:br>
              <a:rPr lang="en-US" sz="3600" dirty="0" smtClean="0"/>
            </a:br>
            <a:r>
              <a:rPr lang="en-US" sz="3600" dirty="0" smtClean="0"/>
              <a:t>Staff: 44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909850" y="1294663"/>
            <a:ext cx="734931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600" dirty="0" smtClean="0">
                <a:latin typeface="FuturaTOTMed" pitchFamily="82" charset="0"/>
              </a:rPr>
              <a:t>Senior Leadership: 3 FTEs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600" dirty="0" smtClean="0">
                <a:latin typeface="FuturaTOTMed" pitchFamily="82" charset="0"/>
              </a:rPr>
              <a:t>Events: 8 FTEs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600" dirty="0" smtClean="0">
                <a:latin typeface="FuturaTOTMed" pitchFamily="82" charset="0"/>
              </a:rPr>
              <a:t>Member Services: 8 FTEs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600" dirty="0" smtClean="0">
                <a:latin typeface="FuturaTOTMed" pitchFamily="82" charset="0"/>
              </a:rPr>
              <a:t>Advertising Technology: 4 FTEs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600" dirty="0" smtClean="0">
                <a:latin typeface="FuturaTOTMed" pitchFamily="82" charset="0"/>
              </a:rPr>
              <a:t>Mobile Marketing Center of Excellence: 4 FTEs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600" dirty="0" smtClean="0">
                <a:latin typeface="FuturaTOTMed" pitchFamily="82" charset="0"/>
              </a:rPr>
              <a:t>Public Policy: 3 FTEs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600" dirty="0" smtClean="0">
                <a:latin typeface="FuturaTOTMed" pitchFamily="82" charset="0"/>
              </a:rPr>
              <a:t>Marketing &amp; Social Media: 4 FTEs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600" dirty="0" smtClean="0">
                <a:latin typeface="FuturaTOTMed" pitchFamily="82" charset="0"/>
              </a:rPr>
              <a:t>Research, Analytics &amp; Measurement: 2 FTEs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600" dirty="0" smtClean="0">
                <a:latin typeface="FuturaTOTMed" pitchFamily="82" charset="0"/>
              </a:rPr>
              <a:t>Training &amp; Development: 2 FTEs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600" dirty="0" smtClean="0">
                <a:latin typeface="FuturaTOTMed" pitchFamily="82" charset="0"/>
              </a:rPr>
              <a:t>Finance &amp; Administration: 4 FTEs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600" dirty="0" smtClean="0">
                <a:latin typeface="FuturaTOTMed" pitchFamily="82" charset="0"/>
              </a:rPr>
              <a:t>Brand Initiatives: 1 FTE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600" dirty="0" smtClean="0">
                <a:latin typeface="FuturaTOTMed" pitchFamily="82" charset="0"/>
              </a:rPr>
              <a:t>International: 1 FTE</a:t>
            </a:r>
            <a:endParaRPr lang="en-US" dirty="0">
              <a:latin typeface="FuturaTOTMed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801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260" y="152400"/>
            <a:ext cx="8229600" cy="1200329"/>
          </a:xfrm>
        </p:spPr>
        <p:txBody>
          <a:bodyPr/>
          <a:lstStyle/>
          <a:p>
            <a:r>
              <a:rPr lang="en-US" sz="3600" dirty="0" smtClean="0"/>
              <a:t>Our Proposal: A New Collaboration With Our International Partners</a:t>
            </a:r>
            <a:endParaRPr lang="en-US" sz="1600" dirty="0">
              <a:solidFill>
                <a:schemeClr val="accent5"/>
              </a:solidFill>
              <a:latin typeface="FuturaTOT" pitchFamily="82" charset="0"/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1516082"/>
            <a:ext cx="81534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FuturaTOT" pitchFamily="82" charset="0"/>
              </a:rPr>
              <a:t>Create a new membership category – “International Members” – and open it to the largest and most influential member companies of national IABs, at no additional charge beyond what members already pay in national dues</a:t>
            </a:r>
          </a:p>
          <a:p>
            <a:endParaRPr lang="en-US" dirty="0" smtClean="0">
              <a:latin typeface="FuturaTOT" pitchFamily="82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latin typeface="FuturaTOT" pitchFamily="82" charset="0"/>
              </a:rPr>
              <a:t>Participate </a:t>
            </a:r>
            <a:r>
              <a:rPr lang="en-US" dirty="0">
                <a:latin typeface="FuturaTOT" pitchFamily="82" charset="0"/>
              </a:rPr>
              <a:t>in our </a:t>
            </a:r>
            <a:r>
              <a:rPr lang="en-US" dirty="0" smtClean="0">
                <a:latin typeface="FuturaTOT" pitchFamily="82" charset="0"/>
              </a:rPr>
              <a:t>19 </a:t>
            </a:r>
            <a:r>
              <a:rPr lang="en-US" dirty="0">
                <a:latin typeface="FuturaTOT" pitchFamily="82" charset="0"/>
              </a:rPr>
              <a:t>Committees and Councils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>
              <a:latin typeface="FuturaTOT" pitchFamily="82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>
                <a:latin typeface="FuturaTOT" pitchFamily="82" charset="0"/>
              </a:rPr>
              <a:t>Help establish </a:t>
            </a:r>
            <a:r>
              <a:rPr lang="en-US" dirty="0" smtClean="0">
                <a:latin typeface="FuturaTOT" pitchFamily="82" charset="0"/>
              </a:rPr>
              <a:t>global </a:t>
            </a:r>
            <a:r>
              <a:rPr lang="en-US" dirty="0">
                <a:latin typeface="FuturaTOT" pitchFamily="82" charset="0"/>
              </a:rPr>
              <a:t>technical standards and operating best practices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>
              <a:latin typeface="FuturaTOT" pitchFamily="82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>
                <a:latin typeface="FuturaTOT" pitchFamily="82" charset="0"/>
              </a:rPr>
              <a:t>Bring IAB Sales Certification training and accreditation to your markets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>
              <a:latin typeface="FuturaTOT" pitchFamily="82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>
                <a:latin typeface="FuturaTOT" pitchFamily="82" charset="0"/>
              </a:rPr>
              <a:t>Partner on market-making research and thought-leadership publishing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>
              <a:latin typeface="FuturaTOT" pitchFamily="82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>
                <a:latin typeface="FuturaTOT" pitchFamily="82" charset="0"/>
              </a:rPr>
              <a:t>Market your successes through a new, curated IAB Global Website and App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>
              <a:latin typeface="FuturaTOT" pitchFamily="82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>
                <a:latin typeface="FuturaTOT" pitchFamily="82" charset="0"/>
              </a:rPr>
              <a:t>Assert leadership through an enlarged IAB International Steering Committee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>
              <a:latin typeface="FuturaTOT" pitchFamily="82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>
                <a:latin typeface="FuturaTOT" pitchFamily="82" charset="0"/>
              </a:rPr>
              <a:t>Build your events businesses with programming and support from the IAB Events </a:t>
            </a:r>
            <a:r>
              <a:rPr lang="en-US" dirty="0" smtClean="0">
                <a:latin typeface="FuturaTOT" pitchFamily="82" charset="0"/>
              </a:rPr>
              <a:t>team</a:t>
            </a:r>
            <a:endParaRPr lang="en-US" dirty="0">
              <a:latin typeface="FuturaTOT" pitchFamily="82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F4CDC4-AC2A-B945-9523-276B38701645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219200"/>
            <a:ext cx="6543812" cy="4541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478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260" y="429399"/>
            <a:ext cx="8229600" cy="646331"/>
          </a:xfrm>
        </p:spPr>
        <p:txBody>
          <a:bodyPr/>
          <a:lstStyle/>
          <a:p>
            <a:r>
              <a:rPr lang="en-US" sz="3600" dirty="0" smtClean="0">
                <a:cs typeface="Arial" charset="0"/>
              </a:rPr>
              <a:t>Let’s Get It Done</a:t>
            </a:r>
            <a:endParaRPr lang="en-US" sz="1600" dirty="0">
              <a:solidFill>
                <a:schemeClr val="accent5"/>
              </a:solidFill>
              <a:latin typeface="FuturaTOT" pitchFamily="82" charset="0"/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0F4CDC4-AC2A-B945-9523-276B3870164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Oval 3"/>
          <p:cNvSpPr/>
          <p:nvPr/>
        </p:nvSpPr>
        <p:spPr>
          <a:xfrm rot="21054137">
            <a:off x="1371600" y="1066800"/>
            <a:ext cx="6400800" cy="4876800"/>
          </a:xfrm>
          <a:prstGeom prst="ellipse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100" dirty="0" smtClean="0">
                <a:latin typeface="FuturaTOTMed" pitchFamily="82" charset="0"/>
              </a:rPr>
              <a:t>Your Ideas Welcome!</a:t>
            </a:r>
            <a:endParaRPr lang="en-US" sz="8100" dirty="0">
              <a:latin typeface="FuturaTOTMed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144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99" name="Text Box 195"/>
          <p:cNvSpPr txBox="1">
            <a:spLocks noChangeArrowheads="1"/>
          </p:cNvSpPr>
          <p:nvPr/>
        </p:nvSpPr>
        <p:spPr bwMode="auto">
          <a:xfrm>
            <a:off x="304800" y="228600"/>
            <a:ext cx="8382000" cy="100642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6600" b="1" dirty="0" smtClean="0">
                <a:latin typeface="FuturaTOT" pitchFamily="82" charset="0"/>
                <a:ea typeface="+mj-ea"/>
                <a:cs typeface="Arial" pitchFamily="34" charset="0"/>
              </a:rPr>
              <a:t>Thank You</a:t>
            </a:r>
            <a:endParaRPr lang="en-US" sz="6600" b="1" dirty="0">
              <a:latin typeface="FuturaTOT" pitchFamily="82" charset="0"/>
              <a:ea typeface="+mj-ea"/>
              <a:cs typeface="Arial" pitchFamily="34" charset="0"/>
            </a:endParaRPr>
          </a:p>
        </p:txBody>
      </p:sp>
      <p:pic>
        <p:nvPicPr>
          <p:cNvPr id="51" name="Picture 50" descr="iab-logo-0922 copy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1143000"/>
            <a:ext cx="47244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l 2"/>
          <p:cNvSpPr/>
          <p:nvPr/>
        </p:nvSpPr>
        <p:spPr>
          <a:xfrm>
            <a:off x="2819400" y="3505200"/>
            <a:ext cx="3048000" cy="2743200"/>
          </a:xfrm>
          <a:prstGeom prst="ellipse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FuturaTOT" pitchFamily="82" charset="0"/>
              </a:rPr>
              <a:t>d</a:t>
            </a:r>
            <a:r>
              <a:rPr lang="en-US" sz="2000" b="1" dirty="0" smtClean="0">
                <a:latin typeface="FuturaTOT" pitchFamily="82" charset="0"/>
              </a:rPr>
              <a:t>avid@iab.net</a:t>
            </a:r>
            <a:endParaRPr lang="en-US" sz="2000" b="1" dirty="0">
              <a:latin typeface="FuturaTOT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8274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iab-template_MockUp_01">
  <a:themeElements>
    <a:clrScheme name="iab colors 1">
      <a:dk1>
        <a:sysClr val="windowText" lastClr="000000"/>
      </a:dk1>
      <a:lt1>
        <a:sysClr val="window" lastClr="FFFFFF"/>
      </a:lt1>
      <a:dk2>
        <a:srgbClr val="D12820"/>
      </a:dk2>
      <a:lt2>
        <a:srgbClr val="DDDEDD"/>
      </a:lt2>
      <a:accent1>
        <a:srgbClr val="E8B341"/>
      </a:accent1>
      <a:accent2>
        <a:srgbClr val="F6D361"/>
      </a:accent2>
      <a:accent3>
        <a:srgbClr val="D12820"/>
      </a:accent3>
      <a:accent4>
        <a:srgbClr val="A5A6A5"/>
      </a:accent4>
      <a:accent5>
        <a:srgbClr val="636463"/>
      </a:accent5>
      <a:accent6>
        <a:srgbClr val="3C3C3B"/>
      </a:accent6>
      <a:hlink>
        <a:srgbClr val="7A201F"/>
      </a:hlink>
      <a:folHlink>
        <a:srgbClr val="94473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iab-template_MockUp_01">
  <a:themeElements>
    <a:clrScheme name="iab colors 1">
      <a:dk1>
        <a:sysClr val="windowText" lastClr="000000"/>
      </a:dk1>
      <a:lt1>
        <a:sysClr val="window" lastClr="FFFFFF"/>
      </a:lt1>
      <a:dk2>
        <a:srgbClr val="D12820"/>
      </a:dk2>
      <a:lt2>
        <a:srgbClr val="DDDEDD"/>
      </a:lt2>
      <a:accent1>
        <a:srgbClr val="E8B341"/>
      </a:accent1>
      <a:accent2>
        <a:srgbClr val="F6D361"/>
      </a:accent2>
      <a:accent3>
        <a:srgbClr val="D12820"/>
      </a:accent3>
      <a:accent4>
        <a:srgbClr val="A5A6A5"/>
      </a:accent4>
      <a:accent5>
        <a:srgbClr val="636463"/>
      </a:accent5>
      <a:accent6>
        <a:srgbClr val="3C3C3B"/>
      </a:accent6>
      <a:hlink>
        <a:srgbClr val="7A201F"/>
      </a:hlink>
      <a:folHlink>
        <a:srgbClr val="94473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iab colors 1">
    <a:dk1>
      <a:sysClr val="windowText" lastClr="000000"/>
    </a:dk1>
    <a:lt1>
      <a:sysClr val="window" lastClr="FFFFFF"/>
    </a:lt1>
    <a:dk2>
      <a:srgbClr val="D12820"/>
    </a:dk2>
    <a:lt2>
      <a:srgbClr val="DDDEDD"/>
    </a:lt2>
    <a:accent1>
      <a:srgbClr val="E8B341"/>
    </a:accent1>
    <a:accent2>
      <a:srgbClr val="F6D361"/>
    </a:accent2>
    <a:accent3>
      <a:srgbClr val="D12820"/>
    </a:accent3>
    <a:accent4>
      <a:srgbClr val="A5A6A5"/>
    </a:accent4>
    <a:accent5>
      <a:srgbClr val="636463"/>
    </a:accent5>
    <a:accent6>
      <a:srgbClr val="3C3C3B"/>
    </a:accent6>
    <a:hlink>
      <a:srgbClr val="7A201F"/>
    </a:hlink>
    <a:folHlink>
      <a:srgbClr val="94473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iab-template_MockUp_01.potx</Template>
  <TotalTime>17359</TotalTime>
  <Words>283</Words>
  <Application>Microsoft Office PowerPoint</Application>
  <PresentationFormat>On-screen Show (4:3)</PresentationFormat>
  <Paragraphs>91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iab-template_MockUp_01</vt:lpstr>
      <vt:lpstr>1_iab-template_MockUp_01</vt:lpstr>
      <vt:lpstr>1_Custom Design</vt:lpstr>
      <vt:lpstr>Custom Design</vt:lpstr>
      <vt:lpstr> Shaping Our Future:  A New Proposal for Global Collaboration </vt:lpstr>
      <vt:lpstr>IAB Is Already Global:  36 National IABs + Two Regionals</vt:lpstr>
      <vt:lpstr>PowerPoint Presentation</vt:lpstr>
      <vt:lpstr>PowerPoint Presentation</vt:lpstr>
      <vt:lpstr>2012 IAB Budget: $16mm  Staff: 44</vt:lpstr>
      <vt:lpstr>Our Proposal: A New Collaboration With Our International Partners</vt:lpstr>
      <vt:lpstr>Let’s Get It Done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Greg VanUllen</dc:creator>
  <cp:lastModifiedBy>Shira Orbach</cp:lastModifiedBy>
  <cp:revision>760</cp:revision>
  <cp:lastPrinted>2012-07-20T14:58:12Z</cp:lastPrinted>
  <dcterms:created xsi:type="dcterms:W3CDTF">2008-07-22T20:18:09Z</dcterms:created>
  <dcterms:modified xsi:type="dcterms:W3CDTF">2012-10-17T15:07:10Z</dcterms:modified>
</cp:coreProperties>
</file>