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4" r:id="rId1"/>
  </p:sldMasterIdLst>
  <p:notesMasterIdLst>
    <p:notesMasterId r:id="rId27"/>
  </p:notesMasterIdLst>
  <p:handoutMasterIdLst>
    <p:handoutMasterId r:id="rId28"/>
  </p:handoutMasterIdLst>
  <p:sldIdLst>
    <p:sldId id="545" r:id="rId2"/>
    <p:sldId id="546" r:id="rId3"/>
    <p:sldId id="568" r:id="rId4"/>
    <p:sldId id="548" r:id="rId5"/>
    <p:sldId id="572" r:id="rId6"/>
    <p:sldId id="575" r:id="rId7"/>
    <p:sldId id="590" r:id="rId8"/>
    <p:sldId id="574" r:id="rId9"/>
    <p:sldId id="591" r:id="rId10"/>
    <p:sldId id="569" r:id="rId11"/>
    <p:sldId id="579" r:id="rId12"/>
    <p:sldId id="592" r:id="rId13"/>
    <p:sldId id="594" r:id="rId14"/>
    <p:sldId id="595" r:id="rId15"/>
    <p:sldId id="593" r:id="rId16"/>
    <p:sldId id="596" r:id="rId17"/>
    <p:sldId id="597" r:id="rId18"/>
    <p:sldId id="598" r:id="rId19"/>
    <p:sldId id="599" r:id="rId20"/>
    <p:sldId id="571" r:id="rId21"/>
    <p:sldId id="555" r:id="rId22"/>
    <p:sldId id="601" r:id="rId23"/>
    <p:sldId id="589" r:id="rId24"/>
    <p:sldId id="602" r:id="rId25"/>
    <p:sldId id="559" r:id="rId26"/>
  </p:sldIdLst>
  <p:sldSz cx="9144000" cy="5143500" type="screen16x9"/>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clrMode="bw"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83C0"/>
    <a:srgbClr val="E63DFF"/>
    <a:srgbClr val="FF501C"/>
    <a:srgbClr val="38D1EA"/>
    <a:srgbClr val="70C06B"/>
    <a:srgbClr val="00D619"/>
    <a:srgbClr val="00E61B"/>
    <a:srgbClr val="383838"/>
    <a:srgbClr val="967200"/>
    <a:srgbClr val="B08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04" autoAdjust="0"/>
    <p:restoredTop sz="99084" autoAdjust="0"/>
  </p:normalViewPr>
  <p:slideViewPr>
    <p:cSldViewPr>
      <p:cViewPr varScale="1">
        <p:scale>
          <a:sx n="118" d="100"/>
          <a:sy n="118" d="100"/>
        </p:scale>
        <p:origin x="648" y="8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snapToGrid="0" snapToObjects="1">
      <p:cViewPr varScale="1">
        <p:scale>
          <a:sx n="61" d="100"/>
          <a:sy n="61" d="100"/>
        </p:scale>
        <p:origin x="-2976"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pieChart>
        <c:varyColors val="1"/>
        <c:ser>
          <c:idx val="0"/>
          <c:order val="0"/>
          <c:tx>
            <c:strRef>
              <c:f>Sheet1!$B$1</c:f>
              <c:strCache>
                <c:ptCount val="1"/>
                <c:pt idx="0">
                  <c:v>Column1</c:v>
                </c:pt>
              </c:strCache>
            </c:strRef>
          </c:tx>
          <c:dLbls>
            <c:dLbl>
              <c:idx val="0"/>
              <c:layout>
                <c:manualLayout>
                  <c:x val="-0.14482939632545899"/>
                  <c:y val="9.3882611047664793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0.15282988845144399"/>
                  <c:y val="-0.17556200036064201"/>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Sheet1!$A$2:$A$3</c:f>
              <c:strCache>
                <c:ptCount val="2"/>
                <c:pt idx="0">
                  <c:v>Campaigns &gt; 10% difference</c:v>
                </c:pt>
                <c:pt idx="1">
                  <c:v>Campaigns &lt; 10% difference</c:v>
                </c:pt>
              </c:strCache>
            </c:strRef>
          </c:cat>
          <c:val>
            <c:numRef>
              <c:f>Sheet1!$B$2:$B$3</c:f>
              <c:numCache>
                <c:formatCode>0%</c:formatCode>
                <c:ptCount val="2"/>
                <c:pt idx="0">
                  <c:v>0.37</c:v>
                </c:pt>
                <c:pt idx="1">
                  <c:v>0.63</c:v>
                </c:pt>
              </c:numCache>
            </c:numRef>
          </c:val>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pieChart>
        <c:varyColors val="1"/>
        <c:ser>
          <c:idx val="0"/>
          <c:order val="0"/>
          <c:tx>
            <c:strRef>
              <c:f>Sheet1!$B$1</c:f>
              <c:strCache>
                <c:ptCount val="1"/>
                <c:pt idx="0">
                  <c:v>Column1</c:v>
                </c:pt>
              </c:strCache>
            </c:strRef>
          </c:tx>
          <c:dLbls>
            <c:dLbl>
              <c:idx val="0"/>
              <c:layout>
                <c:manualLayout>
                  <c:x val="-0.14482939632545899"/>
                  <c:y val="9.3882611047664793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0.15282988845144399"/>
                  <c:y val="-0.17556200036064201"/>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Sheet1!$A$2:$A$6</c:f>
              <c:strCache>
                <c:ptCount val="5"/>
                <c:pt idx="0">
                  <c:v>Mobile</c:v>
                </c:pt>
                <c:pt idx="1">
                  <c:v>Multi-Ad Units</c:v>
                </c:pt>
                <c:pt idx="2">
                  <c:v>Other Ad Servers</c:v>
                </c:pt>
                <c:pt idx="3">
                  <c:v>Ad Verification Processes</c:v>
                </c:pt>
                <c:pt idx="4">
                  <c:v>Other</c:v>
                </c:pt>
              </c:strCache>
            </c:strRef>
          </c:cat>
          <c:val>
            <c:numRef>
              <c:f>Sheet1!$B$2:$B$6</c:f>
              <c:numCache>
                <c:formatCode>0%</c:formatCode>
                <c:ptCount val="5"/>
                <c:pt idx="0">
                  <c:v>0.54</c:v>
                </c:pt>
                <c:pt idx="1">
                  <c:v>0.28000000000000003</c:v>
                </c:pt>
                <c:pt idx="2">
                  <c:v>0.13</c:v>
                </c:pt>
                <c:pt idx="3">
                  <c:v>0.02</c:v>
                </c:pt>
                <c:pt idx="4">
                  <c:v>0.03</c:v>
                </c:pt>
              </c:numCache>
            </c:numRef>
          </c:val>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3FA6A6E-9119-1E45-A7F6-9B6DF2195865}" type="datetime1">
              <a:rPr lang="en-US" smtClean="0"/>
              <a:t>10/19/2015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9283617-BE01-4942-96F7-80E2621BF572}" type="slidenum">
              <a:rPr lang="en-US" smtClean="0"/>
              <a:t>‹#›</a:t>
            </a:fld>
            <a:endParaRPr lang="en-US" dirty="0"/>
          </a:p>
        </p:txBody>
      </p:sp>
    </p:spTree>
    <p:extLst>
      <p:ext uri="{BB962C8B-B14F-4D97-AF65-F5344CB8AC3E}">
        <p14:creationId xmlns:p14="http://schemas.microsoft.com/office/powerpoint/2010/main" val="239164031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3CAEF92E-3524-984E-B6A8-846AB596117D}" type="datetime1">
              <a:rPr lang="en-US" smtClean="0"/>
              <a:t>10/19/2015</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B9DA6A60-729C-457C-9821-6957C2B2B315}" type="slidenum">
              <a:rPr lang="en-US"/>
              <a:pPr>
                <a:defRPr/>
              </a:pPr>
              <a:t>‹#›</a:t>
            </a:fld>
            <a:endParaRPr lang="en-US" dirty="0"/>
          </a:p>
        </p:txBody>
      </p:sp>
    </p:spTree>
    <p:extLst>
      <p:ext uri="{BB962C8B-B14F-4D97-AF65-F5344CB8AC3E}">
        <p14:creationId xmlns:p14="http://schemas.microsoft.com/office/powerpoint/2010/main" val="1369832726"/>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FD4F8AFF-B09A-D44D-BB48-9ED20D131F3A}" type="slidenum">
              <a:rPr lang="en-US" sz="1200">
                <a:latin typeface="Times New Roman" charset="0"/>
              </a:rPr>
              <a:pPr/>
              <a:t>1</a:t>
            </a:fld>
            <a:endParaRPr lang="en-US" sz="1200" dirty="0">
              <a:latin typeface="Times New Roman" charset="0"/>
            </a:endParaRPr>
          </a:p>
        </p:txBody>
      </p:sp>
      <p:sp>
        <p:nvSpPr>
          <p:cNvPr id="16386" name="Rectangle 2"/>
          <p:cNvSpPr>
            <a:spLocks noGrp="1" noRot="1" noChangeAspect="1" noChangeArrowheads="1" noTextEdit="1"/>
          </p:cNvSpPr>
          <p:nvPr>
            <p:ph type="sldImg"/>
          </p:nvPr>
        </p:nvSpPr>
        <p:spPr>
          <a:xfrm>
            <a:off x="384175" y="687388"/>
            <a:ext cx="6089650" cy="3425825"/>
          </a:xfrm>
          <a:ln cap="flat"/>
        </p:spPr>
      </p:sp>
      <p:sp>
        <p:nvSpPr>
          <p:cNvPr id="1638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ea typeface="ＭＳ Ｐゴシック" charset="0"/>
              <a:cs typeface="ＭＳ Ｐゴシック" charset="0"/>
            </a:endParaRPr>
          </a:p>
        </p:txBody>
      </p:sp>
    </p:spTree>
    <p:extLst>
      <p:ext uri="{BB962C8B-B14F-4D97-AF65-F5344CB8AC3E}">
        <p14:creationId xmlns:p14="http://schemas.microsoft.com/office/powerpoint/2010/main" val="2324128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xfrm>
            <a:off x="3884029" y="8684927"/>
            <a:ext cx="2972421" cy="457513"/>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9103" tIns="44551" rIns="89103" bIns="44551"/>
          <a:lstStyle>
            <a:lvl1pPr>
              <a:defRPr sz="2300">
                <a:solidFill>
                  <a:schemeClr val="tx1"/>
                </a:solidFill>
                <a:latin typeface="Arial" charset="0"/>
                <a:ea typeface="ＭＳ Ｐゴシック" charset="0"/>
                <a:cs typeface="ＭＳ Ｐゴシック" charset="0"/>
              </a:defRPr>
            </a:lvl1pPr>
            <a:lvl2pPr marL="723965" indent="-278448">
              <a:defRPr sz="2300">
                <a:solidFill>
                  <a:schemeClr val="tx1"/>
                </a:solidFill>
                <a:latin typeface="Arial" charset="0"/>
                <a:ea typeface="ＭＳ Ｐゴシック" charset="0"/>
              </a:defRPr>
            </a:lvl2pPr>
            <a:lvl3pPr marL="1113792" indent="-222758">
              <a:defRPr sz="2300">
                <a:solidFill>
                  <a:schemeClr val="tx1"/>
                </a:solidFill>
                <a:latin typeface="Arial" charset="0"/>
                <a:ea typeface="ＭＳ Ｐゴシック" charset="0"/>
              </a:defRPr>
            </a:lvl3pPr>
            <a:lvl4pPr marL="1559308" indent="-222758">
              <a:defRPr sz="2300">
                <a:solidFill>
                  <a:schemeClr val="tx1"/>
                </a:solidFill>
                <a:latin typeface="Arial" charset="0"/>
                <a:ea typeface="ＭＳ Ｐゴシック" charset="0"/>
              </a:defRPr>
            </a:lvl4pPr>
            <a:lvl5pPr marL="2004826" indent="-222758">
              <a:defRPr sz="2300">
                <a:solidFill>
                  <a:schemeClr val="tx1"/>
                </a:solidFill>
                <a:latin typeface="Arial" charset="0"/>
                <a:ea typeface="ＭＳ Ｐゴシック" charset="0"/>
              </a:defRPr>
            </a:lvl5pPr>
            <a:lvl6pPr marL="2450342" indent="-222758" algn="ctr" eaLnBrk="0" fontAlgn="base" hangingPunct="0">
              <a:spcBef>
                <a:spcPct val="0"/>
              </a:spcBef>
              <a:spcAft>
                <a:spcPct val="0"/>
              </a:spcAft>
              <a:defRPr sz="2300">
                <a:solidFill>
                  <a:schemeClr val="tx1"/>
                </a:solidFill>
                <a:latin typeface="Arial" charset="0"/>
                <a:ea typeface="ＭＳ Ｐゴシック" charset="0"/>
              </a:defRPr>
            </a:lvl6pPr>
            <a:lvl7pPr marL="2895858" indent="-222758" algn="ctr" eaLnBrk="0" fontAlgn="base" hangingPunct="0">
              <a:spcBef>
                <a:spcPct val="0"/>
              </a:spcBef>
              <a:spcAft>
                <a:spcPct val="0"/>
              </a:spcAft>
              <a:defRPr sz="2300">
                <a:solidFill>
                  <a:schemeClr val="tx1"/>
                </a:solidFill>
                <a:latin typeface="Arial" charset="0"/>
                <a:ea typeface="ＭＳ Ｐゴシック" charset="0"/>
              </a:defRPr>
            </a:lvl7pPr>
            <a:lvl8pPr marL="3341376" indent="-222758" algn="ctr" eaLnBrk="0" fontAlgn="base" hangingPunct="0">
              <a:spcBef>
                <a:spcPct val="0"/>
              </a:spcBef>
              <a:spcAft>
                <a:spcPct val="0"/>
              </a:spcAft>
              <a:defRPr sz="2300">
                <a:solidFill>
                  <a:schemeClr val="tx1"/>
                </a:solidFill>
                <a:latin typeface="Arial" charset="0"/>
                <a:ea typeface="ＭＳ Ｐゴシック" charset="0"/>
              </a:defRPr>
            </a:lvl8pPr>
            <a:lvl9pPr marL="3786892" indent="-222758" algn="ctr" eaLnBrk="0" fontAlgn="base" hangingPunct="0">
              <a:spcBef>
                <a:spcPct val="0"/>
              </a:spcBef>
              <a:spcAft>
                <a:spcPct val="0"/>
              </a:spcAft>
              <a:defRPr sz="2300">
                <a:solidFill>
                  <a:schemeClr val="tx1"/>
                </a:solidFill>
                <a:latin typeface="Arial" charset="0"/>
                <a:ea typeface="ＭＳ Ｐゴシック" charset="0"/>
              </a:defRPr>
            </a:lvl9pPr>
          </a:lstStyle>
          <a:p>
            <a:fld id="{FF58756E-C739-A04B-A899-749C0C05CF0A}" type="slidenum">
              <a:rPr lang="en-US" sz="1200">
                <a:latin typeface="Times New Roman" charset="0"/>
              </a:rPr>
              <a:pPr/>
              <a:t>4</a:t>
            </a:fld>
            <a:endParaRPr lang="en-US" sz="1200" dirty="0">
              <a:latin typeface="Times New Roman" charset="0"/>
            </a:endParaRPr>
          </a:p>
        </p:txBody>
      </p:sp>
      <p:sp>
        <p:nvSpPr>
          <p:cNvPr id="23554" name="Rectangle 2"/>
          <p:cNvSpPr>
            <a:spLocks noGrp="1" noRot="1" noChangeAspect="1" noChangeArrowheads="1" noTextEdit="1"/>
          </p:cNvSpPr>
          <p:nvPr>
            <p:ph type="sldImg"/>
          </p:nvPr>
        </p:nvSpPr>
        <p:spPr>
          <a:xfrm>
            <a:off x="381000" y="685800"/>
            <a:ext cx="6096000" cy="3429000"/>
          </a:xfrm>
          <a:ln/>
        </p:spPr>
      </p:sp>
      <p:sp>
        <p:nvSpPr>
          <p:cNvPr id="2355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p>
        </p:txBody>
      </p:sp>
    </p:spTree>
    <p:extLst>
      <p:ext uri="{BB962C8B-B14F-4D97-AF65-F5344CB8AC3E}">
        <p14:creationId xmlns:p14="http://schemas.microsoft.com/office/powerpoint/2010/main" val="2779893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B5410313-EAD6-4040-9D45-09A0ABA18E98}" type="slidenum">
              <a:rPr lang="en-US" sz="1200">
                <a:latin typeface="Times New Roman" charset="0"/>
              </a:rPr>
              <a:pPr/>
              <a:t>25</a:t>
            </a:fld>
            <a:endParaRPr lang="en-US" sz="1200" dirty="0">
              <a:latin typeface="Times New Roman" charset="0"/>
            </a:endParaRPr>
          </a:p>
        </p:txBody>
      </p:sp>
      <p:sp>
        <p:nvSpPr>
          <p:cNvPr id="40962" name="Rectangle 2"/>
          <p:cNvSpPr>
            <a:spLocks noGrp="1" noRot="1" noChangeAspect="1" noChangeArrowheads="1" noTextEdit="1"/>
          </p:cNvSpPr>
          <p:nvPr>
            <p:ph type="sldImg"/>
          </p:nvPr>
        </p:nvSpPr>
        <p:spPr>
          <a:xfrm>
            <a:off x="384175" y="687388"/>
            <a:ext cx="6089650" cy="3425825"/>
          </a:xfrm>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ea typeface="ＭＳ Ｐゴシック" charset="0"/>
              <a:cs typeface="ＭＳ Ｐゴシック" charset="0"/>
            </a:endParaRPr>
          </a:p>
        </p:txBody>
      </p:sp>
    </p:spTree>
    <p:extLst>
      <p:ext uri="{BB962C8B-B14F-4D97-AF65-F5344CB8AC3E}">
        <p14:creationId xmlns:p14="http://schemas.microsoft.com/office/powerpoint/2010/main" val="41345567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28700"/>
            <a:ext cx="7848600" cy="1445419"/>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2628900"/>
            <a:ext cx="6400800" cy="131445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2EC28FB7-C552-EA4F-AE6D-EFA21A63C4EA}" type="datetime1">
              <a:rPr lang="en-US" smtClean="0"/>
              <a:t>10/19/2015</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D787A962-E531-4D4F-833C-7CD790589B75}" type="slidenum">
              <a:rPr lang="en-US" smtClean="0"/>
              <a:pPr>
                <a:defRPr/>
              </a:pPr>
              <a:t>‹#›</a:t>
            </a:fld>
            <a:endParaRPr lang="en-US" dirty="0"/>
          </a:p>
        </p:txBody>
      </p:sp>
      <p:cxnSp>
        <p:nvCxnSpPr>
          <p:cNvPr id="8" name="Straight Connector 7"/>
          <p:cNvCxnSpPr/>
          <p:nvPr/>
        </p:nvCxnSpPr>
        <p:spPr>
          <a:xfrm>
            <a:off x="685800" y="2548890"/>
            <a:ext cx="7848600" cy="1191"/>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11705530-250F-4742-B76B-5C4DE86B0200}" type="datetime1">
              <a:rPr lang="en-US" smtClean="0"/>
              <a:t>10/19/2015</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F0E7EA8D-6B69-4778-A651-D1C0972AF634}"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440055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457200"/>
            <a:ext cx="6019800" cy="4400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C285E31A-F60E-A849-AE6D-5198A950DB40}" type="datetime1">
              <a:rPr lang="en-US" smtClean="0"/>
              <a:t>10/19/2015</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072B491-993C-49BF-B580-41AEC175E9DD}"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1BE65520-0762-E949-9C68-40235DA36FA9}" type="datetime1">
              <a:rPr lang="en-US" smtClean="0"/>
              <a:t>10/19/2015</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86DF9F58-78DA-4BF2-8A75-64C57D58F543}"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1771651"/>
            <a:ext cx="7772400" cy="1650206"/>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470149"/>
            <a:ext cx="7772400" cy="1125140"/>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7B7EA257-01DF-5B49-B722-55C3872F63B7}" type="datetime1">
              <a:rPr lang="en-US" smtClean="0"/>
              <a:t>10/19/2015</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886CE08C-29B1-4EA1-88E2-BA217185AA84}" type="slidenum">
              <a:rPr lang="en-US" smtClean="0"/>
              <a:pPr>
                <a:defRPr/>
              </a:pPr>
              <a:t>‹#›</a:t>
            </a:fld>
            <a:endParaRPr lang="en-US" dirty="0"/>
          </a:p>
        </p:txBody>
      </p:sp>
      <p:cxnSp>
        <p:nvCxnSpPr>
          <p:cNvPr id="7" name="Straight Connector 6"/>
          <p:cNvCxnSpPr/>
          <p:nvPr/>
        </p:nvCxnSpPr>
        <p:spPr>
          <a:xfrm>
            <a:off x="731520" y="3449574"/>
            <a:ext cx="7848600" cy="1191"/>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55014"/>
            <a:ext cx="4038600" cy="35387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55014"/>
            <a:ext cx="4038600" cy="35387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3C0A2EE9-EBB6-4743-91BF-EDC2B0742F5A}" type="datetime1">
              <a:rPr lang="en-US" smtClean="0"/>
              <a:t>10/19/2015</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B4646299-DCBC-414B-A5A9-7ABDF2362F95}"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257300"/>
            <a:ext cx="3931920" cy="47982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28800"/>
            <a:ext cx="3931920"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257300"/>
            <a:ext cx="3931920" cy="47982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1828800"/>
            <a:ext cx="3931920"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7B61E16A-9FCE-0F46-A589-BA52CB59B2DF}" type="datetime1">
              <a:rPr lang="en-US" smtClean="0"/>
              <a:t>10/19/2015</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D0AB41CD-4187-44BB-8576-57334F897494}" type="slidenum">
              <a:rPr lang="en-US" smtClean="0"/>
              <a:pPr>
                <a:defRPr/>
              </a:pPr>
              <a:t>‹#›</a:t>
            </a:fld>
            <a:endParaRPr lang="en-US" dirty="0"/>
          </a:p>
        </p:txBody>
      </p:sp>
      <p:cxnSp>
        <p:nvCxnSpPr>
          <p:cNvPr id="11" name="Straight Connector 10"/>
          <p:cNvCxnSpPr/>
          <p:nvPr/>
        </p:nvCxnSpPr>
        <p:spPr>
          <a:xfrm rot="5400000">
            <a:off x="2806462" y="3034268"/>
            <a:ext cx="353187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B524156-F0FD-5B46-954E-1A8E40A19CF1}" type="datetime1">
              <a:rPr lang="en-US" smtClean="0"/>
              <a:t>10/19/2015</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933210F6-A63A-426A-BDF1-25F1373032A6}"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36AFF86-F8CF-A74B-AC37-5DDD74D4532C}" type="datetime1">
              <a:rPr lang="en-US" smtClean="0"/>
              <a:t>10/19/2015</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14FFAE7F-05CE-4029-AE87-7E985C7C87C7}"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94060"/>
            <a:ext cx="2139696" cy="946404"/>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594060"/>
            <a:ext cx="5715000" cy="418338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1597915"/>
            <a:ext cx="2139696" cy="31827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FD35F5E1-85B3-CF4D-B4D7-DDF8FE120D9B}" type="datetime1">
              <a:rPr lang="en-US" smtClean="0"/>
              <a:t>10/19/2015</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22002166-2F41-490E-9249-8FADC9BB78E1}" type="slidenum">
              <a:rPr lang="en-US" smtClean="0"/>
              <a:pPr>
                <a:defRPr/>
              </a:pPr>
              <a:t>‹#›</a:t>
            </a:fld>
            <a:endParaRPr lang="en-US" dirty="0"/>
          </a:p>
        </p:txBody>
      </p:sp>
      <p:cxnSp>
        <p:nvCxnSpPr>
          <p:cNvPr id="9" name="Straight Connector 8"/>
          <p:cNvCxnSpPr/>
          <p:nvPr/>
        </p:nvCxnSpPr>
        <p:spPr>
          <a:xfrm rot="5400000">
            <a:off x="684114" y="2684956"/>
            <a:ext cx="418338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60"/>
            <a:ext cx="2142680" cy="94869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628651"/>
            <a:ext cx="5904390" cy="4125342"/>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457200" y="1600200"/>
            <a:ext cx="2139696" cy="31821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EC86D22F-3D5E-C442-8C37-05B910E6E069}" type="datetime1">
              <a:rPr lang="en-US" smtClean="0"/>
              <a:t>10/19/2015</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153C8890-D0F7-451A-A798-B144825150D9}"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165590"/>
            <a:ext cx="9144000" cy="17145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400050"/>
            <a:ext cx="8229600" cy="7429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0"/>
            <a:ext cx="8229600" cy="3657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2743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3716"/>
            <a:ext cx="2895600" cy="246888"/>
          </a:xfrm>
          <a:prstGeom prst="rect">
            <a:avLst/>
          </a:prstGeom>
        </p:spPr>
        <p:txBody>
          <a:bodyPr vert="horz" lIns="91440" tIns="45720" rIns="91440" bIns="45720" rtlCol="0" anchor="ctr"/>
          <a:lstStyle>
            <a:lvl1pPr algn="l">
              <a:defRPr sz="1200">
                <a:solidFill>
                  <a:srgbClr val="FFFFFF"/>
                </a:solidFill>
              </a:defRPr>
            </a:lvl1pPr>
          </a:lstStyle>
          <a:p>
            <a:pPr>
              <a:defRPr/>
            </a:pPr>
            <a:fld id="{37F745F7-4EB6-9B4B-94ED-CCCAB0D91521}" type="datetime1">
              <a:rPr lang="en-US" smtClean="0"/>
              <a:t>10/19/2015</a:t>
            </a:fld>
            <a:endParaRPr lang="en-US" dirty="0"/>
          </a:p>
        </p:txBody>
      </p:sp>
      <p:sp>
        <p:nvSpPr>
          <p:cNvPr id="5" name="Footer Placeholder 4"/>
          <p:cNvSpPr>
            <a:spLocks noGrp="1"/>
          </p:cNvSpPr>
          <p:nvPr>
            <p:ph type="ftr" sz="quarter" idx="3"/>
          </p:nvPr>
        </p:nvSpPr>
        <p:spPr>
          <a:xfrm>
            <a:off x="3429000" y="13716"/>
            <a:ext cx="4114800" cy="246888"/>
          </a:xfrm>
          <a:prstGeom prst="rect">
            <a:avLst/>
          </a:prstGeom>
        </p:spPr>
        <p:txBody>
          <a:bodyPr vert="horz" lIns="91440" tIns="45720" rIns="91440" bIns="45720" rtlCol="0" anchor="ctr"/>
          <a:lstStyle>
            <a:lvl1pPr algn="ctr">
              <a:defRPr sz="1200">
                <a:solidFill>
                  <a:srgbClr val="FFFFFF"/>
                </a:solidFill>
              </a:defRPr>
            </a:lvl1pPr>
          </a:lstStyle>
          <a:p>
            <a:pPr>
              <a:defRPr/>
            </a:pPr>
            <a:endParaRPr lang="en-US" dirty="0"/>
          </a:p>
        </p:txBody>
      </p:sp>
      <p:sp>
        <p:nvSpPr>
          <p:cNvPr id="6" name="Slide Number Placeholder 5"/>
          <p:cNvSpPr>
            <a:spLocks noGrp="1"/>
          </p:cNvSpPr>
          <p:nvPr>
            <p:ph type="sldNum" sz="quarter" idx="4"/>
          </p:nvPr>
        </p:nvSpPr>
        <p:spPr>
          <a:xfrm>
            <a:off x="7620000" y="13716"/>
            <a:ext cx="1066800" cy="246888"/>
          </a:xfrm>
          <a:prstGeom prst="rect">
            <a:avLst/>
          </a:prstGeom>
        </p:spPr>
        <p:txBody>
          <a:bodyPr vert="horz" lIns="91440" tIns="45720" rIns="91440" bIns="45720" rtlCol="0" anchor="ctr"/>
          <a:lstStyle>
            <a:lvl1pPr algn="l">
              <a:defRPr sz="1400" b="1">
                <a:solidFill>
                  <a:srgbClr val="FFFFFF"/>
                </a:solidFill>
              </a:defRPr>
            </a:lvl1pPr>
          </a:lstStyle>
          <a:p>
            <a:pPr>
              <a:defRPr/>
            </a:pPr>
            <a:fld id="{410187B8-A45A-4312-B07C-264318617209}"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givie@mediaratingcouncil.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mailto:dgunzerath@mediaratingcouncil.org" TargetMode="External"/><Relationship Id="rId4" Type="http://schemas.openxmlformats.org/officeDocument/2006/relationships/hyperlink" Target="mailto:rpinelli@mediaratingcouncil.org"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381000" y="1123950"/>
            <a:ext cx="8534400" cy="1314450"/>
          </a:xfrm>
        </p:spPr>
        <p:txBody>
          <a:bodyPr/>
          <a:lstStyle/>
          <a:p>
            <a:pPr algn="ctr" eaLnBrk="1" hangingPunct="1"/>
            <a:r>
              <a:rPr lang="en-US" sz="4000" dirty="0">
                <a:latin typeface="Times New Roman" charset="0"/>
                <a:ea typeface="ＭＳ Ｐゴシック" charset="0"/>
                <a:cs typeface="ＭＳ Ｐゴシック" charset="0"/>
              </a:rPr>
              <a:t/>
            </a:r>
            <a:br>
              <a:rPr lang="en-US" sz="4000" dirty="0">
                <a:latin typeface="Times New Roman" charset="0"/>
                <a:ea typeface="ＭＳ Ｐゴシック" charset="0"/>
                <a:cs typeface="ＭＳ Ｐゴシック" charset="0"/>
              </a:rPr>
            </a:br>
            <a:r>
              <a:rPr lang="en-US" sz="4000" dirty="0">
                <a:latin typeface="Times New Roman" charset="0"/>
                <a:ea typeface="ＭＳ Ｐゴシック" charset="0"/>
                <a:cs typeface="ＭＳ Ｐゴシック" charset="0"/>
              </a:rPr>
              <a:t/>
            </a:r>
            <a:br>
              <a:rPr lang="en-US" sz="4000" dirty="0">
                <a:latin typeface="Times New Roman" charset="0"/>
                <a:ea typeface="ＭＳ Ｐゴシック" charset="0"/>
                <a:cs typeface="ＭＳ Ｐゴシック" charset="0"/>
              </a:rPr>
            </a:br>
            <a:r>
              <a:rPr lang="en-US" sz="3200" b="1" dirty="0" err="1" smtClean="0">
                <a:latin typeface="Verdana"/>
                <a:ea typeface="ＭＳ Ｐゴシック" charset="0"/>
                <a:cs typeface="Verdana"/>
              </a:rPr>
              <a:t>mrc</a:t>
            </a:r>
            <a:r>
              <a:rPr lang="en-US" sz="3200" b="1" dirty="0" smtClean="0">
                <a:latin typeface="Verdana"/>
                <a:ea typeface="ＭＳ Ｐゴシック" charset="0"/>
                <a:cs typeface="Verdana"/>
              </a:rPr>
              <a:t> viewable Impression Reconciliation process:</a:t>
            </a:r>
            <a:br>
              <a:rPr lang="en-US" sz="3200" b="1" dirty="0" smtClean="0">
                <a:latin typeface="Verdana"/>
                <a:ea typeface="ＭＳ Ｐゴシック" charset="0"/>
                <a:cs typeface="Verdana"/>
              </a:rPr>
            </a:br>
            <a:r>
              <a:rPr lang="en-US" sz="3200" b="1" dirty="0" smtClean="0">
                <a:latin typeface="Verdana"/>
                <a:ea typeface="ＭＳ Ｐゴシック" charset="0"/>
                <a:cs typeface="Verdana"/>
              </a:rPr>
              <a:t>Phase 3 results </a:t>
            </a:r>
            <a:br>
              <a:rPr lang="en-US" sz="3200" b="1" dirty="0" smtClean="0">
                <a:latin typeface="Verdana"/>
                <a:ea typeface="ＭＳ Ｐゴシック" charset="0"/>
                <a:cs typeface="Verdana"/>
              </a:rPr>
            </a:br>
            <a:r>
              <a:rPr lang="en-US" sz="3200" b="1" dirty="0" smtClean="0">
                <a:latin typeface="Verdana"/>
                <a:ea typeface="ＭＳ Ｐゴシック" charset="0"/>
                <a:cs typeface="Verdana"/>
              </a:rPr>
              <a:t>and moving forward</a:t>
            </a:r>
            <a:endParaRPr lang="en-US" sz="3200" b="1" dirty="0">
              <a:solidFill>
                <a:schemeClr val="tx1"/>
              </a:solidFill>
              <a:latin typeface="Verdana"/>
              <a:ea typeface="ＭＳ Ｐゴシック" charset="0"/>
              <a:cs typeface="Verdana"/>
            </a:endParaRPr>
          </a:p>
        </p:txBody>
      </p:sp>
      <p:sp>
        <p:nvSpPr>
          <p:cNvPr id="15362" name="Rectangle 3"/>
          <p:cNvSpPr>
            <a:spLocks noGrp="1" noChangeArrowheads="1"/>
          </p:cNvSpPr>
          <p:nvPr>
            <p:ph type="subTitle" idx="1"/>
          </p:nvPr>
        </p:nvSpPr>
        <p:spPr>
          <a:xfrm>
            <a:off x="685800" y="2857500"/>
            <a:ext cx="7772400" cy="1543050"/>
          </a:xfrm>
        </p:spPr>
        <p:txBody>
          <a:bodyPr>
            <a:normAutofit fontScale="55000" lnSpcReduction="20000"/>
          </a:bodyPr>
          <a:lstStyle/>
          <a:p>
            <a:pPr eaLnBrk="1" hangingPunct="1">
              <a:spcBef>
                <a:spcPts val="0"/>
              </a:spcBef>
              <a:buFont typeface="Wingdings" charset="0"/>
              <a:buNone/>
            </a:pPr>
            <a:endParaRPr lang="en-US" sz="2400" dirty="0">
              <a:latin typeface="Arial" charset="0"/>
              <a:ea typeface="ＭＳ Ｐゴシック" charset="0"/>
              <a:cs typeface="ＭＳ Ｐゴシック" charset="0"/>
            </a:endParaRPr>
          </a:p>
          <a:p>
            <a:pPr eaLnBrk="1" hangingPunct="1">
              <a:spcBef>
                <a:spcPts val="0"/>
              </a:spcBef>
              <a:buFont typeface="Wingdings" charset="0"/>
              <a:buNone/>
            </a:pPr>
            <a:endParaRPr lang="en-US" sz="2400" dirty="0" smtClean="0">
              <a:latin typeface="Arial" charset="0"/>
              <a:ea typeface="ＭＳ Ｐゴシック" charset="0"/>
              <a:cs typeface="ＭＳ Ｐゴシック" charset="0"/>
            </a:endParaRPr>
          </a:p>
          <a:p>
            <a:pPr algn="ctr" eaLnBrk="1" hangingPunct="1">
              <a:spcBef>
                <a:spcPts val="0"/>
              </a:spcBef>
              <a:buFont typeface="Wingdings" charset="0"/>
              <a:buNone/>
            </a:pPr>
            <a:r>
              <a:rPr lang="en-US" sz="5100" b="1" dirty="0" smtClean="0">
                <a:latin typeface="Verdana"/>
                <a:ea typeface="ＭＳ Ｐゴシック" charset="0"/>
                <a:cs typeface="Verdana"/>
              </a:rPr>
              <a:t>Presented to IAB </a:t>
            </a:r>
          </a:p>
          <a:p>
            <a:pPr algn="ctr" eaLnBrk="1" hangingPunct="1">
              <a:spcBef>
                <a:spcPts val="0"/>
              </a:spcBef>
              <a:buFont typeface="Wingdings" charset="0"/>
              <a:buNone/>
            </a:pPr>
            <a:r>
              <a:rPr lang="en-US" sz="5100" b="1" dirty="0" smtClean="0">
                <a:latin typeface="Verdana"/>
                <a:ea typeface="ＭＳ Ｐゴシック" charset="0"/>
                <a:cs typeface="Verdana"/>
              </a:rPr>
              <a:t>3MS Educational Forum</a:t>
            </a:r>
          </a:p>
          <a:p>
            <a:pPr algn="ctr" eaLnBrk="1" hangingPunct="1">
              <a:spcBef>
                <a:spcPts val="0"/>
              </a:spcBef>
              <a:buFont typeface="Wingdings" charset="0"/>
              <a:buNone/>
            </a:pPr>
            <a:r>
              <a:rPr lang="en-US" sz="4200" dirty="0" smtClean="0">
                <a:latin typeface="Verdana"/>
                <a:ea typeface="ＭＳ Ｐゴシック" charset="0"/>
                <a:cs typeface="Verdana"/>
              </a:rPr>
              <a:t>July </a:t>
            </a:r>
            <a:r>
              <a:rPr lang="en-US" sz="4200" dirty="0">
                <a:latin typeface="Verdana"/>
                <a:ea typeface="ＭＳ Ｐゴシック" charset="0"/>
                <a:cs typeface="Verdana"/>
              </a:rPr>
              <a:t>8</a:t>
            </a:r>
            <a:r>
              <a:rPr lang="en-US" sz="4200" dirty="0" smtClean="0">
                <a:latin typeface="Verdana"/>
                <a:ea typeface="ＭＳ Ｐゴシック" charset="0"/>
                <a:cs typeface="Verdana"/>
              </a:rPr>
              <a:t>, 2015</a:t>
            </a:r>
            <a:endParaRPr lang="en-US" sz="4200" dirty="0">
              <a:latin typeface="Verdana"/>
              <a:ea typeface="ＭＳ Ｐゴシック" charset="0"/>
              <a:cs typeface="Verdana"/>
            </a:endParaRPr>
          </a:p>
        </p:txBody>
      </p:sp>
      <p:pic>
        <p:nvPicPr>
          <p:cNvPr id="6" name="Picture 5" descr="Media Rating Council, Inc Logo (Green)[1].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93442" y="4019550"/>
            <a:ext cx="1534270" cy="838200"/>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66950"/>
            <a:ext cx="8610600" cy="742950"/>
          </a:xfrm>
        </p:spPr>
        <p:txBody>
          <a:bodyPr>
            <a:noAutofit/>
          </a:bodyPr>
          <a:lstStyle/>
          <a:p>
            <a:pPr algn="ctr"/>
            <a:r>
              <a:rPr lang="en-US" sz="3200" b="1" dirty="0" smtClean="0">
                <a:latin typeface="Verdana"/>
                <a:cs typeface="Verdana"/>
              </a:rPr>
              <a:t>Reconciliation: Phase 3</a:t>
            </a:r>
            <a:endParaRPr lang="en-US" sz="3200" b="1" dirty="0">
              <a:latin typeface="Verdana"/>
              <a:cs typeface="Verdana"/>
            </a:endParaRPr>
          </a:p>
        </p:txBody>
      </p:sp>
      <p:sp>
        <p:nvSpPr>
          <p:cNvPr id="3" name="Slide Number Placeholder 2"/>
          <p:cNvSpPr>
            <a:spLocks noGrp="1"/>
          </p:cNvSpPr>
          <p:nvPr>
            <p:ph type="sldNum" sz="quarter" idx="12"/>
          </p:nvPr>
        </p:nvSpPr>
        <p:spPr/>
        <p:txBody>
          <a:bodyPr/>
          <a:lstStyle/>
          <a:p>
            <a:pPr>
              <a:defRPr/>
            </a:pPr>
            <a:fld id="{933210F6-A63A-426A-BDF1-25F1373032A6}" type="slidenum">
              <a:rPr lang="en-US" smtClean="0"/>
              <a:pPr>
                <a:defRPr/>
              </a:pPr>
              <a:t>10</a:t>
            </a:fld>
            <a:endParaRPr lang="en-US" dirty="0"/>
          </a:p>
        </p:txBody>
      </p:sp>
      <p:pic>
        <p:nvPicPr>
          <p:cNvPr id="4" name="Picture 3" descr="Media Rating Council, Inc Logo (Green)[1].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93442" y="4019550"/>
            <a:ext cx="1534270" cy="838200"/>
          </a:xfrm>
          <a:prstGeom prst="rect">
            <a:avLst/>
          </a:prstGeom>
        </p:spPr>
      </p:pic>
    </p:spTree>
    <p:extLst>
      <p:ext uri="{BB962C8B-B14F-4D97-AF65-F5344CB8AC3E}">
        <p14:creationId xmlns:p14="http://schemas.microsoft.com/office/powerpoint/2010/main" val="3245929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5750"/>
            <a:ext cx="8153400" cy="800100"/>
          </a:xfrm>
        </p:spPr>
        <p:txBody>
          <a:bodyPr>
            <a:normAutofit fontScale="90000"/>
          </a:bodyPr>
          <a:lstStyle/>
          <a:p>
            <a:r>
              <a:rPr lang="en-US" sz="3200" b="1" dirty="0" smtClean="0">
                <a:latin typeface="Verdana"/>
                <a:cs typeface="Verdana"/>
              </a:rPr>
              <a:t>Reconciliation Project Phase 3: Background</a:t>
            </a:r>
            <a:endParaRPr lang="en-US" sz="3200" b="1" dirty="0">
              <a:latin typeface="Verdana"/>
              <a:cs typeface="Verdana"/>
            </a:endParaRPr>
          </a:p>
        </p:txBody>
      </p:sp>
      <p:sp>
        <p:nvSpPr>
          <p:cNvPr id="3" name="Content Placeholder 2"/>
          <p:cNvSpPr>
            <a:spLocks noGrp="1"/>
          </p:cNvSpPr>
          <p:nvPr>
            <p:ph idx="1"/>
          </p:nvPr>
        </p:nvSpPr>
        <p:spPr>
          <a:xfrm>
            <a:off x="457200" y="1200150"/>
            <a:ext cx="8229600" cy="3429000"/>
          </a:xfrm>
        </p:spPr>
        <p:txBody>
          <a:bodyPr>
            <a:normAutofit fontScale="92500" lnSpcReduction="20000"/>
          </a:bodyPr>
          <a:lstStyle/>
          <a:p>
            <a:pPr>
              <a:lnSpc>
                <a:spcPct val="120000"/>
              </a:lnSpc>
              <a:spcBef>
                <a:spcPts val="0"/>
              </a:spcBef>
              <a:buFont typeface="Wingdings" charset="2"/>
              <a:buChar char="§"/>
            </a:pPr>
            <a:r>
              <a:rPr lang="en-US" sz="2400" dirty="0" smtClean="0">
                <a:latin typeface="Verdana"/>
                <a:cs typeface="Verdana"/>
              </a:rPr>
              <a:t>MRC issued broad call to the industry on January </a:t>
            </a:r>
            <a:r>
              <a:rPr lang="en-US" dirty="0" smtClean="0">
                <a:latin typeface="Verdana"/>
                <a:cs typeface="Verdana"/>
              </a:rPr>
              <a:t>16</a:t>
            </a:r>
            <a:r>
              <a:rPr lang="en-US" sz="2400" dirty="0" smtClean="0">
                <a:latin typeface="Verdana"/>
                <a:cs typeface="Verdana"/>
              </a:rPr>
              <a:t>, 2015, requesting data for campaigns measured by 2 or more accredited viewability vendors</a:t>
            </a:r>
          </a:p>
          <a:p>
            <a:pPr lvl="1">
              <a:lnSpc>
                <a:spcPct val="120000"/>
              </a:lnSpc>
              <a:spcBef>
                <a:spcPts val="0"/>
              </a:spcBef>
              <a:buFont typeface="Wingdings" charset="2"/>
              <a:buChar char="§"/>
            </a:pPr>
            <a:r>
              <a:rPr lang="en-US" sz="2000" dirty="0" smtClean="0">
                <a:latin typeface="Verdana"/>
                <a:cs typeface="Verdana"/>
              </a:rPr>
              <a:t>All information provided on strictly confidential basis</a:t>
            </a:r>
          </a:p>
          <a:p>
            <a:pPr>
              <a:lnSpc>
                <a:spcPct val="120000"/>
              </a:lnSpc>
              <a:spcBef>
                <a:spcPts val="0"/>
              </a:spcBef>
              <a:buFont typeface="Wingdings" charset="2"/>
              <a:buChar char="§"/>
            </a:pPr>
            <a:r>
              <a:rPr lang="en-US" dirty="0" smtClean="0">
                <a:latin typeface="Verdana"/>
                <a:cs typeface="Verdana"/>
              </a:rPr>
              <a:t>In response, we received campaigns from a broad range of publishers, agencies, and marketers</a:t>
            </a:r>
            <a:endParaRPr lang="en-US" sz="1600" dirty="0">
              <a:latin typeface="Verdana"/>
              <a:cs typeface="Verdana"/>
            </a:endParaRPr>
          </a:p>
          <a:p>
            <a:pPr lvl="1">
              <a:lnSpc>
                <a:spcPct val="120000"/>
              </a:lnSpc>
              <a:spcBef>
                <a:spcPts val="0"/>
              </a:spcBef>
              <a:buFont typeface="Wingdings" charset="2"/>
              <a:buChar char="§"/>
            </a:pPr>
            <a:r>
              <a:rPr lang="en-US" dirty="0" smtClean="0">
                <a:latin typeface="Verdana"/>
                <a:cs typeface="Verdana"/>
              </a:rPr>
              <a:t>Nearly 4 billion served impressions</a:t>
            </a:r>
          </a:p>
          <a:p>
            <a:pPr lvl="1">
              <a:lnSpc>
                <a:spcPct val="120000"/>
              </a:lnSpc>
              <a:spcBef>
                <a:spcPts val="0"/>
              </a:spcBef>
              <a:buFont typeface="Wingdings" charset="2"/>
              <a:buChar char="§"/>
            </a:pPr>
            <a:r>
              <a:rPr lang="en-US" dirty="0" smtClean="0">
                <a:latin typeface="Verdana"/>
                <a:cs typeface="Verdana"/>
              </a:rPr>
              <a:t>Included display and video ads, covering a wide range of placements and sites</a:t>
            </a:r>
          </a:p>
          <a:p>
            <a:pPr lvl="1">
              <a:lnSpc>
                <a:spcPct val="120000"/>
              </a:lnSpc>
              <a:spcBef>
                <a:spcPts val="0"/>
              </a:spcBef>
              <a:buFont typeface="Wingdings" charset="2"/>
              <a:buChar char="§"/>
            </a:pPr>
            <a:r>
              <a:rPr lang="en-US" dirty="0" smtClean="0">
                <a:latin typeface="Verdana"/>
                <a:cs typeface="Verdana"/>
              </a:rPr>
              <a:t>Campaign data included most major viewability vendors</a:t>
            </a:r>
          </a:p>
        </p:txBody>
      </p:sp>
      <p:sp>
        <p:nvSpPr>
          <p:cNvPr id="5" name="Slide Number Placeholder 4"/>
          <p:cNvSpPr>
            <a:spLocks noGrp="1"/>
          </p:cNvSpPr>
          <p:nvPr>
            <p:ph type="sldNum" sz="quarter" idx="12"/>
          </p:nvPr>
        </p:nvSpPr>
        <p:spPr/>
        <p:txBody>
          <a:bodyPr/>
          <a:lstStyle/>
          <a:p>
            <a:pPr>
              <a:defRPr/>
            </a:pPr>
            <a:fld id="{86DF9F58-78DA-4BF2-8A75-64C57D58F543}" type="slidenum">
              <a:rPr lang="en-US" smtClean="0"/>
              <a:pPr>
                <a:defRPr/>
              </a:pPr>
              <a:t>11</a:t>
            </a:fld>
            <a:endParaRPr lang="en-US" dirty="0"/>
          </a:p>
        </p:txBody>
      </p:sp>
    </p:spTree>
    <p:extLst>
      <p:ext uri="{BB962C8B-B14F-4D97-AF65-F5344CB8AC3E}">
        <p14:creationId xmlns:p14="http://schemas.microsoft.com/office/powerpoint/2010/main" val="209589074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5750"/>
            <a:ext cx="8153400" cy="800100"/>
          </a:xfrm>
        </p:spPr>
        <p:txBody>
          <a:bodyPr>
            <a:normAutofit fontScale="90000"/>
          </a:bodyPr>
          <a:lstStyle/>
          <a:p>
            <a:r>
              <a:rPr lang="en-US" sz="3200" b="1" dirty="0" smtClean="0">
                <a:latin typeface="Verdana"/>
                <a:cs typeface="Verdana"/>
              </a:rPr>
              <a:t>Reconciliation Project Phase 3: </a:t>
            </a:r>
            <a:br>
              <a:rPr lang="en-US" sz="3200" b="1" dirty="0" smtClean="0">
                <a:latin typeface="Verdana"/>
                <a:cs typeface="Verdana"/>
              </a:rPr>
            </a:br>
            <a:r>
              <a:rPr lang="en-US" sz="3200" b="1" dirty="0" smtClean="0">
                <a:latin typeface="Verdana"/>
                <a:cs typeface="Verdana"/>
              </a:rPr>
              <a:t>Differences by Campaign</a:t>
            </a:r>
            <a:endParaRPr lang="en-US" sz="3200" b="1" dirty="0">
              <a:latin typeface="Verdana"/>
              <a:cs typeface="Verdana"/>
            </a:endParaRPr>
          </a:p>
        </p:txBody>
      </p:sp>
      <p:sp>
        <p:nvSpPr>
          <p:cNvPr id="5" name="Slide Number Placeholder 4"/>
          <p:cNvSpPr>
            <a:spLocks noGrp="1"/>
          </p:cNvSpPr>
          <p:nvPr>
            <p:ph type="sldNum" sz="quarter" idx="12"/>
          </p:nvPr>
        </p:nvSpPr>
        <p:spPr/>
        <p:txBody>
          <a:bodyPr/>
          <a:lstStyle/>
          <a:p>
            <a:pPr>
              <a:defRPr/>
            </a:pPr>
            <a:fld id="{86DF9F58-78DA-4BF2-8A75-64C57D58F543}" type="slidenum">
              <a:rPr lang="en-US" smtClean="0"/>
              <a:pPr>
                <a:defRPr/>
              </a:pPr>
              <a:t>12</a:t>
            </a:fld>
            <a:endParaRPr lang="en-US" dirty="0"/>
          </a:p>
        </p:txBody>
      </p:sp>
      <p:graphicFrame>
        <p:nvGraphicFramePr>
          <p:cNvPr id="4" name="Chart 3"/>
          <p:cNvGraphicFramePr/>
          <p:nvPr>
            <p:extLst>
              <p:ext uri="{D42A27DB-BD31-4B8C-83A1-F6EECF244321}">
                <p14:modId xmlns:p14="http://schemas.microsoft.com/office/powerpoint/2010/main" val="3727738408"/>
              </p:ext>
            </p:extLst>
          </p:nvPr>
        </p:nvGraphicFramePr>
        <p:xfrm>
          <a:off x="1524000" y="1276350"/>
          <a:ext cx="6096000" cy="33274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066800" y="4552950"/>
            <a:ext cx="6858000" cy="307777"/>
          </a:xfrm>
          <a:prstGeom prst="rect">
            <a:avLst/>
          </a:prstGeom>
          <a:noFill/>
        </p:spPr>
        <p:txBody>
          <a:bodyPr wrap="square" rtlCol="0">
            <a:spAutoFit/>
          </a:bodyPr>
          <a:lstStyle/>
          <a:p>
            <a:pPr algn="ctr"/>
            <a:r>
              <a:rPr lang="en-US" sz="1400" dirty="0" smtClean="0"/>
              <a:t>Among campaigns with more than 100,000 viewable impressions.</a:t>
            </a:r>
            <a:endParaRPr lang="en-US" sz="1400" dirty="0"/>
          </a:p>
        </p:txBody>
      </p:sp>
    </p:spTree>
    <p:extLst>
      <p:ext uri="{BB962C8B-B14F-4D97-AF65-F5344CB8AC3E}">
        <p14:creationId xmlns:p14="http://schemas.microsoft.com/office/powerpoint/2010/main" val="275928237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5750"/>
            <a:ext cx="8153400" cy="800100"/>
          </a:xfrm>
        </p:spPr>
        <p:txBody>
          <a:bodyPr>
            <a:normAutofit fontScale="90000"/>
          </a:bodyPr>
          <a:lstStyle/>
          <a:p>
            <a:r>
              <a:rPr lang="en-US" sz="3200" b="1" dirty="0" smtClean="0">
                <a:latin typeface="Verdana"/>
                <a:cs typeface="Verdana"/>
              </a:rPr>
              <a:t>Reconciliation Project </a:t>
            </a:r>
            <a:r>
              <a:rPr lang="en-US" sz="3200" b="1" dirty="0">
                <a:latin typeface="Verdana"/>
                <a:cs typeface="Verdana"/>
              </a:rPr>
              <a:t>Phase </a:t>
            </a:r>
            <a:r>
              <a:rPr lang="en-US" sz="3200" b="1" dirty="0" smtClean="0">
                <a:latin typeface="Verdana"/>
                <a:cs typeface="Verdana"/>
              </a:rPr>
              <a:t>3: </a:t>
            </a:r>
            <a:br>
              <a:rPr lang="en-US" sz="3200" b="1" dirty="0" smtClean="0">
                <a:latin typeface="Verdana"/>
                <a:cs typeface="Verdana"/>
              </a:rPr>
            </a:br>
            <a:r>
              <a:rPr lang="en-US" sz="3200" b="1" dirty="0" smtClean="0">
                <a:latin typeface="Verdana"/>
                <a:cs typeface="Verdana"/>
              </a:rPr>
              <a:t>Topline Findings</a:t>
            </a:r>
            <a:endParaRPr lang="en-US" sz="3200" b="1" dirty="0">
              <a:latin typeface="Verdana"/>
              <a:cs typeface="Verdana"/>
            </a:endParaRPr>
          </a:p>
        </p:txBody>
      </p:sp>
      <p:sp>
        <p:nvSpPr>
          <p:cNvPr id="3" name="Content Placeholder 2"/>
          <p:cNvSpPr>
            <a:spLocks noGrp="1"/>
          </p:cNvSpPr>
          <p:nvPr>
            <p:ph idx="1"/>
          </p:nvPr>
        </p:nvSpPr>
        <p:spPr>
          <a:xfrm>
            <a:off x="457200" y="1200150"/>
            <a:ext cx="8229600" cy="3429000"/>
          </a:xfrm>
        </p:spPr>
        <p:txBody>
          <a:bodyPr>
            <a:normAutofit lnSpcReduction="10000"/>
          </a:bodyPr>
          <a:lstStyle/>
          <a:p>
            <a:pPr>
              <a:lnSpc>
                <a:spcPct val="120000"/>
              </a:lnSpc>
              <a:spcBef>
                <a:spcPts val="0"/>
              </a:spcBef>
              <a:buFont typeface="Wingdings" charset="2"/>
              <a:buChar char="§"/>
            </a:pPr>
            <a:r>
              <a:rPr lang="en-US" dirty="0" smtClean="0">
                <a:latin typeface="Verdana"/>
                <a:cs typeface="Verdana"/>
              </a:rPr>
              <a:t>Among sizable campaigns* examined, 63% of campaigns had viewable impression measurement differences of less than 10%</a:t>
            </a:r>
          </a:p>
          <a:p>
            <a:pPr lvl="2">
              <a:lnSpc>
                <a:spcPct val="120000"/>
              </a:lnSpc>
              <a:spcBef>
                <a:spcPts val="0"/>
              </a:spcBef>
              <a:buFont typeface="Wingdings" charset="2"/>
              <a:buChar char="§"/>
            </a:pPr>
            <a:r>
              <a:rPr lang="en-US" dirty="0" smtClean="0">
                <a:latin typeface="Verdana"/>
                <a:cs typeface="Verdana"/>
              </a:rPr>
              <a:t>The weighted average of these differences was 4.1%</a:t>
            </a:r>
          </a:p>
          <a:p>
            <a:pPr lvl="2">
              <a:lnSpc>
                <a:spcPct val="120000"/>
              </a:lnSpc>
              <a:spcBef>
                <a:spcPts val="0"/>
              </a:spcBef>
              <a:buFont typeface="Wingdings" charset="2"/>
              <a:buChar char="§"/>
            </a:pPr>
            <a:r>
              <a:rPr lang="en-US" dirty="0" smtClean="0">
                <a:latin typeface="Verdana"/>
                <a:cs typeface="Verdana"/>
              </a:rPr>
              <a:t>Among the 37% of campaigns where differences of 10% or more were observed, the median difference was 23%, and the weighted average difference was 34%</a:t>
            </a:r>
          </a:p>
          <a:p>
            <a:pPr lvl="3">
              <a:lnSpc>
                <a:spcPct val="120000"/>
              </a:lnSpc>
              <a:spcBef>
                <a:spcPts val="0"/>
              </a:spcBef>
              <a:buFont typeface="Wingdings" charset="2"/>
              <a:buChar char="§"/>
            </a:pPr>
            <a:r>
              <a:rPr lang="en-US" dirty="0" smtClean="0">
                <a:latin typeface="Verdana"/>
                <a:cs typeface="Verdana"/>
              </a:rPr>
              <a:t>These ranges were higher than seen in prior reconciliations</a:t>
            </a:r>
          </a:p>
          <a:p>
            <a:pPr lvl="2">
              <a:lnSpc>
                <a:spcPct val="120000"/>
              </a:lnSpc>
              <a:spcBef>
                <a:spcPts val="0"/>
              </a:spcBef>
              <a:buFont typeface="Wingdings" charset="2"/>
              <a:buChar char="§"/>
            </a:pPr>
            <a:r>
              <a:rPr lang="en-US" dirty="0" smtClean="0">
                <a:latin typeface="Verdana"/>
                <a:cs typeface="Verdana"/>
              </a:rPr>
              <a:t>Smaller campaigns demonstrated more variability</a:t>
            </a:r>
          </a:p>
          <a:p>
            <a:pPr lvl="3">
              <a:lnSpc>
                <a:spcPct val="120000"/>
              </a:lnSpc>
              <a:spcBef>
                <a:spcPts val="0"/>
              </a:spcBef>
              <a:buFont typeface="Wingdings" charset="2"/>
              <a:buChar char="§"/>
            </a:pPr>
            <a:r>
              <a:rPr lang="en-US" dirty="0" smtClean="0">
                <a:latin typeface="Verdana"/>
                <a:cs typeface="Verdana"/>
              </a:rPr>
              <a:t>But reasons for differences consistent with larger campaigns</a:t>
            </a:r>
          </a:p>
          <a:p>
            <a:pPr lvl="1">
              <a:lnSpc>
                <a:spcPct val="120000"/>
              </a:lnSpc>
              <a:spcBef>
                <a:spcPts val="0"/>
              </a:spcBef>
              <a:buFont typeface="Wingdings" charset="2"/>
              <a:buChar char="§"/>
            </a:pPr>
            <a:endParaRPr lang="en-US" dirty="0" smtClean="0">
              <a:latin typeface="Verdana"/>
              <a:cs typeface="Verdana"/>
            </a:endParaRPr>
          </a:p>
        </p:txBody>
      </p:sp>
      <p:sp>
        <p:nvSpPr>
          <p:cNvPr id="5" name="Slide Number Placeholder 4"/>
          <p:cNvSpPr>
            <a:spLocks noGrp="1"/>
          </p:cNvSpPr>
          <p:nvPr>
            <p:ph type="sldNum" sz="quarter" idx="12"/>
          </p:nvPr>
        </p:nvSpPr>
        <p:spPr/>
        <p:txBody>
          <a:bodyPr/>
          <a:lstStyle/>
          <a:p>
            <a:pPr>
              <a:defRPr/>
            </a:pPr>
            <a:fld id="{86DF9F58-78DA-4BF2-8A75-64C57D58F543}" type="slidenum">
              <a:rPr lang="en-US" smtClean="0"/>
              <a:pPr>
                <a:defRPr/>
              </a:pPr>
              <a:t>13</a:t>
            </a:fld>
            <a:endParaRPr lang="en-US" dirty="0"/>
          </a:p>
        </p:txBody>
      </p:sp>
      <p:sp>
        <p:nvSpPr>
          <p:cNvPr id="4" name="TextBox 3"/>
          <p:cNvSpPr txBox="1"/>
          <p:nvPr/>
        </p:nvSpPr>
        <p:spPr>
          <a:xfrm>
            <a:off x="1219200" y="4629150"/>
            <a:ext cx="6553200" cy="369332"/>
          </a:xfrm>
          <a:prstGeom prst="rect">
            <a:avLst/>
          </a:prstGeom>
          <a:noFill/>
        </p:spPr>
        <p:txBody>
          <a:bodyPr wrap="square" rtlCol="0">
            <a:spAutoFit/>
          </a:bodyPr>
          <a:lstStyle/>
          <a:p>
            <a:pPr algn="ctr"/>
            <a:r>
              <a:rPr lang="en-US" dirty="0" smtClean="0"/>
              <a:t>* = defined as &gt;100,000 viewable impressions</a:t>
            </a:r>
            <a:endParaRPr lang="en-US" dirty="0"/>
          </a:p>
        </p:txBody>
      </p:sp>
    </p:spTree>
    <p:extLst>
      <p:ext uri="{BB962C8B-B14F-4D97-AF65-F5344CB8AC3E}">
        <p14:creationId xmlns:p14="http://schemas.microsoft.com/office/powerpoint/2010/main" val="118388277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5750"/>
            <a:ext cx="8153400" cy="800100"/>
          </a:xfrm>
        </p:spPr>
        <p:txBody>
          <a:bodyPr>
            <a:normAutofit fontScale="90000"/>
          </a:bodyPr>
          <a:lstStyle/>
          <a:p>
            <a:r>
              <a:rPr lang="en-US" sz="3200" b="1" dirty="0" smtClean="0">
                <a:latin typeface="Verdana"/>
                <a:cs typeface="Verdana"/>
              </a:rPr>
              <a:t>Reconciliation Project: Reasons for Differences Observed</a:t>
            </a:r>
            <a:endParaRPr lang="en-US" sz="3200" b="1" dirty="0">
              <a:latin typeface="Verdana"/>
              <a:cs typeface="Verdana"/>
            </a:endParaRPr>
          </a:p>
        </p:txBody>
      </p:sp>
      <p:sp>
        <p:nvSpPr>
          <p:cNvPr id="5" name="Slide Number Placeholder 4"/>
          <p:cNvSpPr>
            <a:spLocks noGrp="1"/>
          </p:cNvSpPr>
          <p:nvPr>
            <p:ph type="sldNum" sz="quarter" idx="12"/>
          </p:nvPr>
        </p:nvSpPr>
        <p:spPr/>
        <p:txBody>
          <a:bodyPr/>
          <a:lstStyle/>
          <a:p>
            <a:pPr>
              <a:defRPr/>
            </a:pPr>
            <a:fld id="{86DF9F58-78DA-4BF2-8A75-64C57D58F543}" type="slidenum">
              <a:rPr lang="en-US" smtClean="0"/>
              <a:pPr>
                <a:defRPr/>
              </a:pPr>
              <a:t>14</a:t>
            </a:fld>
            <a:endParaRPr lang="en-US" dirty="0"/>
          </a:p>
        </p:txBody>
      </p:sp>
      <p:graphicFrame>
        <p:nvGraphicFramePr>
          <p:cNvPr id="4" name="Chart 3"/>
          <p:cNvGraphicFramePr/>
          <p:nvPr>
            <p:extLst>
              <p:ext uri="{D42A27DB-BD31-4B8C-83A1-F6EECF244321}">
                <p14:modId xmlns:p14="http://schemas.microsoft.com/office/powerpoint/2010/main" val="2824204379"/>
              </p:ext>
            </p:extLst>
          </p:nvPr>
        </p:nvGraphicFramePr>
        <p:xfrm>
          <a:off x="1524000" y="1276350"/>
          <a:ext cx="6096000" cy="33274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066800" y="4552950"/>
            <a:ext cx="6858000" cy="307777"/>
          </a:xfrm>
          <a:prstGeom prst="rect">
            <a:avLst/>
          </a:prstGeom>
          <a:noFill/>
        </p:spPr>
        <p:txBody>
          <a:bodyPr wrap="square" rtlCol="0">
            <a:spAutoFit/>
          </a:bodyPr>
          <a:lstStyle/>
          <a:p>
            <a:pPr algn="ctr"/>
            <a:r>
              <a:rPr lang="en-US" sz="1400" dirty="0" smtClean="0"/>
              <a:t>Among all campaigns for which data was received.</a:t>
            </a:r>
            <a:endParaRPr lang="en-US" sz="1400" dirty="0"/>
          </a:p>
        </p:txBody>
      </p:sp>
    </p:spTree>
    <p:extLst>
      <p:ext uri="{BB962C8B-B14F-4D97-AF65-F5344CB8AC3E}">
        <p14:creationId xmlns:p14="http://schemas.microsoft.com/office/powerpoint/2010/main" val="220219821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5750"/>
            <a:ext cx="8153400" cy="800100"/>
          </a:xfrm>
        </p:spPr>
        <p:txBody>
          <a:bodyPr>
            <a:normAutofit fontScale="90000"/>
          </a:bodyPr>
          <a:lstStyle/>
          <a:p>
            <a:r>
              <a:rPr lang="en-US" sz="3200" b="1" dirty="0" smtClean="0">
                <a:latin typeface="Verdana"/>
                <a:cs typeface="Verdana"/>
              </a:rPr>
              <a:t>Reconciliation Project Phase 3: </a:t>
            </a:r>
            <a:br>
              <a:rPr lang="en-US" sz="3200" b="1" dirty="0" smtClean="0">
                <a:latin typeface="Verdana"/>
                <a:cs typeface="Verdana"/>
              </a:rPr>
            </a:br>
            <a:r>
              <a:rPr lang="en-US" sz="3200" b="1" dirty="0" smtClean="0">
                <a:latin typeface="Verdana"/>
                <a:cs typeface="Verdana"/>
              </a:rPr>
              <a:t>Reasons Identified for Differences*</a:t>
            </a:r>
            <a:endParaRPr lang="en-US" sz="3200" b="1" dirty="0">
              <a:latin typeface="Verdana"/>
              <a:cs typeface="Verdana"/>
            </a:endParaRPr>
          </a:p>
        </p:txBody>
      </p:sp>
      <p:sp>
        <p:nvSpPr>
          <p:cNvPr id="3" name="Content Placeholder 2"/>
          <p:cNvSpPr>
            <a:spLocks noGrp="1"/>
          </p:cNvSpPr>
          <p:nvPr>
            <p:ph idx="1"/>
          </p:nvPr>
        </p:nvSpPr>
        <p:spPr>
          <a:xfrm>
            <a:off x="457200" y="1200150"/>
            <a:ext cx="8229600" cy="3429000"/>
          </a:xfrm>
        </p:spPr>
        <p:txBody>
          <a:bodyPr>
            <a:normAutofit fontScale="92500" lnSpcReduction="20000"/>
          </a:bodyPr>
          <a:lstStyle/>
          <a:p>
            <a:pPr marL="0" indent="0">
              <a:lnSpc>
                <a:spcPct val="120000"/>
              </a:lnSpc>
              <a:spcBef>
                <a:spcPts val="0"/>
              </a:spcBef>
              <a:buNone/>
            </a:pPr>
            <a:r>
              <a:rPr lang="en-US" u="sng" dirty="0" smtClean="0">
                <a:latin typeface="Verdana"/>
                <a:cs typeface="Verdana"/>
              </a:rPr>
              <a:t>Issue 1:</a:t>
            </a:r>
          </a:p>
          <a:p>
            <a:pPr marL="274320" lvl="1" indent="0">
              <a:lnSpc>
                <a:spcPct val="120000"/>
              </a:lnSpc>
              <a:spcBef>
                <a:spcPts val="0"/>
              </a:spcBef>
              <a:buNone/>
            </a:pPr>
            <a:r>
              <a:rPr lang="en-US" dirty="0" smtClean="0">
                <a:latin typeface="Verdana"/>
                <a:cs typeface="Verdana"/>
              </a:rPr>
              <a:t>54% of the total difference was a result of differing treatments of mobile viewable impressions.</a:t>
            </a:r>
          </a:p>
          <a:p>
            <a:pPr marL="731520" lvl="1" indent="-457200">
              <a:lnSpc>
                <a:spcPct val="120000"/>
              </a:lnSpc>
              <a:spcBef>
                <a:spcPts val="0"/>
              </a:spcBef>
              <a:buFont typeface="+mj-lt"/>
              <a:buAutoNum type="arabicPeriod"/>
            </a:pPr>
            <a:endParaRPr lang="en-US" i="1" dirty="0">
              <a:latin typeface="Verdana"/>
              <a:cs typeface="Verdana"/>
            </a:endParaRPr>
          </a:p>
          <a:p>
            <a:pPr marL="0" indent="0">
              <a:lnSpc>
                <a:spcPct val="120000"/>
              </a:lnSpc>
              <a:spcBef>
                <a:spcPts val="0"/>
              </a:spcBef>
              <a:buNone/>
            </a:pPr>
            <a:r>
              <a:rPr lang="en-US" i="1" dirty="0" smtClean="0">
                <a:latin typeface="Verdana"/>
                <a:cs typeface="Verdana"/>
              </a:rPr>
              <a:t>Differences attributable to mobile viewable impression measurement have grown since our earlier reconciliation work.  </a:t>
            </a:r>
          </a:p>
          <a:p>
            <a:pPr lvl="1">
              <a:lnSpc>
                <a:spcPct val="120000"/>
              </a:lnSpc>
              <a:spcBef>
                <a:spcPts val="0"/>
              </a:spcBef>
            </a:pPr>
            <a:r>
              <a:rPr lang="en-US" i="1" dirty="0" smtClean="0">
                <a:latin typeface="Verdana"/>
                <a:cs typeface="Verdana"/>
              </a:rPr>
              <a:t>Segregation of mobile counts is highly critical.</a:t>
            </a:r>
          </a:p>
          <a:p>
            <a:pPr lvl="1">
              <a:lnSpc>
                <a:spcPct val="120000"/>
              </a:lnSpc>
              <a:spcBef>
                <a:spcPts val="0"/>
              </a:spcBef>
            </a:pPr>
            <a:r>
              <a:rPr lang="en-US" i="1" dirty="0" smtClean="0">
                <a:latin typeface="Verdana"/>
                <a:cs typeface="Verdana"/>
              </a:rPr>
              <a:t>No one is currently accredited by MRC for mobile viewable impression measurement.</a:t>
            </a:r>
            <a:endParaRPr lang="en-US" i="1" dirty="0">
              <a:latin typeface="Verdana"/>
              <a:cs typeface="Verdana"/>
            </a:endParaRPr>
          </a:p>
        </p:txBody>
      </p:sp>
      <p:sp>
        <p:nvSpPr>
          <p:cNvPr id="5" name="Slide Number Placeholder 4"/>
          <p:cNvSpPr>
            <a:spLocks noGrp="1"/>
          </p:cNvSpPr>
          <p:nvPr>
            <p:ph type="sldNum" sz="quarter" idx="12"/>
          </p:nvPr>
        </p:nvSpPr>
        <p:spPr/>
        <p:txBody>
          <a:bodyPr/>
          <a:lstStyle/>
          <a:p>
            <a:pPr>
              <a:defRPr/>
            </a:pPr>
            <a:fld id="{86DF9F58-78DA-4BF2-8A75-64C57D58F543}" type="slidenum">
              <a:rPr lang="en-US" smtClean="0"/>
              <a:pPr>
                <a:defRPr/>
              </a:pPr>
              <a:t>15</a:t>
            </a:fld>
            <a:endParaRPr lang="en-US" dirty="0"/>
          </a:p>
        </p:txBody>
      </p:sp>
      <p:sp>
        <p:nvSpPr>
          <p:cNvPr id="6" name="TextBox 5"/>
          <p:cNvSpPr txBox="1"/>
          <p:nvPr/>
        </p:nvSpPr>
        <p:spPr>
          <a:xfrm>
            <a:off x="990600" y="4705350"/>
            <a:ext cx="7239000" cy="369332"/>
          </a:xfrm>
          <a:prstGeom prst="rect">
            <a:avLst/>
          </a:prstGeom>
          <a:noFill/>
        </p:spPr>
        <p:txBody>
          <a:bodyPr wrap="square" rtlCol="0">
            <a:spAutoFit/>
          </a:bodyPr>
          <a:lstStyle/>
          <a:p>
            <a:pPr algn="ctr"/>
            <a:r>
              <a:rPr lang="en-US" sz="1200" dirty="0" smtClean="0">
                <a:solidFill>
                  <a:srgbClr val="FF0000"/>
                </a:solidFill>
              </a:rPr>
              <a:t>* Percentages based on data from all campaigns received</a:t>
            </a:r>
            <a:r>
              <a:rPr lang="en-US" dirty="0" smtClean="0">
                <a:solidFill>
                  <a:srgbClr val="FF0000"/>
                </a:solidFill>
              </a:rPr>
              <a:t>.</a:t>
            </a:r>
            <a:endParaRPr lang="en-US" dirty="0">
              <a:solidFill>
                <a:srgbClr val="FF0000"/>
              </a:solidFill>
            </a:endParaRPr>
          </a:p>
        </p:txBody>
      </p:sp>
    </p:spTree>
    <p:extLst>
      <p:ext uri="{BB962C8B-B14F-4D97-AF65-F5344CB8AC3E}">
        <p14:creationId xmlns:p14="http://schemas.microsoft.com/office/powerpoint/2010/main" val="118388277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5750"/>
            <a:ext cx="8153400" cy="800100"/>
          </a:xfrm>
        </p:spPr>
        <p:txBody>
          <a:bodyPr>
            <a:normAutofit fontScale="90000"/>
          </a:bodyPr>
          <a:lstStyle/>
          <a:p>
            <a:r>
              <a:rPr lang="en-US" sz="3200" b="1" dirty="0" smtClean="0">
                <a:latin typeface="Verdana"/>
                <a:cs typeface="Verdana"/>
              </a:rPr>
              <a:t>Reconciliation Project Phase 3: </a:t>
            </a:r>
            <a:br>
              <a:rPr lang="en-US" sz="3200" b="1" dirty="0" smtClean="0">
                <a:latin typeface="Verdana"/>
                <a:cs typeface="Verdana"/>
              </a:rPr>
            </a:br>
            <a:r>
              <a:rPr lang="en-US" sz="3200" b="1" dirty="0" smtClean="0">
                <a:latin typeface="Verdana"/>
                <a:cs typeface="Verdana"/>
              </a:rPr>
              <a:t>Reasons Identified for Differences</a:t>
            </a:r>
            <a:endParaRPr lang="en-US" sz="3200" b="1" dirty="0">
              <a:latin typeface="Verdana"/>
              <a:cs typeface="Verdana"/>
            </a:endParaRPr>
          </a:p>
        </p:txBody>
      </p:sp>
      <p:sp>
        <p:nvSpPr>
          <p:cNvPr id="3" name="Content Placeholder 2"/>
          <p:cNvSpPr>
            <a:spLocks noGrp="1"/>
          </p:cNvSpPr>
          <p:nvPr>
            <p:ph idx="1"/>
          </p:nvPr>
        </p:nvSpPr>
        <p:spPr>
          <a:xfrm>
            <a:off x="457200" y="1200150"/>
            <a:ext cx="8229600" cy="3429000"/>
          </a:xfrm>
        </p:spPr>
        <p:txBody>
          <a:bodyPr>
            <a:normAutofit/>
          </a:bodyPr>
          <a:lstStyle/>
          <a:p>
            <a:pPr marL="0" indent="0">
              <a:lnSpc>
                <a:spcPct val="120000"/>
              </a:lnSpc>
              <a:spcBef>
                <a:spcPts val="0"/>
              </a:spcBef>
              <a:buNone/>
            </a:pPr>
            <a:r>
              <a:rPr lang="en-US" u="sng" dirty="0" smtClean="0">
                <a:latin typeface="Verdana"/>
                <a:cs typeface="Verdana"/>
              </a:rPr>
              <a:t>Issue 2:</a:t>
            </a:r>
          </a:p>
          <a:p>
            <a:pPr marL="274320" lvl="1" indent="0">
              <a:lnSpc>
                <a:spcPct val="120000"/>
              </a:lnSpc>
              <a:spcBef>
                <a:spcPts val="0"/>
              </a:spcBef>
              <a:buNone/>
            </a:pPr>
            <a:r>
              <a:rPr lang="en-US" dirty="0" smtClean="0">
                <a:latin typeface="Verdana"/>
                <a:cs typeface="Verdana"/>
              </a:rPr>
              <a:t>28% of the total differences observed was a result of differing treatments of multi-ad unit situations</a:t>
            </a:r>
          </a:p>
          <a:p>
            <a:pPr marL="274320" lvl="1" indent="0">
              <a:lnSpc>
                <a:spcPct val="120000"/>
              </a:lnSpc>
              <a:spcBef>
                <a:spcPts val="0"/>
              </a:spcBef>
              <a:buNone/>
            </a:pPr>
            <a:endParaRPr lang="en-US" dirty="0">
              <a:latin typeface="Verdana"/>
              <a:cs typeface="Verdana"/>
            </a:endParaRPr>
          </a:p>
          <a:p>
            <a:pPr marL="274320" lvl="1" indent="0">
              <a:lnSpc>
                <a:spcPct val="120000"/>
              </a:lnSpc>
              <a:spcBef>
                <a:spcPts val="0"/>
              </a:spcBef>
              <a:buNone/>
            </a:pPr>
            <a:r>
              <a:rPr lang="en-US" i="1" dirty="0" smtClean="0">
                <a:latin typeface="Verdana"/>
                <a:cs typeface="Verdana"/>
              </a:rPr>
              <a:t>This issue was addressed in MRC’s April 2015 reconciliation guidance to vendors, and will be formally introduced into the Viewable Impression Measurement Guidelines shortly when that document is formally updated.</a:t>
            </a:r>
          </a:p>
        </p:txBody>
      </p:sp>
      <p:sp>
        <p:nvSpPr>
          <p:cNvPr id="5" name="Slide Number Placeholder 4"/>
          <p:cNvSpPr>
            <a:spLocks noGrp="1"/>
          </p:cNvSpPr>
          <p:nvPr>
            <p:ph type="sldNum" sz="quarter" idx="12"/>
          </p:nvPr>
        </p:nvSpPr>
        <p:spPr/>
        <p:txBody>
          <a:bodyPr/>
          <a:lstStyle/>
          <a:p>
            <a:pPr>
              <a:defRPr/>
            </a:pPr>
            <a:fld id="{86DF9F58-78DA-4BF2-8A75-64C57D58F543}" type="slidenum">
              <a:rPr lang="en-US" smtClean="0"/>
              <a:pPr>
                <a:defRPr/>
              </a:pPr>
              <a:t>16</a:t>
            </a:fld>
            <a:endParaRPr lang="en-US" dirty="0"/>
          </a:p>
        </p:txBody>
      </p:sp>
    </p:spTree>
    <p:extLst>
      <p:ext uri="{BB962C8B-B14F-4D97-AF65-F5344CB8AC3E}">
        <p14:creationId xmlns:p14="http://schemas.microsoft.com/office/powerpoint/2010/main" val="408159396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5750"/>
            <a:ext cx="8153400" cy="800100"/>
          </a:xfrm>
        </p:spPr>
        <p:txBody>
          <a:bodyPr>
            <a:normAutofit fontScale="90000"/>
          </a:bodyPr>
          <a:lstStyle/>
          <a:p>
            <a:r>
              <a:rPr lang="en-US" sz="3200" b="1" dirty="0" smtClean="0">
                <a:latin typeface="Verdana"/>
                <a:cs typeface="Verdana"/>
              </a:rPr>
              <a:t>Reconciliation Project Phase 3: </a:t>
            </a:r>
            <a:br>
              <a:rPr lang="en-US" sz="3200" b="1" dirty="0" smtClean="0">
                <a:latin typeface="Verdana"/>
                <a:cs typeface="Verdana"/>
              </a:rPr>
            </a:br>
            <a:r>
              <a:rPr lang="en-US" sz="3200" b="1" dirty="0" smtClean="0">
                <a:latin typeface="Verdana"/>
                <a:cs typeface="Verdana"/>
              </a:rPr>
              <a:t>Reasons Identified for Differences</a:t>
            </a:r>
            <a:endParaRPr lang="en-US" sz="3200" b="1" dirty="0">
              <a:latin typeface="Verdana"/>
              <a:cs typeface="Verdana"/>
            </a:endParaRPr>
          </a:p>
        </p:txBody>
      </p:sp>
      <p:sp>
        <p:nvSpPr>
          <p:cNvPr id="3" name="Content Placeholder 2"/>
          <p:cNvSpPr>
            <a:spLocks noGrp="1"/>
          </p:cNvSpPr>
          <p:nvPr>
            <p:ph idx="1"/>
          </p:nvPr>
        </p:nvSpPr>
        <p:spPr>
          <a:xfrm>
            <a:off x="457200" y="1200150"/>
            <a:ext cx="8229600" cy="3429000"/>
          </a:xfrm>
        </p:spPr>
        <p:txBody>
          <a:bodyPr>
            <a:normAutofit/>
          </a:bodyPr>
          <a:lstStyle/>
          <a:p>
            <a:pPr marL="0" indent="0">
              <a:lnSpc>
                <a:spcPct val="120000"/>
              </a:lnSpc>
              <a:spcBef>
                <a:spcPts val="0"/>
              </a:spcBef>
              <a:buNone/>
            </a:pPr>
            <a:r>
              <a:rPr lang="en-US" u="sng" dirty="0" smtClean="0">
                <a:latin typeface="Verdana"/>
                <a:cs typeface="Verdana"/>
              </a:rPr>
              <a:t>Issue 3:</a:t>
            </a:r>
          </a:p>
          <a:p>
            <a:pPr marL="274320" lvl="1" indent="0">
              <a:lnSpc>
                <a:spcPct val="120000"/>
              </a:lnSpc>
              <a:spcBef>
                <a:spcPts val="0"/>
              </a:spcBef>
              <a:buNone/>
            </a:pPr>
            <a:r>
              <a:rPr lang="en-US" dirty="0" smtClean="0">
                <a:latin typeface="Verdana"/>
                <a:cs typeface="Verdana"/>
              </a:rPr>
              <a:t>13% of the total differences observed was a result of differences in whether vendors measured ad traffic in campaigns served by ad servers other than themselves</a:t>
            </a:r>
          </a:p>
          <a:p>
            <a:pPr marL="274320" lvl="1" indent="0">
              <a:lnSpc>
                <a:spcPct val="120000"/>
              </a:lnSpc>
              <a:spcBef>
                <a:spcPts val="0"/>
              </a:spcBef>
              <a:buNone/>
            </a:pPr>
            <a:endParaRPr lang="en-US" dirty="0">
              <a:latin typeface="Verdana"/>
              <a:cs typeface="Verdana"/>
            </a:endParaRPr>
          </a:p>
          <a:p>
            <a:pPr marL="274320" lvl="1" indent="0">
              <a:lnSpc>
                <a:spcPct val="120000"/>
              </a:lnSpc>
              <a:spcBef>
                <a:spcPts val="0"/>
              </a:spcBef>
              <a:buNone/>
            </a:pPr>
            <a:r>
              <a:rPr lang="en-US" i="1" dirty="0" smtClean="0">
                <a:latin typeface="Verdana"/>
                <a:cs typeface="Verdana"/>
              </a:rPr>
              <a:t>This was a new finding of Phase 3 of the reconciliation process, and will be addressed in the next update to the Viewable Impression Measurement Guidelines document.</a:t>
            </a:r>
          </a:p>
        </p:txBody>
      </p:sp>
      <p:sp>
        <p:nvSpPr>
          <p:cNvPr id="5" name="Slide Number Placeholder 4"/>
          <p:cNvSpPr>
            <a:spLocks noGrp="1"/>
          </p:cNvSpPr>
          <p:nvPr>
            <p:ph type="sldNum" sz="quarter" idx="12"/>
          </p:nvPr>
        </p:nvSpPr>
        <p:spPr/>
        <p:txBody>
          <a:bodyPr/>
          <a:lstStyle/>
          <a:p>
            <a:pPr>
              <a:defRPr/>
            </a:pPr>
            <a:fld id="{86DF9F58-78DA-4BF2-8A75-64C57D58F543}" type="slidenum">
              <a:rPr lang="en-US" smtClean="0"/>
              <a:pPr>
                <a:defRPr/>
              </a:pPr>
              <a:t>17</a:t>
            </a:fld>
            <a:endParaRPr lang="en-US" dirty="0"/>
          </a:p>
        </p:txBody>
      </p:sp>
    </p:spTree>
    <p:extLst>
      <p:ext uri="{BB962C8B-B14F-4D97-AF65-F5344CB8AC3E}">
        <p14:creationId xmlns:p14="http://schemas.microsoft.com/office/powerpoint/2010/main" val="408159396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5750"/>
            <a:ext cx="8153400" cy="800100"/>
          </a:xfrm>
        </p:spPr>
        <p:txBody>
          <a:bodyPr>
            <a:normAutofit fontScale="90000"/>
          </a:bodyPr>
          <a:lstStyle/>
          <a:p>
            <a:r>
              <a:rPr lang="en-US" sz="3200" b="1" dirty="0" smtClean="0">
                <a:latin typeface="Verdana"/>
                <a:cs typeface="Verdana"/>
              </a:rPr>
              <a:t>Reconciliation Project Phase 3: </a:t>
            </a:r>
            <a:br>
              <a:rPr lang="en-US" sz="3200" b="1" dirty="0" smtClean="0">
                <a:latin typeface="Verdana"/>
                <a:cs typeface="Verdana"/>
              </a:rPr>
            </a:br>
            <a:r>
              <a:rPr lang="en-US" sz="3200" b="1" dirty="0" smtClean="0">
                <a:latin typeface="Verdana"/>
                <a:cs typeface="Verdana"/>
              </a:rPr>
              <a:t>Reasons Identified for Differences</a:t>
            </a:r>
            <a:endParaRPr lang="en-US" sz="3200" b="1" dirty="0">
              <a:latin typeface="Verdana"/>
              <a:cs typeface="Verdana"/>
            </a:endParaRPr>
          </a:p>
        </p:txBody>
      </p:sp>
      <p:sp>
        <p:nvSpPr>
          <p:cNvPr id="3" name="Content Placeholder 2"/>
          <p:cNvSpPr>
            <a:spLocks noGrp="1"/>
          </p:cNvSpPr>
          <p:nvPr>
            <p:ph idx="1"/>
          </p:nvPr>
        </p:nvSpPr>
        <p:spPr>
          <a:xfrm>
            <a:off x="457200" y="1200150"/>
            <a:ext cx="8229600" cy="3429000"/>
          </a:xfrm>
        </p:spPr>
        <p:txBody>
          <a:bodyPr>
            <a:normAutofit lnSpcReduction="10000"/>
          </a:bodyPr>
          <a:lstStyle/>
          <a:p>
            <a:pPr marL="0" indent="0">
              <a:lnSpc>
                <a:spcPct val="120000"/>
              </a:lnSpc>
              <a:spcBef>
                <a:spcPts val="0"/>
              </a:spcBef>
              <a:buNone/>
            </a:pPr>
            <a:r>
              <a:rPr lang="en-US" u="sng" dirty="0" smtClean="0">
                <a:latin typeface="Verdana"/>
                <a:cs typeface="Verdana"/>
              </a:rPr>
              <a:t>Issue 4:</a:t>
            </a:r>
          </a:p>
          <a:p>
            <a:pPr marL="274320" lvl="1" indent="0">
              <a:lnSpc>
                <a:spcPct val="120000"/>
              </a:lnSpc>
              <a:spcBef>
                <a:spcPts val="0"/>
              </a:spcBef>
              <a:buNone/>
            </a:pPr>
            <a:r>
              <a:rPr lang="en-US" dirty="0" smtClean="0">
                <a:latin typeface="Verdana"/>
                <a:cs typeface="Verdana"/>
              </a:rPr>
              <a:t>2% was a result of differences in the application of certain ad verification</a:t>
            </a:r>
            <a:r>
              <a:rPr lang="en-US" dirty="0">
                <a:latin typeface="Verdana"/>
                <a:cs typeface="Verdana"/>
              </a:rPr>
              <a:t> </a:t>
            </a:r>
            <a:r>
              <a:rPr lang="en-US" dirty="0" smtClean="0">
                <a:latin typeface="Verdana"/>
                <a:cs typeface="Verdana"/>
              </a:rPr>
              <a:t>processes</a:t>
            </a:r>
          </a:p>
          <a:p>
            <a:pPr marL="274320" lvl="1" indent="0">
              <a:lnSpc>
                <a:spcPct val="120000"/>
              </a:lnSpc>
              <a:spcBef>
                <a:spcPts val="0"/>
              </a:spcBef>
              <a:buNone/>
            </a:pPr>
            <a:endParaRPr lang="en-US" dirty="0">
              <a:latin typeface="Verdana"/>
              <a:cs typeface="Verdana"/>
            </a:endParaRPr>
          </a:p>
          <a:p>
            <a:pPr marL="274320" lvl="1" indent="0">
              <a:lnSpc>
                <a:spcPct val="120000"/>
              </a:lnSpc>
              <a:spcBef>
                <a:spcPts val="0"/>
              </a:spcBef>
              <a:buNone/>
            </a:pPr>
            <a:r>
              <a:rPr lang="en-US" i="1" dirty="0" smtClean="0">
                <a:latin typeface="Verdana"/>
                <a:cs typeface="Verdana"/>
              </a:rPr>
              <a:t>This issue was addressed in the original Viewability Guidelines release, and reinforced in our April 2015 reconciliation communication to vendors.  It will be emphasized again in the next update to the Guidelines document.</a:t>
            </a:r>
          </a:p>
        </p:txBody>
      </p:sp>
      <p:sp>
        <p:nvSpPr>
          <p:cNvPr id="5" name="Slide Number Placeholder 4"/>
          <p:cNvSpPr>
            <a:spLocks noGrp="1"/>
          </p:cNvSpPr>
          <p:nvPr>
            <p:ph type="sldNum" sz="quarter" idx="12"/>
          </p:nvPr>
        </p:nvSpPr>
        <p:spPr/>
        <p:txBody>
          <a:bodyPr/>
          <a:lstStyle/>
          <a:p>
            <a:pPr>
              <a:defRPr/>
            </a:pPr>
            <a:fld id="{86DF9F58-78DA-4BF2-8A75-64C57D58F543}" type="slidenum">
              <a:rPr lang="en-US" smtClean="0"/>
              <a:pPr>
                <a:defRPr/>
              </a:pPr>
              <a:t>18</a:t>
            </a:fld>
            <a:endParaRPr lang="en-US" dirty="0"/>
          </a:p>
        </p:txBody>
      </p:sp>
    </p:spTree>
    <p:extLst>
      <p:ext uri="{BB962C8B-B14F-4D97-AF65-F5344CB8AC3E}">
        <p14:creationId xmlns:p14="http://schemas.microsoft.com/office/powerpoint/2010/main" val="408159396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5750"/>
            <a:ext cx="8153400" cy="800100"/>
          </a:xfrm>
        </p:spPr>
        <p:txBody>
          <a:bodyPr>
            <a:normAutofit fontScale="90000"/>
          </a:bodyPr>
          <a:lstStyle/>
          <a:p>
            <a:r>
              <a:rPr lang="en-US" sz="3200" b="1" dirty="0" smtClean="0">
                <a:latin typeface="Verdana"/>
                <a:cs typeface="Verdana"/>
              </a:rPr>
              <a:t>Reconciliation Project Phase 3: </a:t>
            </a:r>
            <a:br>
              <a:rPr lang="en-US" sz="3200" b="1" dirty="0" smtClean="0">
                <a:latin typeface="Verdana"/>
                <a:cs typeface="Verdana"/>
              </a:rPr>
            </a:br>
            <a:r>
              <a:rPr lang="en-US" sz="3200" b="1" dirty="0" smtClean="0">
                <a:latin typeface="Verdana"/>
                <a:cs typeface="Verdana"/>
              </a:rPr>
              <a:t>Reasons Identified for Differences</a:t>
            </a:r>
            <a:endParaRPr lang="en-US" sz="3200" b="1" dirty="0">
              <a:latin typeface="Verdana"/>
              <a:cs typeface="Verdana"/>
            </a:endParaRPr>
          </a:p>
        </p:txBody>
      </p:sp>
      <p:sp>
        <p:nvSpPr>
          <p:cNvPr id="3" name="Content Placeholder 2"/>
          <p:cNvSpPr>
            <a:spLocks noGrp="1"/>
          </p:cNvSpPr>
          <p:nvPr>
            <p:ph idx="1"/>
          </p:nvPr>
        </p:nvSpPr>
        <p:spPr>
          <a:xfrm>
            <a:off x="457200" y="1200150"/>
            <a:ext cx="8229600" cy="3429000"/>
          </a:xfrm>
        </p:spPr>
        <p:txBody>
          <a:bodyPr>
            <a:normAutofit fontScale="92500" lnSpcReduction="10000"/>
          </a:bodyPr>
          <a:lstStyle/>
          <a:p>
            <a:pPr marL="0" indent="0">
              <a:lnSpc>
                <a:spcPct val="120000"/>
              </a:lnSpc>
              <a:spcBef>
                <a:spcPts val="0"/>
              </a:spcBef>
              <a:buNone/>
            </a:pPr>
            <a:r>
              <a:rPr lang="en-US" u="sng" dirty="0" smtClean="0">
                <a:latin typeface="Verdana"/>
                <a:cs typeface="Verdana"/>
              </a:rPr>
              <a:t>Issue 5:</a:t>
            </a:r>
          </a:p>
          <a:p>
            <a:pPr marL="274320" lvl="1" indent="0">
              <a:lnSpc>
                <a:spcPct val="120000"/>
              </a:lnSpc>
              <a:spcBef>
                <a:spcPts val="0"/>
              </a:spcBef>
              <a:buNone/>
            </a:pPr>
            <a:r>
              <a:rPr lang="en-US" dirty="0" smtClean="0">
                <a:latin typeface="Verdana"/>
                <a:cs typeface="Verdana"/>
              </a:rPr>
              <a:t>The remaining 3% resulted from other causes, such as differing treatments of Large Size display ads; differing applications of invalid traffic filtration; and non-rendered ads included in served impression counts.</a:t>
            </a:r>
          </a:p>
          <a:p>
            <a:pPr lvl="1">
              <a:lnSpc>
                <a:spcPct val="120000"/>
              </a:lnSpc>
              <a:spcBef>
                <a:spcPts val="0"/>
              </a:spcBef>
            </a:pPr>
            <a:r>
              <a:rPr lang="en-US" sz="1700" dirty="0" smtClean="0">
                <a:latin typeface="Verdana"/>
                <a:cs typeface="Verdana"/>
              </a:rPr>
              <a:t>This reconciliation provided more evidence that many non-rendered ads are currently being counted as served impressions, not only with “count </a:t>
            </a:r>
            <a:r>
              <a:rPr lang="en-US" sz="1700" smtClean="0">
                <a:latin typeface="Verdana"/>
                <a:cs typeface="Verdana"/>
              </a:rPr>
              <a:t>on decision” </a:t>
            </a:r>
            <a:r>
              <a:rPr lang="en-US" sz="1700" dirty="0" smtClean="0">
                <a:latin typeface="Verdana"/>
                <a:cs typeface="Verdana"/>
              </a:rPr>
              <a:t>methodologies, but sometimes even when a “count on download” approach is utilized.</a:t>
            </a:r>
          </a:p>
          <a:p>
            <a:pPr lvl="2">
              <a:lnSpc>
                <a:spcPct val="120000"/>
              </a:lnSpc>
              <a:spcBef>
                <a:spcPts val="0"/>
              </a:spcBef>
            </a:pPr>
            <a:r>
              <a:rPr lang="en-US" dirty="0" smtClean="0">
                <a:latin typeface="Verdana"/>
                <a:cs typeface="Verdana"/>
              </a:rPr>
              <a:t>While this issue may have a limited impact on viewability metrics, it still needs to be addressed in the near future.</a:t>
            </a:r>
          </a:p>
          <a:p>
            <a:pPr marL="274320" lvl="1" indent="0">
              <a:lnSpc>
                <a:spcPct val="120000"/>
              </a:lnSpc>
              <a:spcBef>
                <a:spcPts val="0"/>
              </a:spcBef>
              <a:buNone/>
            </a:pPr>
            <a:endParaRPr lang="en-US" dirty="0">
              <a:latin typeface="Verdana"/>
              <a:cs typeface="Verdana"/>
            </a:endParaRPr>
          </a:p>
        </p:txBody>
      </p:sp>
      <p:sp>
        <p:nvSpPr>
          <p:cNvPr id="5" name="Slide Number Placeholder 4"/>
          <p:cNvSpPr>
            <a:spLocks noGrp="1"/>
          </p:cNvSpPr>
          <p:nvPr>
            <p:ph type="sldNum" sz="quarter" idx="12"/>
          </p:nvPr>
        </p:nvSpPr>
        <p:spPr/>
        <p:txBody>
          <a:bodyPr/>
          <a:lstStyle/>
          <a:p>
            <a:pPr>
              <a:defRPr/>
            </a:pPr>
            <a:fld id="{86DF9F58-78DA-4BF2-8A75-64C57D58F543}" type="slidenum">
              <a:rPr lang="en-US" smtClean="0"/>
              <a:pPr>
                <a:defRPr/>
              </a:pPr>
              <a:t>19</a:t>
            </a:fld>
            <a:endParaRPr lang="en-US" dirty="0"/>
          </a:p>
        </p:txBody>
      </p:sp>
    </p:spTree>
    <p:extLst>
      <p:ext uri="{BB962C8B-B14F-4D97-AF65-F5344CB8AC3E}">
        <p14:creationId xmlns:p14="http://schemas.microsoft.com/office/powerpoint/2010/main" val="408159396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5750"/>
            <a:ext cx="8153400" cy="800100"/>
          </a:xfrm>
        </p:spPr>
        <p:txBody>
          <a:bodyPr>
            <a:normAutofit/>
          </a:bodyPr>
          <a:lstStyle/>
          <a:p>
            <a:r>
              <a:rPr lang="en-US" sz="3200" b="1" dirty="0" smtClean="0">
                <a:latin typeface="Verdana"/>
                <a:cs typeface="Verdana"/>
              </a:rPr>
              <a:t>AGENDA</a:t>
            </a:r>
            <a:endParaRPr lang="en-US" sz="3200" b="1" dirty="0">
              <a:latin typeface="Verdana"/>
              <a:cs typeface="Verdana"/>
            </a:endParaRPr>
          </a:p>
        </p:txBody>
      </p:sp>
      <p:sp>
        <p:nvSpPr>
          <p:cNvPr id="3" name="Content Placeholder 2"/>
          <p:cNvSpPr>
            <a:spLocks noGrp="1"/>
          </p:cNvSpPr>
          <p:nvPr>
            <p:ph idx="1"/>
          </p:nvPr>
        </p:nvSpPr>
        <p:spPr>
          <a:xfrm>
            <a:off x="457200" y="1200150"/>
            <a:ext cx="8229600" cy="3429000"/>
          </a:xfrm>
        </p:spPr>
        <p:txBody>
          <a:bodyPr>
            <a:normAutofit/>
          </a:bodyPr>
          <a:lstStyle/>
          <a:p>
            <a:pPr>
              <a:lnSpc>
                <a:spcPct val="120000"/>
              </a:lnSpc>
              <a:spcBef>
                <a:spcPts val="0"/>
              </a:spcBef>
              <a:buFont typeface="Wingdings" charset="2"/>
              <a:buChar char="§"/>
            </a:pPr>
            <a:r>
              <a:rPr lang="en-US" sz="2400" dirty="0" smtClean="0">
                <a:latin typeface="Verdana"/>
                <a:cs typeface="Verdana"/>
              </a:rPr>
              <a:t>Background on the Viewable Impression Standard</a:t>
            </a:r>
          </a:p>
          <a:p>
            <a:pPr>
              <a:lnSpc>
                <a:spcPct val="120000"/>
              </a:lnSpc>
              <a:spcBef>
                <a:spcPts val="0"/>
              </a:spcBef>
              <a:buFont typeface="Wingdings" charset="2"/>
              <a:buChar char="§"/>
            </a:pPr>
            <a:r>
              <a:rPr lang="en-US" dirty="0" smtClean="0">
                <a:latin typeface="Verdana"/>
                <a:cs typeface="Verdana"/>
              </a:rPr>
              <a:t>History of Reconciliation Phases</a:t>
            </a:r>
          </a:p>
          <a:p>
            <a:pPr>
              <a:lnSpc>
                <a:spcPct val="120000"/>
              </a:lnSpc>
              <a:spcBef>
                <a:spcPts val="0"/>
              </a:spcBef>
              <a:buFont typeface="Wingdings" charset="2"/>
              <a:buChar char="§"/>
            </a:pPr>
            <a:r>
              <a:rPr lang="en-US" dirty="0" smtClean="0">
                <a:latin typeface="Verdana"/>
                <a:cs typeface="Verdana"/>
              </a:rPr>
              <a:t>Reconciliation Phase 3: Approach and Findings</a:t>
            </a:r>
          </a:p>
          <a:p>
            <a:pPr>
              <a:lnSpc>
                <a:spcPct val="120000"/>
              </a:lnSpc>
              <a:spcBef>
                <a:spcPts val="0"/>
              </a:spcBef>
              <a:buFont typeface="Wingdings" charset="2"/>
              <a:buChar char="§"/>
            </a:pPr>
            <a:r>
              <a:rPr lang="en-US" dirty="0" smtClean="0">
                <a:latin typeface="Verdana"/>
                <a:cs typeface="Verdana"/>
              </a:rPr>
              <a:t>Moving Forward</a:t>
            </a:r>
          </a:p>
          <a:p>
            <a:pPr marL="0" indent="0">
              <a:spcBef>
                <a:spcPts val="0"/>
              </a:spcBef>
              <a:buNone/>
            </a:pPr>
            <a:endParaRPr lang="en-US" sz="2400" dirty="0">
              <a:latin typeface="Verdana"/>
              <a:cs typeface="Verdana"/>
            </a:endParaRPr>
          </a:p>
          <a:p>
            <a:pPr marL="0" indent="0">
              <a:spcBef>
                <a:spcPts val="0"/>
              </a:spcBef>
              <a:buNone/>
            </a:pPr>
            <a:r>
              <a:rPr lang="en-US" sz="2400" dirty="0" smtClean="0">
                <a:latin typeface="Verdana"/>
                <a:cs typeface="Verdana"/>
              </a:rPr>
              <a:t>Time for questions and discussion…</a:t>
            </a:r>
          </a:p>
        </p:txBody>
      </p:sp>
      <p:sp>
        <p:nvSpPr>
          <p:cNvPr id="5" name="Slide Number Placeholder 4"/>
          <p:cNvSpPr>
            <a:spLocks noGrp="1"/>
          </p:cNvSpPr>
          <p:nvPr>
            <p:ph type="sldNum" sz="quarter" idx="12"/>
          </p:nvPr>
        </p:nvSpPr>
        <p:spPr/>
        <p:txBody>
          <a:bodyPr/>
          <a:lstStyle/>
          <a:p>
            <a:pPr>
              <a:defRPr/>
            </a:pPr>
            <a:fld id="{86DF9F58-78DA-4BF2-8A75-64C57D58F543}" type="slidenum">
              <a:rPr lang="en-US" smtClean="0"/>
              <a:pPr>
                <a:defRPr/>
              </a:pPr>
              <a:t>2</a:t>
            </a:fld>
            <a:endParaRPr lang="en-US" dirty="0"/>
          </a:p>
        </p:txBody>
      </p:sp>
      <p:pic>
        <p:nvPicPr>
          <p:cNvPr id="6" name="Picture 5" descr="Media Rating Council, Inc Logo (Green)[1].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93442" y="4019550"/>
            <a:ext cx="1534270" cy="838200"/>
          </a:xfrm>
          <a:prstGeom prst="rect">
            <a:avLst/>
          </a:prstGeom>
        </p:spPr>
      </p:pic>
    </p:spTree>
    <p:extLst>
      <p:ext uri="{BB962C8B-B14F-4D97-AF65-F5344CB8AC3E}">
        <p14:creationId xmlns:p14="http://schemas.microsoft.com/office/powerpoint/2010/main" val="271533979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66950"/>
            <a:ext cx="8610600" cy="742950"/>
          </a:xfrm>
        </p:spPr>
        <p:txBody>
          <a:bodyPr>
            <a:noAutofit/>
          </a:bodyPr>
          <a:lstStyle/>
          <a:p>
            <a:pPr algn="ctr"/>
            <a:r>
              <a:rPr lang="en-US" sz="3200" b="1" dirty="0" smtClean="0">
                <a:latin typeface="Verdana"/>
                <a:cs typeface="Verdana"/>
              </a:rPr>
              <a:t>Moving Forward: Key Next Steps</a:t>
            </a:r>
            <a:endParaRPr lang="en-US" sz="3200" b="1" dirty="0">
              <a:latin typeface="Verdana"/>
              <a:cs typeface="Verdana"/>
            </a:endParaRPr>
          </a:p>
        </p:txBody>
      </p:sp>
      <p:sp>
        <p:nvSpPr>
          <p:cNvPr id="3" name="Slide Number Placeholder 2"/>
          <p:cNvSpPr>
            <a:spLocks noGrp="1"/>
          </p:cNvSpPr>
          <p:nvPr>
            <p:ph type="sldNum" sz="quarter" idx="12"/>
          </p:nvPr>
        </p:nvSpPr>
        <p:spPr/>
        <p:txBody>
          <a:bodyPr/>
          <a:lstStyle/>
          <a:p>
            <a:pPr>
              <a:defRPr/>
            </a:pPr>
            <a:fld id="{933210F6-A63A-426A-BDF1-25F1373032A6}" type="slidenum">
              <a:rPr lang="en-US" smtClean="0"/>
              <a:pPr>
                <a:defRPr/>
              </a:pPr>
              <a:t>20</a:t>
            </a:fld>
            <a:endParaRPr lang="en-US" dirty="0"/>
          </a:p>
        </p:txBody>
      </p:sp>
      <p:pic>
        <p:nvPicPr>
          <p:cNvPr id="4" name="Picture 3" descr="Media Rating Council, Inc Logo (Green)[1].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93442" y="4019550"/>
            <a:ext cx="1534270" cy="838200"/>
          </a:xfrm>
          <a:prstGeom prst="rect">
            <a:avLst/>
          </a:prstGeom>
        </p:spPr>
      </p:pic>
    </p:spTree>
    <p:extLst>
      <p:ext uri="{BB962C8B-B14F-4D97-AF65-F5344CB8AC3E}">
        <p14:creationId xmlns:p14="http://schemas.microsoft.com/office/powerpoint/2010/main" val="3245929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61950"/>
            <a:ext cx="8153400" cy="742950"/>
          </a:xfrm>
        </p:spPr>
        <p:txBody>
          <a:bodyPr>
            <a:normAutofit fontScale="90000"/>
          </a:bodyPr>
          <a:lstStyle/>
          <a:p>
            <a:r>
              <a:rPr lang="en-US" sz="3200" b="1" dirty="0" smtClean="0">
                <a:latin typeface="Verdana"/>
                <a:cs typeface="Verdana"/>
              </a:rPr>
              <a:t>MRC Reconciliation Findings: </a:t>
            </a:r>
            <a:br>
              <a:rPr lang="en-US" sz="3200" b="1" dirty="0" smtClean="0">
                <a:latin typeface="Verdana"/>
                <a:cs typeface="Verdana"/>
              </a:rPr>
            </a:br>
            <a:r>
              <a:rPr lang="en-US" sz="3200" b="1" dirty="0" smtClean="0">
                <a:latin typeface="Verdana"/>
                <a:cs typeface="Verdana"/>
              </a:rPr>
              <a:t>Moving Forward</a:t>
            </a:r>
            <a:endParaRPr lang="en-US" sz="3200" b="1" dirty="0">
              <a:latin typeface="Verdana"/>
              <a:cs typeface="Verdana"/>
            </a:endParaRPr>
          </a:p>
        </p:txBody>
      </p:sp>
      <p:sp>
        <p:nvSpPr>
          <p:cNvPr id="3" name="Content Placeholder 2"/>
          <p:cNvSpPr>
            <a:spLocks noGrp="1"/>
          </p:cNvSpPr>
          <p:nvPr>
            <p:ph idx="1"/>
          </p:nvPr>
        </p:nvSpPr>
        <p:spPr>
          <a:xfrm>
            <a:off x="304800" y="1352550"/>
            <a:ext cx="8686800" cy="3505200"/>
          </a:xfrm>
        </p:spPr>
        <p:txBody>
          <a:bodyPr>
            <a:noAutofit/>
          </a:bodyPr>
          <a:lstStyle/>
          <a:p>
            <a:pPr>
              <a:lnSpc>
                <a:spcPct val="120000"/>
              </a:lnSpc>
              <a:spcBef>
                <a:spcPts val="0"/>
              </a:spcBef>
              <a:buFont typeface="Wingdings" charset="2"/>
              <a:buChar char="§"/>
            </a:pPr>
            <a:r>
              <a:rPr lang="en-US" dirty="0" smtClean="0">
                <a:latin typeface="Verdana"/>
                <a:cs typeface="Verdana"/>
              </a:rPr>
              <a:t>The </a:t>
            </a:r>
            <a:r>
              <a:rPr lang="en-US" i="1" dirty="0" smtClean="0">
                <a:latin typeface="Verdana"/>
                <a:cs typeface="Verdana"/>
              </a:rPr>
              <a:t>Viewable Impression Measurement Guidelines</a:t>
            </a:r>
            <a:r>
              <a:rPr lang="en-US" dirty="0" smtClean="0">
                <a:latin typeface="Verdana"/>
                <a:cs typeface="Verdana"/>
              </a:rPr>
              <a:t> document will be formally updated within the next 30 days to reflect the reconciliation learnings</a:t>
            </a:r>
          </a:p>
          <a:p>
            <a:pPr lvl="1">
              <a:lnSpc>
                <a:spcPct val="120000"/>
              </a:lnSpc>
              <a:spcBef>
                <a:spcPts val="0"/>
              </a:spcBef>
              <a:buFont typeface="Wingdings" charset="2"/>
              <a:buChar char="§"/>
            </a:pPr>
            <a:r>
              <a:rPr lang="en-US" dirty="0" smtClean="0">
                <a:latin typeface="Verdana"/>
                <a:cs typeface="Verdana"/>
              </a:rPr>
              <a:t>Accredited vendors will have limited time to achieve compliance with any new or revised provisions</a:t>
            </a:r>
          </a:p>
          <a:p>
            <a:pPr>
              <a:lnSpc>
                <a:spcPct val="120000"/>
              </a:lnSpc>
              <a:spcBef>
                <a:spcPts val="0"/>
              </a:spcBef>
              <a:buFont typeface="Wingdings" charset="2"/>
              <a:buChar char="§"/>
            </a:pPr>
            <a:r>
              <a:rPr lang="en-US" dirty="0" smtClean="0">
                <a:latin typeface="Verdana"/>
                <a:cs typeface="Verdana"/>
              </a:rPr>
              <a:t>Mobile Viewable Impression Measurement Guidelines development is in progress</a:t>
            </a:r>
          </a:p>
          <a:p>
            <a:pPr lvl="1">
              <a:lnSpc>
                <a:spcPct val="120000"/>
              </a:lnSpc>
              <a:spcBef>
                <a:spcPts val="0"/>
              </a:spcBef>
              <a:buFont typeface="Wingdings" charset="2"/>
              <a:buChar char="§"/>
            </a:pPr>
            <a:r>
              <a:rPr lang="en-US" dirty="0" smtClean="0">
                <a:latin typeface="Verdana"/>
                <a:cs typeface="Verdana"/>
              </a:rPr>
              <a:t>Interim Guidance on Mobile Viewability currently in place</a:t>
            </a:r>
          </a:p>
        </p:txBody>
      </p:sp>
      <p:sp>
        <p:nvSpPr>
          <p:cNvPr id="5" name="Slide Number Placeholder 4"/>
          <p:cNvSpPr>
            <a:spLocks noGrp="1"/>
          </p:cNvSpPr>
          <p:nvPr>
            <p:ph type="sldNum" sz="quarter" idx="12"/>
          </p:nvPr>
        </p:nvSpPr>
        <p:spPr/>
        <p:txBody>
          <a:bodyPr/>
          <a:lstStyle/>
          <a:p>
            <a:pPr>
              <a:defRPr/>
            </a:pPr>
            <a:fld id="{86DF9F58-78DA-4BF2-8A75-64C57D58F543}" type="slidenum">
              <a:rPr lang="en-US" smtClean="0"/>
              <a:pPr>
                <a:defRPr/>
              </a:pPr>
              <a:t>21</a:t>
            </a:fld>
            <a:endParaRPr lang="en-US" dirty="0"/>
          </a:p>
        </p:txBody>
      </p:sp>
    </p:spTree>
    <p:extLst>
      <p:ext uri="{BB962C8B-B14F-4D97-AF65-F5344CB8AC3E}">
        <p14:creationId xmlns:p14="http://schemas.microsoft.com/office/powerpoint/2010/main" val="237323515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5750"/>
            <a:ext cx="8153400" cy="742950"/>
          </a:xfrm>
        </p:spPr>
        <p:txBody>
          <a:bodyPr>
            <a:normAutofit fontScale="90000"/>
          </a:bodyPr>
          <a:lstStyle/>
          <a:p>
            <a:r>
              <a:rPr lang="en-US" sz="3200" b="1" dirty="0">
                <a:latin typeface="Verdana"/>
                <a:cs typeface="Verdana"/>
              </a:rPr>
              <a:t>MRC Reconciliation Findings: </a:t>
            </a:r>
            <a:br>
              <a:rPr lang="en-US" sz="3200" b="1" dirty="0">
                <a:latin typeface="Verdana"/>
                <a:cs typeface="Verdana"/>
              </a:rPr>
            </a:br>
            <a:r>
              <a:rPr lang="en-US" sz="3200" b="1" dirty="0">
                <a:latin typeface="Verdana"/>
                <a:cs typeface="Verdana"/>
              </a:rPr>
              <a:t>Moving Forward</a:t>
            </a:r>
          </a:p>
        </p:txBody>
      </p:sp>
      <p:sp>
        <p:nvSpPr>
          <p:cNvPr id="3" name="Content Placeholder 2"/>
          <p:cNvSpPr>
            <a:spLocks noGrp="1"/>
          </p:cNvSpPr>
          <p:nvPr>
            <p:ph idx="1"/>
          </p:nvPr>
        </p:nvSpPr>
        <p:spPr>
          <a:xfrm>
            <a:off x="228600" y="1301750"/>
            <a:ext cx="8686800" cy="3810000"/>
          </a:xfrm>
        </p:spPr>
        <p:txBody>
          <a:bodyPr>
            <a:noAutofit/>
          </a:bodyPr>
          <a:lstStyle/>
          <a:p>
            <a:pPr>
              <a:lnSpc>
                <a:spcPct val="120000"/>
              </a:lnSpc>
              <a:spcBef>
                <a:spcPts val="0"/>
              </a:spcBef>
              <a:buFont typeface="Wingdings" charset="2"/>
              <a:buChar char="§"/>
            </a:pPr>
            <a:r>
              <a:rPr lang="en-US" dirty="0" smtClean="0">
                <a:latin typeface="Verdana"/>
                <a:cs typeface="Verdana"/>
              </a:rPr>
              <a:t>Fact: Viewable impression measurement will never be completely static</a:t>
            </a:r>
          </a:p>
          <a:p>
            <a:pPr lvl="1">
              <a:lnSpc>
                <a:spcPct val="120000"/>
              </a:lnSpc>
              <a:spcBef>
                <a:spcPts val="0"/>
              </a:spcBef>
              <a:buFont typeface="Wingdings" charset="2"/>
              <a:buChar char="§"/>
            </a:pPr>
            <a:r>
              <a:rPr lang="en-US" dirty="0" smtClean="0">
                <a:latin typeface="Verdana"/>
                <a:cs typeface="Verdana"/>
              </a:rPr>
              <a:t>Recognition that it will evolve and improve over time, as result of technological and other innovation</a:t>
            </a:r>
          </a:p>
          <a:p>
            <a:pPr lvl="1">
              <a:lnSpc>
                <a:spcPct val="120000"/>
              </a:lnSpc>
              <a:spcBef>
                <a:spcPts val="0"/>
              </a:spcBef>
              <a:buFont typeface="Wingdings" charset="2"/>
              <a:buChar char="§"/>
            </a:pPr>
            <a:r>
              <a:rPr lang="en-US" dirty="0" smtClean="0">
                <a:latin typeface="Verdana"/>
                <a:cs typeface="Verdana"/>
              </a:rPr>
              <a:t>These changes may have impacts on reconciling vendors’ measurement results</a:t>
            </a:r>
          </a:p>
        </p:txBody>
      </p:sp>
      <p:sp>
        <p:nvSpPr>
          <p:cNvPr id="5" name="Slide Number Placeholder 4"/>
          <p:cNvSpPr>
            <a:spLocks noGrp="1"/>
          </p:cNvSpPr>
          <p:nvPr>
            <p:ph type="sldNum" sz="quarter" idx="12"/>
          </p:nvPr>
        </p:nvSpPr>
        <p:spPr/>
        <p:txBody>
          <a:bodyPr/>
          <a:lstStyle/>
          <a:p>
            <a:pPr>
              <a:defRPr/>
            </a:pPr>
            <a:fld id="{86DF9F58-78DA-4BF2-8A75-64C57D58F543}" type="slidenum">
              <a:rPr lang="en-US" smtClean="0"/>
              <a:pPr>
                <a:defRPr/>
              </a:pPr>
              <a:t>22</a:t>
            </a:fld>
            <a:endParaRPr lang="en-US" dirty="0"/>
          </a:p>
        </p:txBody>
      </p:sp>
    </p:spTree>
    <p:extLst>
      <p:ext uri="{BB962C8B-B14F-4D97-AF65-F5344CB8AC3E}">
        <p14:creationId xmlns:p14="http://schemas.microsoft.com/office/powerpoint/2010/main" val="256342436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5750"/>
            <a:ext cx="8153400" cy="742950"/>
          </a:xfrm>
        </p:spPr>
        <p:txBody>
          <a:bodyPr>
            <a:normAutofit fontScale="90000"/>
          </a:bodyPr>
          <a:lstStyle/>
          <a:p>
            <a:r>
              <a:rPr lang="en-US" sz="3200" b="1" dirty="0">
                <a:latin typeface="Verdana"/>
                <a:cs typeface="Verdana"/>
              </a:rPr>
              <a:t>MRC Reconciliation Findings: </a:t>
            </a:r>
            <a:br>
              <a:rPr lang="en-US" sz="3200" b="1" dirty="0">
                <a:latin typeface="Verdana"/>
                <a:cs typeface="Verdana"/>
              </a:rPr>
            </a:br>
            <a:r>
              <a:rPr lang="en-US" sz="3200" b="1" dirty="0">
                <a:latin typeface="Verdana"/>
                <a:cs typeface="Verdana"/>
              </a:rPr>
              <a:t>Moving Forward</a:t>
            </a:r>
          </a:p>
        </p:txBody>
      </p:sp>
      <p:sp>
        <p:nvSpPr>
          <p:cNvPr id="3" name="Content Placeholder 2"/>
          <p:cNvSpPr>
            <a:spLocks noGrp="1"/>
          </p:cNvSpPr>
          <p:nvPr>
            <p:ph idx="1"/>
          </p:nvPr>
        </p:nvSpPr>
        <p:spPr>
          <a:xfrm>
            <a:off x="381000" y="1047750"/>
            <a:ext cx="8686800" cy="3733800"/>
          </a:xfrm>
        </p:spPr>
        <p:txBody>
          <a:bodyPr>
            <a:noAutofit/>
          </a:bodyPr>
          <a:lstStyle/>
          <a:p>
            <a:pPr>
              <a:lnSpc>
                <a:spcPct val="120000"/>
              </a:lnSpc>
              <a:spcBef>
                <a:spcPts val="0"/>
              </a:spcBef>
              <a:buFont typeface="Wingdings" charset="2"/>
              <a:buChar char="§"/>
            </a:pPr>
            <a:r>
              <a:rPr lang="en-US" dirty="0" smtClean="0">
                <a:latin typeface="Verdana"/>
                <a:cs typeface="Verdana"/>
              </a:rPr>
              <a:t>MRC’s Work in this Area Going Forward</a:t>
            </a:r>
          </a:p>
          <a:p>
            <a:pPr lvl="1">
              <a:lnSpc>
                <a:spcPct val="120000"/>
              </a:lnSpc>
              <a:spcBef>
                <a:spcPts val="0"/>
              </a:spcBef>
              <a:buFont typeface="Wingdings" charset="2"/>
              <a:buChar char="§"/>
            </a:pPr>
            <a:r>
              <a:rPr lang="en-US" dirty="0" smtClean="0">
                <a:latin typeface="Verdana"/>
                <a:cs typeface="Verdana"/>
              </a:rPr>
              <a:t>Audit and accreditation process replaces ad hoc reconciliation testing as primary means for achieving and maintaining consistency in accredited vendors’ measurements</a:t>
            </a:r>
          </a:p>
          <a:p>
            <a:pPr lvl="1">
              <a:lnSpc>
                <a:spcPct val="120000"/>
              </a:lnSpc>
              <a:spcBef>
                <a:spcPts val="0"/>
              </a:spcBef>
              <a:buFont typeface="Wingdings" charset="2"/>
              <a:buChar char="§"/>
            </a:pPr>
            <a:r>
              <a:rPr lang="en-US" dirty="0" smtClean="0">
                <a:latin typeface="Verdana"/>
                <a:cs typeface="Verdana"/>
              </a:rPr>
              <a:t>Issues will be investigated and run to ground as they arise in audits and as special circumstances are brought to our attention</a:t>
            </a:r>
          </a:p>
          <a:p>
            <a:pPr lvl="1">
              <a:lnSpc>
                <a:spcPct val="120000"/>
              </a:lnSpc>
              <a:spcBef>
                <a:spcPts val="0"/>
              </a:spcBef>
              <a:buFont typeface="Wingdings" charset="2"/>
              <a:buChar char="§"/>
            </a:pPr>
            <a:r>
              <a:rPr lang="en-US" dirty="0" smtClean="0">
                <a:latin typeface="Verdana"/>
                <a:cs typeface="Verdana"/>
              </a:rPr>
              <a:t>Additional guidance and updates to </a:t>
            </a:r>
            <a:r>
              <a:rPr lang="en-US" i="1" dirty="0" smtClean="0">
                <a:latin typeface="Verdana"/>
                <a:cs typeface="Verdana"/>
              </a:rPr>
              <a:t>MRC Viewable Impression Guidelines</a:t>
            </a:r>
            <a:r>
              <a:rPr lang="en-US" dirty="0" smtClean="0">
                <a:latin typeface="Verdana"/>
                <a:cs typeface="Verdana"/>
              </a:rPr>
              <a:t> will be provided as needed</a:t>
            </a:r>
          </a:p>
          <a:p>
            <a:pPr lvl="1">
              <a:lnSpc>
                <a:spcPct val="120000"/>
              </a:lnSpc>
              <a:spcBef>
                <a:spcPts val="0"/>
              </a:spcBef>
              <a:buFont typeface="Wingdings" charset="2"/>
              <a:buChar char="§"/>
            </a:pPr>
            <a:endParaRPr lang="en-US" dirty="0" smtClean="0">
              <a:latin typeface="Verdana"/>
              <a:cs typeface="Verdana"/>
            </a:endParaRPr>
          </a:p>
        </p:txBody>
      </p:sp>
      <p:sp>
        <p:nvSpPr>
          <p:cNvPr id="5" name="Slide Number Placeholder 4"/>
          <p:cNvSpPr>
            <a:spLocks noGrp="1"/>
          </p:cNvSpPr>
          <p:nvPr>
            <p:ph type="sldNum" sz="quarter" idx="12"/>
          </p:nvPr>
        </p:nvSpPr>
        <p:spPr/>
        <p:txBody>
          <a:bodyPr/>
          <a:lstStyle/>
          <a:p>
            <a:pPr>
              <a:defRPr/>
            </a:pPr>
            <a:fld id="{86DF9F58-78DA-4BF2-8A75-64C57D58F543}" type="slidenum">
              <a:rPr lang="en-US" smtClean="0"/>
              <a:pPr>
                <a:defRPr/>
              </a:pPr>
              <a:t>23</a:t>
            </a:fld>
            <a:endParaRPr lang="en-US" dirty="0"/>
          </a:p>
        </p:txBody>
      </p:sp>
    </p:spTree>
    <p:extLst>
      <p:ext uri="{BB962C8B-B14F-4D97-AF65-F5344CB8AC3E}">
        <p14:creationId xmlns:p14="http://schemas.microsoft.com/office/powerpoint/2010/main" val="27765923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5750"/>
            <a:ext cx="8153400" cy="742950"/>
          </a:xfrm>
        </p:spPr>
        <p:txBody>
          <a:bodyPr>
            <a:normAutofit fontScale="90000"/>
          </a:bodyPr>
          <a:lstStyle/>
          <a:p>
            <a:r>
              <a:rPr lang="en-US" sz="3200" b="1" dirty="0">
                <a:latin typeface="Verdana"/>
                <a:cs typeface="Verdana"/>
              </a:rPr>
              <a:t>MRC Reconciliation Findings: </a:t>
            </a:r>
            <a:br>
              <a:rPr lang="en-US" sz="3200" b="1" dirty="0">
                <a:latin typeface="Verdana"/>
                <a:cs typeface="Verdana"/>
              </a:rPr>
            </a:br>
            <a:r>
              <a:rPr lang="en-US" sz="3200" b="1" dirty="0">
                <a:latin typeface="Verdana"/>
                <a:cs typeface="Verdana"/>
              </a:rPr>
              <a:t>Moving Forward</a:t>
            </a:r>
          </a:p>
        </p:txBody>
      </p:sp>
      <p:sp>
        <p:nvSpPr>
          <p:cNvPr id="5" name="Slide Number Placeholder 4"/>
          <p:cNvSpPr>
            <a:spLocks noGrp="1"/>
          </p:cNvSpPr>
          <p:nvPr>
            <p:ph type="sldNum" sz="quarter" idx="12"/>
          </p:nvPr>
        </p:nvSpPr>
        <p:spPr/>
        <p:txBody>
          <a:bodyPr/>
          <a:lstStyle/>
          <a:p>
            <a:pPr>
              <a:defRPr/>
            </a:pPr>
            <a:fld id="{86DF9F58-78DA-4BF2-8A75-64C57D58F543}" type="slidenum">
              <a:rPr lang="en-US" smtClean="0"/>
              <a:pPr>
                <a:defRPr/>
              </a:pPr>
              <a:t>24</a:t>
            </a:fld>
            <a:endParaRPr lang="en-US" dirty="0"/>
          </a:p>
        </p:txBody>
      </p:sp>
      <p:sp>
        <p:nvSpPr>
          <p:cNvPr id="6" name="TextBox 5"/>
          <p:cNvSpPr txBox="1"/>
          <p:nvPr/>
        </p:nvSpPr>
        <p:spPr>
          <a:xfrm>
            <a:off x="152400" y="1504950"/>
            <a:ext cx="8839200" cy="2554545"/>
          </a:xfrm>
          <a:prstGeom prst="rect">
            <a:avLst/>
          </a:prstGeom>
          <a:noFill/>
        </p:spPr>
        <p:txBody>
          <a:bodyPr wrap="square" rtlCol="0">
            <a:spAutoFit/>
          </a:bodyPr>
          <a:lstStyle/>
          <a:p>
            <a:pPr algn="ctr"/>
            <a:r>
              <a:rPr lang="en-US" sz="3200" b="1" i="1" dirty="0" smtClean="0"/>
              <a:t>A Key Point for All Users of Viewable Impression Data:</a:t>
            </a:r>
          </a:p>
          <a:p>
            <a:pPr algn="ctr"/>
            <a:r>
              <a:rPr lang="en-US" sz="3200" b="1" i="1" dirty="0" smtClean="0"/>
              <a:t>Pay Attention to the Issues Identified Through Reconciliation, and Understand How Your Vendors Address Each</a:t>
            </a:r>
            <a:endParaRPr lang="en-US" sz="3200" b="1" i="1" dirty="0"/>
          </a:p>
        </p:txBody>
      </p:sp>
    </p:spTree>
    <p:extLst>
      <p:ext uri="{BB962C8B-B14F-4D97-AF65-F5344CB8AC3E}">
        <p14:creationId xmlns:p14="http://schemas.microsoft.com/office/powerpoint/2010/main" val="256342436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type="body" idx="1"/>
          </p:nvPr>
        </p:nvSpPr>
        <p:spPr>
          <a:xfrm>
            <a:off x="533400" y="1371600"/>
            <a:ext cx="8153400" cy="2647950"/>
          </a:xfrm>
        </p:spPr>
        <p:txBody>
          <a:bodyPr>
            <a:normAutofit fontScale="47500" lnSpcReduction="20000"/>
          </a:bodyPr>
          <a:lstStyle/>
          <a:p>
            <a:pPr algn="ctr" eaLnBrk="1" hangingPunct="1">
              <a:lnSpc>
                <a:spcPct val="80000"/>
              </a:lnSpc>
              <a:buFont typeface="Wingdings" charset="0"/>
              <a:buNone/>
            </a:pPr>
            <a:endParaRPr lang="en-US" sz="4800" dirty="0">
              <a:latin typeface="Arial" charset="0"/>
              <a:ea typeface="ＭＳ Ｐゴシック" charset="0"/>
              <a:cs typeface="ＭＳ Ｐゴシック" charset="0"/>
            </a:endParaRPr>
          </a:p>
          <a:p>
            <a:pPr algn="ctr" eaLnBrk="1" hangingPunct="1">
              <a:lnSpc>
                <a:spcPct val="80000"/>
              </a:lnSpc>
              <a:buFont typeface="Wingdings" charset="0"/>
              <a:buNone/>
            </a:pPr>
            <a:r>
              <a:rPr lang="en-US" sz="4600" dirty="0" smtClean="0">
                <a:latin typeface="Verdana"/>
                <a:ea typeface="ＭＳ Ｐゴシック" charset="0"/>
                <a:cs typeface="Verdana"/>
              </a:rPr>
              <a:t>Discussion, Q&amp;A</a:t>
            </a:r>
            <a:endParaRPr lang="en-US" sz="4600" dirty="0">
              <a:latin typeface="Verdana"/>
              <a:ea typeface="ＭＳ Ｐゴシック" charset="0"/>
              <a:cs typeface="Verdana"/>
            </a:endParaRPr>
          </a:p>
          <a:p>
            <a:pPr eaLnBrk="1" hangingPunct="1">
              <a:lnSpc>
                <a:spcPct val="80000"/>
              </a:lnSpc>
              <a:buFont typeface="Wingdings" charset="0"/>
              <a:buNone/>
            </a:pPr>
            <a:endParaRPr lang="en-US" sz="1400" dirty="0">
              <a:latin typeface="Arial" charset="0"/>
              <a:ea typeface="ＭＳ Ｐゴシック" charset="0"/>
              <a:cs typeface="ＭＳ Ｐゴシック" charset="0"/>
            </a:endParaRPr>
          </a:p>
          <a:p>
            <a:pPr eaLnBrk="1" hangingPunct="1">
              <a:lnSpc>
                <a:spcPct val="80000"/>
              </a:lnSpc>
              <a:buFont typeface="Wingdings" charset="0"/>
              <a:buNone/>
            </a:pPr>
            <a:endParaRPr lang="en-US" sz="2000" dirty="0" smtClean="0">
              <a:latin typeface="Arial" charset="0"/>
              <a:ea typeface="ＭＳ Ｐゴシック" charset="0"/>
              <a:cs typeface="ＭＳ Ｐゴシック" charset="0"/>
            </a:endParaRPr>
          </a:p>
          <a:p>
            <a:pPr eaLnBrk="1" hangingPunct="1">
              <a:lnSpc>
                <a:spcPct val="80000"/>
              </a:lnSpc>
              <a:buFont typeface="Wingdings" charset="0"/>
              <a:buNone/>
            </a:pPr>
            <a:endParaRPr lang="en-US" sz="2000" dirty="0" smtClean="0">
              <a:latin typeface="Arial" charset="0"/>
              <a:ea typeface="ＭＳ Ｐゴシック" charset="0"/>
              <a:cs typeface="ＭＳ Ｐゴシック" charset="0"/>
            </a:endParaRPr>
          </a:p>
          <a:p>
            <a:pPr eaLnBrk="1" hangingPunct="1">
              <a:lnSpc>
                <a:spcPct val="80000"/>
              </a:lnSpc>
              <a:buFont typeface="Wingdings" charset="0"/>
              <a:buNone/>
            </a:pPr>
            <a:endParaRPr lang="en-US" sz="2000" dirty="0" smtClean="0">
              <a:latin typeface="Arial" charset="0"/>
              <a:ea typeface="ＭＳ Ｐゴシック" charset="0"/>
              <a:cs typeface="ＭＳ Ｐゴシック" charset="0"/>
            </a:endParaRPr>
          </a:p>
          <a:p>
            <a:pPr algn="ctr" eaLnBrk="1" hangingPunct="1">
              <a:lnSpc>
                <a:spcPct val="80000"/>
              </a:lnSpc>
              <a:buFont typeface="Wingdings" charset="0"/>
              <a:buNone/>
            </a:pPr>
            <a:endParaRPr lang="en-US" sz="2900" dirty="0" smtClean="0">
              <a:latin typeface="Verdana"/>
              <a:ea typeface="ＭＳ Ｐゴシック" charset="0"/>
              <a:cs typeface="Verdana"/>
            </a:endParaRPr>
          </a:p>
          <a:p>
            <a:pPr algn="ctr" eaLnBrk="1" hangingPunct="1">
              <a:lnSpc>
                <a:spcPct val="80000"/>
              </a:lnSpc>
              <a:buFont typeface="Wingdings" charset="0"/>
              <a:buNone/>
            </a:pPr>
            <a:endParaRPr lang="en-US" sz="2900" dirty="0" smtClean="0">
              <a:latin typeface="Verdana"/>
              <a:ea typeface="ＭＳ Ｐゴシック" charset="0"/>
              <a:cs typeface="Verdana"/>
            </a:endParaRPr>
          </a:p>
          <a:p>
            <a:pPr eaLnBrk="1" hangingPunct="1">
              <a:lnSpc>
                <a:spcPct val="80000"/>
              </a:lnSpc>
              <a:buFont typeface="Wingdings" charset="0"/>
              <a:buNone/>
            </a:pPr>
            <a:r>
              <a:rPr lang="en-US" sz="4200" dirty="0" smtClean="0">
                <a:latin typeface="Verdana"/>
                <a:ea typeface="ＭＳ Ｐゴシック" charset="0"/>
                <a:cs typeface="Verdana"/>
              </a:rPr>
              <a:t>George </a:t>
            </a:r>
            <a:r>
              <a:rPr lang="en-US" sz="4200" dirty="0" err="1" smtClean="0">
                <a:latin typeface="Verdana"/>
                <a:ea typeface="ＭＳ Ｐゴシック" charset="0"/>
                <a:cs typeface="Verdana"/>
              </a:rPr>
              <a:t>Ivie</a:t>
            </a:r>
            <a:r>
              <a:rPr lang="en-US" sz="4200" dirty="0" smtClean="0">
                <a:latin typeface="Verdana"/>
                <a:ea typeface="ＭＳ Ｐゴシック" charset="0"/>
                <a:cs typeface="Verdana"/>
              </a:rPr>
              <a:t> </a:t>
            </a:r>
            <a:r>
              <a:rPr lang="en-US" sz="4200" dirty="0" smtClean="0">
                <a:latin typeface="Verdana"/>
                <a:ea typeface="ＭＳ Ｐゴシック" charset="0"/>
                <a:cs typeface="Verdana"/>
                <a:hlinkClick r:id="rId3"/>
              </a:rPr>
              <a:t>givie@mediaratingcouncil.org</a:t>
            </a:r>
            <a:endParaRPr lang="en-US" sz="4200" dirty="0" smtClean="0">
              <a:latin typeface="Verdana"/>
              <a:ea typeface="ＭＳ Ｐゴシック" charset="0"/>
              <a:cs typeface="Verdana"/>
            </a:endParaRPr>
          </a:p>
          <a:p>
            <a:pPr eaLnBrk="1" hangingPunct="1">
              <a:lnSpc>
                <a:spcPct val="80000"/>
              </a:lnSpc>
              <a:buFont typeface="Wingdings" charset="0"/>
              <a:buNone/>
            </a:pPr>
            <a:r>
              <a:rPr lang="en-US" sz="4200" dirty="0" smtClean="0">
                <a:latin typeface="Verdana"/>
                <a:ea typeface="ＭＳ Ｐゴシック" charset="0"/>
                <a:cs typeface="Verdana"/>
              </a:rPr>
              <a:t>Ron </a:t>
            </a:r>
            <a:r>
              <a:rPr lang="en-US" sz="4200" dirty="0" err="1" smtClean="0">
                <a:latin typeface="Verdana"/>
                <a:ea typeface="ＭＳ Ｐゴシック" charset="0"/>
                <a:cs typeface="Verdana"/>
              </a:rPr>
              <a:t>Pinelli</a:t>
            </a:r>
            <a:r>
              <a:rPr lang="en-US" sz="4200" dirty="0" smtClean="0">
                <a:latin typeface="Verdana"/>
                <a:ea typeface="ＭＳ Ｐゴシック" charset="0"/>
                <a:cs typeface="Verdana"/>
              </a:rPr>
              <a:t> </a:t>
            </a:r>
            <a:r>
              <a:rPr lang="en-US" sz="4200" dirty="0" smtClean="0">
                <a:latin typeface="Verdana"/>
                <a:ea typeface="ＭＳ Ｐゴシック" charset="0"/>
                <a:cs typeface="Verdana"/>
                <a:hlinkClick r:id="rId4"/>
              </a:rPr>
              <a:t>rpinelli@mediaratingcouncil.org</a:t>
            </a:r>
            <a:endParaRPr lang="en-US" sz="4200" dirty="0">
              <a:latin typeface="Verdana"/>
              <a:ea typeface="ＭＳ Ｐゴシック" charset="0"/>
              <a:cs typeface="Verdana"/>
            </a:endParaRPr>
          </a:p>
          <a:p>
            <a:pPr eaLnBrk="1" hangingPunct="1">
              <a:lnSpc>
                <a:spcPct val="80000"/>
              </a:lnSpc>
              <a:buFont typeface="Wingdings" charset="0"/>
              <a:buNone/>
            </a:pPr>
            <a:r>
              <a:rPr lang="en-US" sz="4200" dirty="0" smtClean="0">
                <a:latin typeface="Verdana"/>
                <a:ea typeface="ＭＳ Ｐゴシック" charset="0"/>
                <a:cs typeface="Verdana"/>
              </a:rPr>
              <a:t>David Gunzerath </a:t>
            </a:r>
            <a:r>
              <a:rPr lang="en-US" sz="4200" dirty="0" smtClean="0">
                <a:latin typeface="Verdana"/>
                <a:ea typeface="ＭＳ Ｐゴシック" charset="0"/>
                <a:cs typeface="Verdana"/>
                <a:hlinkClick r:id="rId5"/>
              </a:rPr>
              <a:t>dgunzerath@mediaratingcouncil.org</a:t>
            </a:r>
            <a:endParaRPr lang="en-US" sz="4200" dirty="0" smtClean="0">
              <a:latin typeface="Verdana"/>
              <a:ea typeface="ＭＳ Ｐゴシック" charset="0"/>
              <a:cs typeface="Verdana"/>
            </a:endParaRPr>
          </a:p>
          <a:p>
            <a:pPr eaLnBrk="1" hangingPunct="1">
              <a:lnSpc>
                <a:spcPct val="80000"/>
              </a:lnSpc>
              <a:buFont typeface="Wingdings" charset="0"/>
              <a:buNone/>
            </a:pPr>
            <a:endParaRPr lang="en-US" sz="4200" dirty="0" smtClean="0">
              <a:latin typeface="Verdana"/>
              <a:ea typeface="ＭＳ Ｐゴシック" charset="0"/>
              <a:cs typeface="Verdana"/>
            </a:endParaRPr>
          </a:p>
          <a:p>
            <a:pPr eaLnBrk="1" hangingPunct="1">
              <a:lnSpc>
                <a:spcPct val="80000"/>
              </a:lnSpc>
              <a:buFont typeface="Wingdings" charset="0"/>
              <a:buNone/>
            </a:pPr>
            <a:r>
              <a:rPr lang="en-US" sz="4200" dirty="0" smtClean="0">
                <a:latin typeface="Verdana"/>
                <a:ea typeface="ＭＳ Ｐゴシック" charset="0"/>
                <a:cs typeface="Verdana"/>
              </a:rPr>
              <a:t>(212) 972-0300</a:t>
            </a:r>
          </a:p>
          <a:p>
            <a:pPr eaLnBrk="1" hangingPunct="1">
              <a:lnSpc>
                <a:spcPct val="80000"/>
              </a:lnSpc>
              <a:buFont typeface="Wingdings" charset="0"/>
              <a:buNone/>
            </a:pPr>
            <a:endParaRPr lang="en-US" sz="4200" dirty="0">
              <a:solidFill>
                <a:srgbClr val="3366FF"/>
              </a:solidFill>
              <a:latin typeface="Arial" charset="0"/>
              <a:ea typeface="ＭＳ Ｐゴシック" charset="0"/>
              <a:cs typeface="ＭＳ Ｐゴシック" charset="0"/>
            </a:endParaRPr>
          </a:p>
          <a:p>
            <a:pPr eaLnBrk="1" hangingPunct="1">
              <a:lnSpc>
                <a:spcPct val="80000"/>
              </a:lnSpc>
              <a:buFont typeface="Wingdings" charset="0"/>
              <a:buNone/>
            </a:pPr>
            <a:endParaRPr lang="en-US" sz="2400" dirty="0">
              <a:latin typeface="Arial" charset="0"/>
              <a:ea typeface="ＭＳ Ｐゴシック" charset="0"/>
              <a:cs typeface="ＭＳ Ｐゴシック" charset="0"/>
            </a:endParaRPr>
          </a:p>
          <a:p>
            <a:pPr eaLnBrk="1" hangingPunct="1">
              <a:lnSpc>
                <a:spcPct val="80000"/>
              </a:lnSpc>
              <a:buFont typeface="Wingdings" charset="0"/>
              <a:buNone/>
            </a:pPr>
            <a:endParaRPr lang="en-US" sz="3700" dirty="0">
              <a:latin typeface="Arial" charset="0"/>
              <a:ea typeface="ＭＳ Ｐゴシック" charset="0"/>
              <a:cs typeface="ＭＳ Ｐゴシック" charset="0"/>
            </a:endParaRPr>
          </a:p>
        </p:txBody>
      </p:sp>
      <p:sp>
        <p:nvSpPr>
          <p:cNvPr id="2" name="Slide Number Placeholder 1"/>
          <p:cNvSpPr>
            <a:spLocks noGrp="1"/>
          </p:cNvSpPr>
          <p:nvPr>
            <p:ph type="sldNum" sz="quarter" idx="12"/>
          </p:nvPr>
        </p:nvSpPr>
        <p:spPr/>
        <p:txBody>
          <a:bodyPr/>
          <a:lstStyle/>
          <a:p>
            <a:pPr>
              <a:defRPr/>
            </a:pPr>
            <a:fld id="{86DF9F58-78DA-4BF2-8A75-64C57D58F543}" type="slidenum">
              <a:rPr lang="en-US" smtClean="0"/>
              <a:pPr>
                <a:defRPr/>
              </a:pPr>
              <a:t>25</a:t>
            </a:fld>
            <a:endParaRPr lang="en-US" dirty="0"/>
          </a:p>
        </p:txBody>
      </p:sp>
      <p:pic>
        <p:nvPicPr>
          <p:cNvPr id="5" name="Picture 4" descr="Media Rating Council, Inc Logo (Green)[1].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962400" y="3867150"/>
            <a:ext cx="1534270" cy="838200"/>
          </a:xfrm>
          <a:prstGeom prst="rect">
            <a:avLst/>
          </a:prstGeom>
        </p:spPr>
      </p:pic>
      <p:sp>
        <p:nvSpPr>
          <p:cNvPr id="3" name="TextBox 2"/>
          <p:cNvSpPr txBox="1"/>
          <p:nvPr/>
        </p:nvSpPr>
        <p:spPr>
          <a:xfrm>
            <a:off x="533400" y="514350"/>
            <a:ext cx="8153400" cy="584776"/>
          </a:xfrm>
          <a:prstGeom prst="rect">
            <a:avLst/>
          </a:prstGeom>
          <a:noFill/>
        </p:spPr>
        <p:txBody>
          <a:bodyPr wrap="square" rtlCol="0">
            <a:spAutoFit/>
          </a:bodyPr>
          <a:lstStyle/>
          <a:p>
            <a:pPr algn="ctr"/>
            <a:r>
              <a:rPr lang="en-US" sz="3200" b="1" dirty="0" smtClean="0">
                <a:solidFill>
                  <a:srgbClr val="FF0000"/>
                </a:solidFill>
                <a:latin typeface="Verdana"/>
                <a:cs typeface="Verdana"/>
              </a:rPr>
              <a:t>Thank You!</a:t>
            </a:r>
            <a:endParaRPr lang="en-US" sz="3200" b="1" dirty="0">
              <a:solidFill>
                <a:srgbClr val="FF0000"/>
              </a:solidFill>
              <a:latin typeface="Verdana"/>
              <a:cs typeface="Verdana"/>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66950"/>
            <a:ext cx="8610600" cy="742950"/>
          </a:xfrm>
        </p:spPr>
        <p:txBody>
          <a:bodyPr>
            <a:noAutofit/>
          </a:bodyPr>
          <a:lstStyle/>
          <a:p>
            <a:pPr algn="ctr"/>
            <a:r>
              <a:rPr lang="en-US" sz="3200" b="1" dirty="0" smtClean="0">
                <a:latin typeface="Verdana"/>
                <a:cs typeface="Verdana"/>
              </a:rPr>
              <a:t>Background on the Standard</a:t>
            </a:r>
            <a:endParaRPr lang="en-US" sz="3200" b="1" dirty="0">
              <a:latin typeface="Verdana"/>
              <a:cs typeface="Verdana"/>
            </a:endParaRPr>
          </a:p>
        </p:txBody>
      </p:sp>
      <p:sp>
        <p:nvSpPr>
          <p:cNvPr id="3" name="Slide Number Placeholder 2"/>
          <p:cNvSpPr>
            <a:spLocks noGrp="1"/>
          </p:cNvSpPr>
          <p:nvPr>
            <p:ph type="sldNum" sz="quarter" idx="12"/>
          </p:nvPr>
        </p:nvSpPr>
        <p:spPr/>
        <p:txBody>
          <a:bodyPr/>
          <a:lstStyle/>
          <a:p>
            <a:pPr>
              <a:defRPr/>
            </a:pPr>
            <a:fld id="{933210F6-A63A-426A-BDF1-25F1373032A6}" type="slidenum">
              <a:rPr lang="en-US" smtClean="0"/>
              <a:pPr>
                <a:defRPr/>
              </a:pPr>
              <a:t>3</a:t>
            </a:fld>
            <a:endParaRPr lang="en-US" dirty="0"/>
          </a:p>
        </p:txBody>
      </p:sp>
      <p:pic>
        <p:nvPicPr>
          <p:cNvPr id="4" name="Picture 3" descr="Media Rating Council, Inc Logo (Green)[1].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93442" y="4019550"/>
            <a:ext cx="1534270" cy="838200"/>
          </a:xfrm>
          <a:prstGeom prst="rect">
            <a:avLst/>
          </a:prstGeom>
        </p:spPr>
      </p:pic>
    </p:spTree>
    <p:extLst>
      <p:ext uri="{BB962C8B-B14F-4D97-AF65-F5344CB8AC3E}">
        <p14:creationId xmlns:p14="http://schemas.microsoft.com/office/powerpoint/2010/main" val="27206262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533400" y="216492"/>
            <a:ext cx="7994650" cy="869358"/>
          </a:xfrm>
        </p:spPr>
        <p:txBody>
          <a:bodyPr>
            <a:normAutofit/>
          </a:bodyPr>
          <a:lstStyle/>
          <a:p>
            <a:pPr eaLnBrk="1" hangingPunct="1"/>
            <a:r>
              <a:rPr lang="en-US" sz="3200" b="1" dirty="0">
                <a:latin typeface="Verdana"/>
                <a:cs typeface="Verdana"/>
              </a:rPr>
              <a:t>MRC Mission Statement</a:t>
            </a:r>
          </a:p>
        </p:txBody>
      </p:sp>
      <p:sp>
        <p:nvSpPr>
          <p:cNvPr id="22530" name="Rectangle 3"/>
          <p:cNvSpPr>
            <a:spLocks noGrp="1" noChangeArrowheads="1"/>
          </p:cNvSpPr>
          <p:nvPr>
            <p:ph type="body" idx="4294967295"/>
          </p:nvPr>
        </p:nvSpPr>
        <p:spPr>
          <a:xfrm>
            <a:off x="304800" y="1123950"/>
            <a:ext cx="8534400" cy="2876550"/>
          </a:xfrm>
          <a:prstGeom prst="rect">
            <a:avLst/>
          </a:prstGeom>
        </p:spPr>
        <p:txBody>
          <a:bodyPr lIns="91438" tIns="45719" rIns="91438" bIns="45719">
            <a:normAutofit fontScale="92500"/>
          </a:bodyPr>
          <a:lstStyle/>
          <a:p>
            <a:pPr>
              <a:lnSpc>
                <a:spcPct val="120000"/>
              </a:lnSpc>
              <a:spcBef>
                <a:spcPts val="0"/>
              </a:spcBef>
              <a:buFont typeface="Wingdings" charset="2"/>
              <a:buChar char="§"/>
            </a:pPr>
            <a:r>
              <a:rPr lang="en-US" sz="2900" dirty="0">
                <a:latin typeface="Verdana"/>
                <a:cs typeface="Verdana"/>
              </a:rPr>
              <a:t>To secure for the media industry and related users </a:t>
            </a:r>
            <a:r>
              <a:rPr lang="en-US" sz="2900" dirty="0" smtClean="0">
                <a:latin typeface="Verdana"/>
                <a:cs typeface="Verdana"/>
              </a:rPr>
              <a:t>measurement </a:t>
            </a:r>
            <a:r>
              <a:rPr lang="en-US" sz="2900" dirty="0">
                <a:latin typeface="Verdana"/>
                <a:cs typeface="Verdana"/>
              </a:rPr>
              <a:t>services that are </a:t>
            </a:r>
            <a:r>
              <a:rPr lang="en-US" sz="2900" dirty="0">
                <a:solidFill>
                  <a:schemeClr val="tx2"/>
                </a:solidFill>
                <a:latin typeface="Verdana"/>
                <a:cs typeface="Verdana"/>
              </a:rPr>
              <a:t>valid, reliable and effective</a:t>
            </a:r>
            <a:r>
              <a:rPr lang="en-US" sz="2900" dirty="0">
                <a:latin typeface="Verdana"/>
                <a:cs typeface="Verdana"/>
              </a:rPr>
              <a:t>; we do this by:</a:t>
            </a:r>
          </a:p>
          <a:p>
            <a:pPr lvl="1">
              <a:lnSpc>
                <a:spcPct val="110000"/>
              </a:lnSpc>
              <a:spcBef>
                <a:spcPts val="0"/>
              </a:spcBef>
              <a:buFont typeface="Wingdings" charset="2"/>
              <a:buChar char="§"/>
            </a:pPr>
            <a:r>
              <a:rPr lang="en-US" sz="2500" dirty="0">
                <a:latin typeface="Verdana"/>
                <a:cs typeface="Verdana"/>
              </a:rPr>
              <a:t>Setting Standards; and</a:t>
            </a:r>
          </a:p>
          <a:p>
            <a:pPr lvl="1">
              <a:lnSpc>
                <a:spcPct val="110000"/>
              </a:lnSpc>
              <a:spcBef>
                <a:spcPts val="0"/>
              </a:spcBef>
              <a:buFont typeface="Wingdings" charset="2"/>
              <a:buChar char="§"/>
            </a:pPr>
            <a:r>
              <a:rPr lang="en-US" sz="2500" dirty="0">
                <a:latin typeface="Verdana"/>
                <a:cs typeface="Verdana"/>
              </a:rPr>
              <a:t>Conducting Audits to Verify Compliance with Standards.</a:t>
            </a:r>
          </a:p>
          <a:p>
            <a:pPr marL="0" indent="0" eaLnBrk="1" hangingPunct="1">
              <a:lnSpc>
                <a:spcPct val="200000"/>
              </a:lnSpc>
              <a:spcBef>
                <a:spcPts val="0"/>
              </a:spcBef>
              <a:buNone/>
            </a:pPr>
            <a:endParaRPr lang="en-US" sz="2000" dirty="0">
              <a:latin typeface="Verdana"/>
              <a:cs typeface="Verdana"/>
            </a:endParaRPr>
          </a:p>
          <a:p>
            <a:pPr marL="609587" indent="-609587" algn="ctr" eaLnBrk="1" hangingPunct="1">
              <a:lnSpc>
                <a:spcPct val="200000"/>
              </a:lnSpc>
              <a:spcBef>
                <a:spcPts val="0"/>
              </a:spcBef>
              <a:buNone/>
            </a:pPr>
            <a:endParaRPr lang="en-US" sz="2200" dirty="0">
              <a:latin typeface="Arial" charset="0"/>
            </a:endParaRPr>
          </a:p>
          <a:p>
            <a:pPr marL="609587" indent="-609587" eaLnBrk="1" hangingPunct="1"/>
            <a:endParaRPr lang="en-US" sz="2200" dirty="0">
              <a:latin typeface="Arial" charset="0"/>
            </a:endParaRPr>
          </a:p>
          <a:p>
            <a:pPr marL="609587" indent="-609587" eaLnBrk="1" hangingPunct="1"/>
            <a:endParaRPr lang="en-US" sz="2200" dirty="0">
              <a:latin typeface="Arial" charset="0"/>
            </a:endParaRPr>
          </a:p>
          <a:p>
            <a:pPr marL="609587" indent="-609587" eaLnBrk="1" hangingPunct="1"/>
            <a:endParaRPr lang="en-US" sz="2200" dirty="0">
              <a:latin typeface="Arial" charset="0"/>
            </a:endParaRPr>
          </a:p>
          <a:p>
            <a:pPr marL="609587" indent="-609587" eaLnBrk="1" hangingPunct="1"/>
            <a:endParaRPr lang="en-US" sz="2200" dirty="0">
              <a:latin typeface="Arial" charset="0"/>
            </a:endParaRPr>
          </a:p>
          <a:p>
            <a:pPr marL="609587" indent="-609587" algn="ctr" eaLnBrk="1" hangingPunct="1">
              <a:buNone/>
            </a:pPr>
            <a:endParaRPr lang="en-US" sz="2000" b="1" dirty="0">
              <a:latin typeface="Arial" charset="0"/>
            </a:endParaRPr>
          </a:p>
          <a:p>
            <a:pPr marL="609587" indent="-609587" eaLnBrk="1" hangingPunct="1">
              <a:buNone/>
            </a:pPr>
            <a:endParaRPr lang="en-US" sz="2000" b="1" dirty="0">
              <a:latin typeface="Arial" charset="0"/>
            </a:endParaRPr>
          </a:p>
        </p:txBody>
      </p:sp>
      <p:pic>
        <p:nvPicPr>
          <p:cNvPr id="6" name="Picture 5" descr="MRC Accreditation Logo (4-3-2006 Green)[1] copy.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67200" y="3943350"/>
            <a:ext cx="990600" cy="1011800"/>
          </a:xfrm>
          <a:prstGeom prst="rect">
            <a:avLst/>
          </a:prstGeom>
        </p:spPr>
      </p:pic>
      <p:sp>
        <p:nvSpPr>
          <p:cNvPr id="2" name="Slide Number Placeholder 1"/>
          <p:cNvSpPr>
            <a:spLocks noGrp="1"/>
          </p:cNvSpPr>
          <p:nvPr>
            <p:ph type="sldNum" sz="quarter" idx="12"/>
          </p:nvPr>
        </p:nvSpPr>
        <p:spPr/>
        <p:txBody>
          <a:bodyPr/>
          <a:lstStyle/>
          <a:p>
            <a:pPr>
              <a:defRPr/>
            </a:pPr>
            <a:fld id="{86DF9F58-78DA-4BF2-8A75-64C57D58F543}" type="slidenum">
              <a:rPr lang="en-US" smtClean="0"/>
              <a:pPr>
                <a:defRPr/>
              </a:pPr>
              <a:t>4</a:t>
            </a:fld>
            <a:endParaRPr lang="en-US" dirty="0"/>
          </a:p>
        </p:txBody>
      </p:sp>
    </p:spTree>
    <p:extLst>
      <p:ext uri="{BB962C8B-B14F-4D97-AF65-F5344CB8AC3E}">
        <p14:creationId xmlns:p14="http://schemas.microsoft.com/office/powerpoint/2010/main" val="244604052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5750"/>
            <a:ext cx="8153400" cy="800100"/>
          </a:xfrm>
        </p:spPr>
        <p:txBody>
          <a:bodyPr>
            <a:normAutofit fontScale="90000"/>
          </a:bodyPr>
          <a:lstStyle/>
          <a:p>
            <a:r>
              <a:rPr lang="en-US" sz="3200" b="1" dirty="0" smtClean="0">
                <a:latin typeface="Verdana"/>
                <a:cs typeface="Verdana"/>
              </a:rPr>
              <a:t>Development of the Viewable Impression Standard</a:t>
            </a:r>
            <a:endParaRPr lang="en-US" sz="3200" b="1" dirty="0">
              <a:latin typeface="Verdana"/>
              <a:cs typeface="Verdana"/>
            </a:endParaRPr>
          </a:p>
        </p:txBody>
      </p:sp>
      <p:sp>
        <p:nvSpPr>
          <p:cNvPr id="3" name="Content Placeholder 2"/>
          <p:cNvSpPr>
            <a:spLocks noGrp="1"/>
          </p:cNvSpPr>
          <p:nvPr>
            <p:ph idx="1"/>
          </p:nvPr>
        </p:nvSpPr>
        <p:spPr>
          <a:xfrm>
            <a:off x="457200" y="1200150"/>
            <a:ext cx="8229600" cy="3429000"/>
          </a:xfrm>
        </p:spPr>
        <p:txBody>
          <a:bodyPr>
            <a:normAutofit fontScale="92500"/>
          </a:bodyPr>
          <a:lstStyle/>
          <a:p>
            <a:pPr>
              <a:lnSpc>
                <a:spcPct val="120000"/>
              </a:lnSpc>
              <a:spcBef>
                <a:spcPts val="0"/>
              </a:spcBef>
              <a:buFont typeface="Wingdings" charset="2"/>
              <a:buChar char="§"/>
            </a:pPr>
            <a:r>
              <a:rPr lang="en-US" sz="2400" dirty="0" smtClean="0">
                <a:latin typeface="Verdana"/>
                <a:cs typeface="Verdana"/>
              </a:rPr>
              <a:t>Timelines:</a:t>
            </a:r>
          </a:p>
          <a:p>
            <a:pPr lvl="1">
              <a:lnSpc>
                <a:spcPct val="120000"/>
              </a:lnSpc>
              <a:spcBef>
                <a:spcPts val="0"/>
              </a:spcBef>
              <a:buFont typeface="Wingdings" charset="2"/>
              <a:buChar char="§"/>
            </a:pPr>
            <a:r>
              <a:rPr lang="en-US" sz="2000" dirty="0" smtClean="0">
                <a:latin typeface="Verdana"/>
                <a:cs typeface="Verdana"/>
              </a:rPr>
              <a:t>First viewability measurers emerge circa 2009-2010</a:t>
            </a:r>
          </a:p>
          <a:p>
            <a:pPr lvl="1">
              <a:lnSpc>
                <a:spcPct val="120000"/>
              </a:lnSpc>
              <a:spcBef>
                <a:spcPts val="0"/>
              </a:spcBef>
              <a:buFont typeface="Wingdings" charset="2"/>
              <a:buChar char="§"/>
            </a:pPr>
            <a:r>
              <a:rPr lang="en-US" dirty="0" smtClean="0">
                <a:latin typeface="Verdana"/>
                <a:cs typeface="Verdana"/>
              </a:rPr>
              <a:t>3MS project launches in 2010, 3MS “Principles” published in September 2011</a:t>
            </a:r>
          </a:p>
          <a:p>
            <a:pPr lvl="1">
              <a:lnSpc>
                <a:spcPct val="120000"/>
              </a:lnSpc>
              <a:spcBef>
                <a:spcPts val="0"/>
              </a:spcBef>
              <a:buFont typeface="Wingdings" charset="2"/>
              <a:buChar char="§"/>
            </a:pPr>
            <a:r>
              <a:rPr lang="en-US" sz="2000" dirty="0" smtClean="0">
                <a:latin typeface="Verdana"/>
                <a:cs typeface="Verdana"/>
              </a:rPr>
              <a:t>Agency Pilot conducted, Summer 2012</a:t>
            </a:r>
          </a:p>
          <a:p>
            <a:pPr lvl="1">
              <a:lnSpc>
                <a:spcPct val="120000"/>
              </a:lnSpc>
              <a:spcBef>
                <a:spcPts val="0"/>
              </a:spcBef>
              <a:buFont typeface="Wingdings" charset="2"/>
              <a:buChar char="§"/>
            </a:pPr>
            <a:r>
              <a:rPr lang="en-US" dirty="0" smtClean="0">
                <a:latin typeface="Verdana"/>
                <a:cs typeface="Verdana"/>
              </a:rPr>
              <a:t>MRC Advisory Period in effect, November 2012-March 2014</a:t>
            </a:r>
          </a:p>
          <a:p>
            <a:pPr lvl="1">
              <a:lnSpc>
                <a:spcPct val="120000"/>
              </a:lnSpc>
              <a:spcBef>
                <a:spcPts val="0"/>
              </a:spcBef>
              <a:buFont typeface="Wingdings" charset="2"/>
              <a:buChar char="§"/>
            </a:pPr>
            <a:r>
              <a:rPr lang="en-US" dirty="0" smtClean="0">
                <a:latin typeface="Verdana"/>
                <a:cs typeface="Verdana"/>
              </a:rPr>
              <a:t>Viewable Impression Guidelines Issued, June 2014</a:t>
            </a:r>
          </a:p>
          <a:p>
            <a:pPr lvl="1">
              <a:lnSpc>
                <a:spcPct val="120000"/>
              </a:lnSpc>
              <a:spcBef>
                <a:spcPts val="0"/>
              </a:spcBef>
              <a:buFont typeface="Wingdings" charset="2"/>
              <a:buChar char="§"/>
            </a:pPr>
            <a:r>
              <a:rPr lang="en-US" dirty="0" smtClean="0">
                <a:latin typeface="Verdana"/>
                <a:cs typeface="Verdana"/>
              </a:rPr>
              <a:t>Vendor reconciliation phases: </a:t>
            </a:r>
          </a:p>
          <a:p>
            <a:pPr lvl="2">
              <a:lnSpc>
                <a:spcPct val="120000"/>
              </a:lnSpc>
              <a:spcBef>
                <a:spcPts val="0"/>
              </a:spcBef>
              <a:buFont typeface="Wingdings" charset="2"/>
              <a:buChar char="§"/>
            </a:pPr>
            <a:r>
              <a:rPr lang="en-US" dirty="0" smtClean="0">
                <a:latin typeface="Verdana"/>
                <a:cs typeface="Verdana"/>
              </a:rPr>
              <a:t>Early 2014</a:t>
            </a:r>
            <a:r>
              <a:rPr lang="en-US" dirty="0">
                <a:latin typeface="Verdana"/>
                <a:cs typeface="Verdana"/>
              </a:rPr>
              <a:t>,</a:t>
            </a:r>
            <a:r>
              <a:rPr lang="en-US" dirty="0" smtClean="0">
                <a:latin typeface="Verdana"/>
                <a:cs typeface="Verdana"/>
              </a:rPr>
              <a:t> Late 2014-Early 2015, Spring 2015</a:t>
            </a:r>
            <a:endParaRPr lang="en-US" sz="1800" dirty="0" smtClean="0">
              <a:latin typeface="Verdana"/>
              <a:cs typeface="Verdana"/>
            </a:endParaRPr>
          </a:p>
        </p:txBody>
      </p:sp>
      <p:sp>
        <p:nvSpPr>
          <p:cNvPr id="5" name="Slide Number Placeholder 4"/>
          <p:cNvSpPr>
            <a:spLocks noGrp="1"/>
          </p:cNvSpPr>
          <p:nvPr>
            <p:ph type="sldNum" sz="quarter" idx="12"/>
          </p:nvPr>
        </p:nvSpPr>
        <p:spPr/>
        <p:txBody>
          <a:bodyPr/>
          <a:lstStyle/>
          <a:p>
            <a:pPr>
              <a:defRPr/>
            </a:pPr>
            <a:fld id="{86DF9F58-78DA-4BF2-8A75-64C57D58F543}" type="slidenum">
              <a:rPr lang="en-US" smtClean="0"/>
              <a:pPr>
                <a:defRPr/>
              </a:pPr>
              <a:t>5</a:t>
            </a:fld>
            <a:endParaRPr lang="en-US" dirty="0"/>
          </a:p>
        </p:txBody>
      </p:sp>
    </p:spTree>
    <p:extLst>
      <p:ext uri="{BB962C8B-B14F-4D97-AF65-F5344CB8AC3E}">
        <p14:creationId xmlns:p14="http://schemas.microsoft.com/office/powerpoint/2010/main" val="240098184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66950"/>
            <a:ext cx="8610600" cy="742950"/>
          </a:xfrm>
        </p:spPr>
        <p:txBody>
          <a:bodyPr>
            <a:noAutofit/>
          </a:bodyPr>
          <a:lstStyle/>
          <a:p>
            <a:pPr algn="ctr"/>
            <a:r>
              <a:rPr lang="en-US" sz="3200" b="1" dirty="0" smtClean="0">
                <a:latin typeface="Verdana"/>
                <a:cs typeface="Verdana"/>
              </a:rPr>
              <a:t>Reconciliation History</a:t>
            </a:r>
            <a:endParaRPr lang="en-US" sz="3200" b="1" dirty="0">
              <a:latin typeface="Verdana"/>
              <a:cs typeface="Verdana"/>
            </a:endParaRPr>
          </a:p>
        </p:txBody>
      </p:sp>
      <p:sp>
        <p:nvSpPr>
          <p:cNvPr id="3" name="Slide Number Placeholder 2"/>
          <p:cNvSpPr>
            <a:spLocks noGrp="1"/>
          </p:cNvSpPr>
          <p:nvPr>
            <p:ph type="sldNum" sz="quarter" idx="12"/>
          </p:nvPr>
        </p:nvSpPr>
        <p:spPr/>
        <p:txBody>
          <a:bodyPr/>
          <a:lstStyle/>
          <a:p>
            <a:pPr>
              <a:defRPr/>
            </a:pPr>
            <a:fld id="{933210F6-A63A-426A-BDF1-25F1373032A6}" type="slidenum">
              <a:rPr lang="en-US" smtClean="0"/>
              <a:pPr>
                <a:defRPr/>
              </a:pPr>
              <a:t>6</a:t>
            </a:fld>
            <a:endParaRPr lang="en-US" dirty="0"/>
          </a:p>
        </p:txBody>
      </p:sp>
      <p:pic>
        <p:nvPicPr>
          <p:cNvPr id="4" name="Picture 3" descr="Media Rating Council, Inc Logo (Green)[1].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93442" y="4019550"/>
            <a:ext cx="1534270" cy="838200"/>
          </a:xfrm>
          <a:prstGeom prst="rect">
            <a:avLst/>
          </a:prstGeom>
        </p:spPr>
      </p:pic>
    </p:spTree>
    <p:extLst>
      <p:ext uri="{BB962C8B-B14F-4D97-AF65-F5344CB8AC3E}">
        <p14:creationId xmlns:p14="http://schemas.microsoft.com/office/powerpoint/2010/main" val="11655103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smtClean="0">
                <a:latin typeface="Verdana"/>
                <a:cs typeface="Verdana"/>
              </a:rPr>
              <a:t>Viewable Impression Measurement Reconciliation: Why It’s Necessary</a:t>
            </a:r>
            <a:endParaRPr lang="en-US" sz="3200" b="1" dirty="0">
              <a:latin typeface="Verdana"/>
              <a:cs typeface="Verdana"/>
            </a:endParaRPr>
          </a:p>
        </p:txBody>
      </p:sp>
      <p:sp>
        <p:nvSpPr>
          <p:cNvPr id="3" name="Content Placeholder 2"/>
          <p:cNvSpPr>
            <a:spLocks noGrp="1"/>
          </p:cNvSpPr>
          <p:nvPr>
            <p:ph idx="1"/>
          </p:nvPr>
        </p:nvSpPr>
        <p:spPr>
          <a:xfrm>
            <a:off x="457200" y="1200150"/>
            <a:ext cx="8229600" cy="3886200"/>
          </a:xfrm>
        </p:spPr>
        <p:txBody>
          <a:bodyPr>
            <a:normAutofit lnSpcReduction="10000"/>
          </a:bodyPr>
          <a:lstStyle/>
          <a:p>
            <a:r>
              <a:rPr lang="en-US" sz="2200" dirty="0" smtClean="0">
                <a:latin typeface="Verdana"/>
                <a:cs typeface="Verdana"/>
              </a:rPr>
              <a:t>Reconciliation Process Always Part of the Plan</a:t>
            </a:r>
          </a:p>
          <a:p>
            <a:pPr lvl="1"/>
            <a:r>
              <a:rPr lang="en-US" dirty="0" smtClean="0">
                <a:latin typeface="Verdana"/>
                <a:cs typeface="Verdana"/>
              </a:rPr>
              <a:t>Some counting differences were expected</a:t>
            </a:r>
          </a:p>
          <a:p>
            <a:pPr lvl="2"/>
            <a:r>
              <a:rPr lang="en-US" dirty="0" smtClean="0">
                <a:latin typeface="Verdana"/>
                <a:cs typeface="Verdana"/>
              </a:rPr>
              <a:t>Similar to Publisher vs. Third Party Ad Servers in Served Impression counting a decade ago</a:t>
            </a:r>
          </a:p>
          <a:p>
            <a:pPr lvl="1"/>
            <a:r>
              <a:rPr lang="en-US" dirty="0" smtClean="0">
                <a:latin typeface="Verdana"/>
                <a:cs typeface="Verdana"/>
              </a:rPr>
              <a:t>A critical mass of accredited vendors was necessary prior to beginning a reconciliation effort</a:t>
            </a:r>
          </a:p>
          <a:p>
            <a:r>
              <a:rPr lang="en-US" sz="2200" dirty="0" smtClean="0">
                <a:latin typeface="Verdana"/>
                <a:cs typeface="Verdana"/>
              </a:rPr>
              <a:t>Reasons differences in counting might be observed:</a:t>
            </a:r>
          </a:p>
          <a:p>
            <a:pPr lvl="1"/>
            <a:r>
              <a:rPr lang="en-US" dirty="0" smtClean="0">
                <a:latin typeface="Verdana"/>
                <a:cs typeface="Verdana"/>
              </a:rPr>
              <a:t>Different measurement orientations</a:t>
            </a:r>
          </a:p>
          <a:p>
            <a:pPr lvl="2"/>
            <a:r>
              <a:rPr lang="en-US" dirty="0" smtClean="0">
                <a:latin typeface="Verdana"/>
                <a:cs typeface="Verdana"/>
              </a:rPr>
              <a:t>Ex.: 3</a:t>
            </a:r>
            <a:r>
              <a:rPr lang="en-US" baseline="30000" dirty="0" smtClean="0">
                <a:latin typeface="Verdana"/>
                <a:cs typeface="Verdana"/>
              </a:rPr>
              <a:t>rd</a:t>
            </a:r>
            <a:r>
              <a:rPr lang="en-US" dirty="0" smtClean="0">
                <a:latin typeface="Verdana"/>
                <a:cs typeface="Verdana"/>
              </a:rPr>
              <a:t> party vs. ad server vs. publisher</a:t>
            </a:r>
          </a:p>
          <a:p>
            <a:pPr lvl="1"/>
            <a:r>
              <a:rPr lang="en-US" dirty="0" smtClean="0">
                <a:latin typeface="Verdana"/>
                <a:cs typeface="Verdana"/>
              </a:rPr>
              <a:t>Differences in abilities to measure in all situations</a:t>
            </a:r>
          </a:p>
          <a:p>
            <a:pPr lvl="1"/>
            <a:r>
              <a:rPr lang="en-US" dirty="0" smtClean="0">
                <a:latin typeface="Verdana"/>
                <a:cs typeface="Verdana"/>
              </a:rPr>
              <a:t>Differences in processes and/or ordering of processes applied</a:t>
            </a:r>
          </a:p>
        </p:txBody>
      </p:sp>
      <p:sp>
        <p:nvSpPr>
          <p:cNvPr id="5" name="Slide Number Placeholder 4"/>
          <p:cNvSpPr>
            <a:spLocks noGrp="1"/>
          </p:cNvSpPr>
          <p:nvPr>
            <p:ph type="sldNum" sz="quarter" idx="12"/>
          </p:nvPr>
        </p:nvSpPr>
        <p:spPr/>
        <p:txBody>
          <a:bodyPr/>
          <a:lstStyle/>
          <a:p>
            <a:pPr>
              <a:defRPr/>
            </a:pPr>
            <a:fld id="{86DF9F58-78DA-4BF2-8A75-64C57D58F543}" type="slidenum">
              <a:rPr lang="en-US" smtClean="0"/>
              <a:pPr>
                <a:defRPr/>
              </a:pPr>
              <a:t>7</a:t>
            </a:fld>
            <a:endParaRPr lang="en-US" dirty="0"/>
          </a:p>
        </p:txBody>
      </p:sp>
    </p:spTree>
    <p:extLst>
      <p:ext uri="{BB962C8B-B14F-4D97-AF65-F5344CB8AC3E}">
        <p14:creationId xmlns:p14="http://schemas.microsoft.com/office/powerpoint/2010/main" val="325528503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5750"/>
            <a:ext cx="8153400" cy="800100"/>
          </a:xfrm>
        </p:spPr>
        <p:txBody>
          <a:bodyPr>
            <a:normAutofit fontScale="90000"/>
          </a:bodyPr>
          <a:lstStyle/>
          <a:p>
            <a:r>
              <a:rPr lang="en-US" sz="3200" b="1" dirty="0">
                <a:latin typeface="Verdana"/>
                <a:cs typeface="Verdana"/>
              </a:rPr>
              <a:t>Viewable Impression Measurement Reconciliation: </a:t>
            </a:r>
            <a:r>
              <a:rPr lang="en-US" sz="3200" b="1" dirty="0" smtClean="0">
                <a:latin typeface="Verdana"/>
                <a:cs typeface="Verdana"/>
              </a:rPr>
              <a:t>Phase 1</a:t>
            </a:r>
            <a:endParaRPr lang="en-US" sz="3200" b="1" dirty="0">
              <a:latin typeface="Verdana"/>
              <a:cs typeface="Verdana"/>
            </a:endParaRPr>
          </a:p>
        </p:txBody>
      </p:sp>
      <p:sp>
        <p:nvSpPr>
          <p:cNvPr id="3" name="Content Placeholder 2"/>
          <p:cNvSpPr>
            <a:spLocks noGrp="1"/>
          </p:cNvSpPr>
          <p:nvPr>
            <p:ph idx="1"/>
          </p:nvPr>
        </p:nvSpPr>
        <p:spPr>
          <a:xfrm>
            <a:off x="457200" y="1200150"/>
            <a:ext cx="8229600" cy="3429000"/>
          </a:xfrm>
        </p:spPr>
        <p:txBody>
          <a:bodyPr>
            <a:normAutofit fontScale="92500" lnSpcReduction="20000"/>
          </a:bodyPr>
          <a:lstStyle/>
          <a:p>
            <a:pPr>
              <a:lnSpc>
                <a:spcPct val="120000"/>
              </a:lnSpc>
              <a:spcBef>
                <a:spcPts val="0"/>
              </a:spcBef>
              <a:buFont typeface="Wingdings" charset="2"/>
              <a:buChar char="§"/>
            </a:pPr>
            <a:r>
              <a:rPr lang="en-US" dirty="0" smtClean="0">
                <a:latin typeface="Verdana"/>
                <a:cs typeface="Verdana"/>
              </a:rPr>
              <a:t>Findings issued on 3/31/14 as part of </a:t>
            </a:r>
            <a:r>
              <a:rPr lang="en-US" i="1" dirty="0" smtClean="0">
                <a:latin typeface="Verdana"/>
                <a:cs typeface="Verdana"/>
              </a:rPr>
              <a:t>MRC Viewable Impression Advisory Update</a:t>
            </a:r>
          </a:p>
          <a:p>
            <a:pPr>
              <a:lnSpc>
                <a:spcPct val="120000"/>
              </a:lnSpc>
              <a:spcBef>
                <a:spcPts val="0"/>
              </a:spcBef>
              <a:buFont typeface="Wingdings" charset="2"/>
              <a:buChar char="§"/>
            </a:pPr>
            <a:r>
              <a:rPr lang="en-US" dirty="0" smtClean="0">
                <a:latin typeface="Verdana"/>
                <a:cs typeface="Verdana"/>
              </a:rPr>
              <a:t>Reasons identified for measurement differences included:</a:t>
            </a:r>
          </a:p>
          <a:p>
            <a:pPr marL="731520" lvl="1" indent="-457200">
              <a:lnSpc>
                <a:spcPct val="120000"/>
              </a:lnSpc>
              <a:spcBef>
                <a:spcPts val="0"/>
              </a:spcBef>
              <a:buFont typeface="+mj-lt"/>
              <a:buAutoNum type="arabicPeriod"/>
            </a:pPr>
            <a:r>
              <a:rPr lang="en-US" dirty="0" smtClean="0">
                <a:latin typeface="Verdana"/>
                <a:cs typeface="Verdana"/>
              </a:rPr>
              <a:t>Granularity of Measurements</a:t>
            </a:r>
          </a:p>
          <a:p>
            <a:pPr marL="731520" lvl="1" indent="-457200">
              <a:lnSpc>
                <a:spcPct val="120000"/>
              </a:lnSpc>
              <a:spcBef>
                <a:spcPts val="0"/>
              </a:spcBef>
              <a:buFont typeface="+mj-lt"/>
              <a:buAutoNum type="arabicPeriod"/>
            </a:pPr>
            <a:r>
              <a:rPr lang="en-US" dirty="0" smtClean="0">
                <a:latin typeface="Verdana"/>
                <a:cs typeface="Verdana"/>
              </a:rPr>
              <a:t>Non-rendered served ads</a:t>
            </a:r>
          </a:p>
          <a:p>
            <a:pPr marL="731520" lvl="1" indent="-457200">
              <a:lnSpc>
                <a:spcPct val="120000"/>
              </a:lnSpc>
              <a:spcBef>
                <a:spcPts val="0"/>
              </a:spcBef>
              <a:buFont typeface="+mj-lt"/>
              <a:buAutoNum type="arabicPeriod"/>
            </a:pPr>
            <a:r>
              <a:rPr lang="en-US" dirty="0" smtClean="0">
                <a:latin typeface="Verdana"/>
                <a:cs typeface="Verdana"/>
              </a:rPr>
              <a:t>Order of processing and processes applied</a:t>
            </a:r>
          </a:p>
          <a:p>
            <a:pPr marL="731520" lvl="1" indent="-457200">
              <a:lnSpc>
                <a:spcPct val="120000"/>
              </a:lnSpc>
              <a:spcBef>
                <a:spcPts val="0"/>
              </a:spcBef>
              <a:buFont typeface="+mj-lt"/>
              <a:buAutoNum type="arabicPeriod"/>
            </a:pPr>
            <a:r>
              <a:rPr lang="en-US" dirty="0" smtClean="0">
                <a:latin typeface="Verdana"/>
                <a:cs typeface="Verdana"/>
              </a:rPr>
              <a:t>Ad measurement vs. Ad Container measurement</a:t>
            </a:r>
          </a:p>
          <a:p>
            <a:pPr marL="731520" lvl="1" indent="-457200">
              <a:lnSpc>
                <a:spcPct val="120000"/>
              </a:lnSpc>
              <a:spcBef>
                <a:spcPts val="0"/>
              </a:spcBef>
              <a:buFont typeface="+mj-lt"/>
              <a:buAutoNum type="arabicPeriod"/>
            </a:pPr>
            <a:r>
              <a:rPr lang="en-US" dirty="0" smtClean="0">
                <a:latin typeface="Verdana"/>
                <a:cs typeface="Verdana"/>
              </a:rPr>
              <a:t>Out of Focus conditions</a:t>
            </a:r>
          </a:p>
          <a:p>
            <a:pPr marL="731520" lvl="1" indent="-457200">
              <a:lnSpc>
                <a:spcPct val="120000"/>
              </a:lnSpc>
              <a:spcBef>
                <a:spcPts val="0"/>
              </a:spcBef>
              <a:buFont typeface="+mj-lt"/>
              <a:buAutoNum type="arabicPeriod"/>
            </a:pPr>
            <a:r>
              <a:rPr lang="en-US" dirty="0" smtClean="0">
                <a:latin typeface="Verdana"/>
                <a:cs typeface="Verdana"/>
              </a:rPr>
              <a:t>Human error</a:t>
            </a:r>
            <a:endParaRPr lang="en-US" dirty="0">
              <a:latin typeface="Verdana"/>
              <a:cs typeface="Verdana"/>
            </a:endParaRPr>
          </a:p>
          <a:p>
            <a:pPr>
              <a:lnSpc>
                <a:spcPct val="120000"/>
              </a:lnSpc>
              <a:spcBef>
                <a:spcPts val="0"/>
              </a:spcBef>
              <a:buFont typeface="Wingdings" charset="2"/>
              <a:buChar char="§"/>
            </a:pPr>
            <a:endParaRPr lang="en-US" dirty="0" smtClean="0">
              <a:latin typeface="Verdana"/>
              <a:cs typeface="Verdana"/>
            </a:endParaRPr>
          </a:p>
        </p:txBody>
      </p:sp>
      <p:sp>
        <p:nvSpPr>
          <p:cNvPr id="5" name="Slide Number Placeholder 4"/>
          <p:cNvSpPr>
            <a:spLocks noGrp="1"/>
          </p:cNvSpPr>
          <p:nvPr>
            <p:ph type="sldNum" sz="quarter" idx="12"/>
          </p:nvPr>
        </p:nvSpPr>
        <p:spPr/>
        <p:txBody>
          <a:bodyPr/>
          <a:lstStyle/>
          <a:p>
            <a:pPr>
              <a:defRPr/>
            </a:pPr>
            <a:fld id="{86DF9F58-78DA-4BF2-8A75-64C57D58F543}" type="slidenum">
              <a:rPr lang="en-US" smtClean="0"/>
              <a:pPr>
                <a:defRPr/>
              </a:pPr>
              <a:t>8</a:t>
            </a:fld>
            <a:endParaRPr lang="en-US" dirty="0"/>
          </a:p>
        </p:txBody>
      </p:sp>
      <p:sp>
        <p:nvSpPr>
          <p:cNvPr id="4" name="TextBox 3"/>
          <p:cNvSpPr txBox="1"/>
          <p:nvPr/>
        </p:nvSpPr>
        <p:spPr>
          <a:xfrm>
            <a:off x="457200" y="4400550"/>
            <a:ext cx="8305800" cy="646331"/>
          </a:xfrm>
          <a:prstGeom prst="rect">
            <a:avLst/>
          </a:prstGeom>
          <a:noFill/>
        </p:spPr>
        <p:txBody>
          <a:bodyPr wrap="square" rtlCol="0">
            <a:spAutoFit/>
          </a:bodyPr>
          <a:lstStyle/>
          <a:p>
            <a:pPr algn="ctr"/>
            <a:r>
              <a:rPr lang="en-US" i="1" dirty="0" smtClean="0">
                <a:solidFill>
                  <a:srgbClr val="FF0000"/>
                </a:solidFill>
              </a:rPr>
              <a:t>Provisions to account for each of the above issues were included in the final Viewable Impression Measurement Guidelines, issued June 30, 2014.</a:t>
            </a:r>
            <a:endParaRPr lang="en-US" i="1" dirty="0">
              <a:solidFill>
                <a:srgbClr val="FF0000"/>
              </a:solidFill>
            </a:endParaRPr>
          </a:p>
        </p:txBody>
      </p:sp>
    </p:spTree>
    <p:extLst>
      <p:ext uri="{BB962C8B-B14F-4D97-AF65-F5344CB8AC3E}">
        <p14:creationId xmlns:p14="http://schemas.microsoft.com/office/powerpoint/2010/main" val="9702135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5750"/>
            <a:ext cx="8153400" cy="800100"/>
          </a:xfrm>
        </p:spPr>
        <p:txBody>
          <a:bodyPr>
            <a:normAutofit fontScale="90000"/>
          </a:bodyPr>
          <a:lstStyle/>
          <a:p>
            <a:r>
              <a:rPr lang="en-US" sz="3200" b="1" dirty="0">
                <a:latin typeface="Verdana"/>
                <a:cs typeface="Verdana"/>
              </a:rPr>
              <a:t>Viewable Impression Measurement Reconciliation: </a:t>
            </a:r>
            <a:r>
              <a:rPr lang="en-US" sz="3200" b="1" dirty="0" smtClean="0">
                <a:latin typeface="Verdana"/>
                <a:cs typeface="Verdana"/>
              </a:rPr>
              <a:t>Phase 2 Findings</a:t>
            </a:r>
            <a:endParaRPr lang="en-US" sz="3200" b="1" dirty="0">
              <a:latin typeface="Verdana"/>
              <a:cs typeface="Verdana"/>
            </a:endParaRPr>
          </a:p>
        </p:txBody>
      </p:sp>
      <p:sp>
        <p:nvSpPr>
          <p:cNvPr id="3" name="Content Placeholder 2"/>
          <p:cNvSpPr>
            <a:spLocks noGrp="1"/>
          </p:cNvSpPr>
          <p:nvPr>
            <p:ph idx="1"/>
          </p:nvPr>
        </p:nvSpPr>
        <p:spPr>
          <a:xfrm>
            <a:off x="457200" y="1200150"/>
            <a:ext cx="8229600" cy="3429000"/>
          </a:xfrm>
        </p:spPr>
        <p:txBody>
          <a:bodyPr>
            <a:normAutofit fontScale="92500" lnSpcReduction="20000"/>
          </a:bodyPr>
          <a:lstStyle/>
          <a:p>
            <a:pPr>
              <a:lnSpc>
                <a:spcPct val="120000"/>
              </a:lnSpc>
              <a:spcBef>
                <a:spcPts val="0"/>
              </a:spcBef>
              <a:buFont typeface="Wingdings" charset="2"/>
              <a:buChar char="§"/>
            </a:pPr>
            <a:r>
              <a:rPr lang="en-US" dirty="0" smtClean="0">
                <a:latin typeface="Verdana"/>
                <a:cs typeface="Verdana"/>
              </a:rPr>
              <a:t>Issued to Viewability Vendors and Auditors on 4/13/15</a:t>
            </a:r>
            <a:endParaRPr lang="en-US" i="1" dirty="0" smtClean="0">
              <a:latin typeface="Verdana"/>
              <a:cs typeface="Verdana"/>
            </a:endParaRPr>
          </a:p>
          <a:p>
            <a:pPr>
              <a:lnSpc>
                <a:spcPct val="120000"/>
              </a:lnSpc>
              <a:spcBef>
                <a:spcPts val="0"/>
              </a:spcBef>
              <a:buFont typeface="Wingdings" charset="2"/>
              <a:buChar char="§"/>
            </a:pPr>
            <a:r>
              <a:rPr lang="en-US" dirty="0" smtClean="0">
                <a:latin typeface="Verdana"/>
                <a:cs typeface="Verdana"/>
              </a:rPr>
              <a:t>Reasons identified for persistence in measurement differences included:</a:t>
            </a:r>
          </a:p>
          <a:p>
            <a:pPr marL="731520" lvl="1" indent="-457200">
              <a:lnSpc>
                <a:spcPct val="120000"/>
              </a:lnSpc>
              <a:spcBef>
                <a:spcPts val="0"/>
              </a:spcBef>
              <a:buFont typeface="+mj-lt"/>
              <a:buAutoNum type="arabicPeriod"/>
            </a:pPr>
            <a:r>
              <a:rPr lang="en-US" dirty="0" smtClean="0">
                <a:latin typeface="Verdana"/>
                <a:cs typeface="Verdana"/>
              </a:rPr>
              <a:t>Inconsistent application of the optional large pixel threshold</a:t>
            </a:r>
          </a:p>
          <a:p>
            <a:pPr marL="731520" lvl="1" indent="-457200">
              <a:lnSpc>
                <a:spcPct val="120000"/>
              </a:lnSpc>
              <a:spcBef>
                <a:spcPts val="0"/>
              </a:spcBef>
              <a:buFont typeface="+mj-lt"/>
              <a:buAutoNum type="arabicPeriod"/>
            </a:pPr>
            <a:r>
              <a:rPr lang="en-US" dirty="0" smtClean="0">
                <a:latin typeface="Verdana"/>
                <a:cs typeface="Verdana"/>
              </a:rPr>
              <a:t>Inconsistencies in measurement of multi-ad units</a:t>
            </a:r>
          </a:p>
          <a:p>
            <a:pPr marL="731520" lvl="1" indent="-457200">
              <a:lnSpc>
                <a:spcPct val="120000"/>
              </a:lnSpc>
              <a:spcBef>
                <a:spcPts val="0"/>
              </a:spcBef>
              <a:buFont typeface="+mj-lt"/>
              <a:buAutoNum type="arabicPeriod"/>
            </a:pPr>
            <a:r>
              <a:rPr lang="en-US" dirty="0" smtClean="0">
                <a:latin typeface="Verdana"/>
                <a:cs typeface="Verdana"/>
              </a:rPr>
              <a:t>Inconsistencies in the use of the Page Visibility API</a:t>
            </a:r>
          </a:p>
          <a:p>
            <a:pPr marL="731520" lvl="1" indent="-457200">
              <a:lnSpc>
                <a:spcPct val="120000"/>
              </a:lnSpc>
              <a:spcBef>
                <a:spcPts val="0"/>
              </a:spcBef>
              <a:buFont typeface="+mj-lt"/>
              <a:buAutoNum type="arabicPeriod"/>
            </a:pPr>
            <a:r>
              <a:rPr lang="en-US" dirty="0" smtClean="0">
                <a:latin typeface="Verdana"/>
                <a:cs typeface="Verdana"/>
              </a:rPr>
              <a:t>Inconsistencies in the use of the Flash “Throttle” indicator</a:t>
            </a:r>
          </a:p>
          <a:p>
            <a:pPr marL="731520" lvl="1" indent="-457200">
              <a:lnSpc>
                <a:spcPct val="120000"/>
              </a:lnSpc>
              <a:spcBef>
                <a:spcPts val="0"/>
              </a:spcBef>
              <a:buFont typeface="+mj-lt"/>
              <a:buAutoNum type="arabicPeriod"/>
            </a:pPr>
            <a:r>
              <a:rPr lang="en-US" dirty="0" smtClean="0">
                <a:latin typeface="Verdana"/>
                <a:cs typeface="Verdana"/>
              </a:rPr>
              <a:t>Inconsistencies in processes applied by vendors who also provide “Enhanced NHT” filtration</a:t>
            </a:r>
          </a:p>
          <a:p>
            <a:pPr marL="731520" lvl="1" indent="-457200">
              <a:lnSpc>
                <a:spcPct val="120000"/>
              </a:lnSpc>
              <a:spcBef>
                <a:spcPts val="0"/>
              </a:spcBef>
              <a:buFont typeface="+mj-lt"/>
              <a:buAutoNum type="arabicPeriod"/>
            </a:pPr>
            <a:r>
              <a:rPr lang="en-US" dirty="0" smtClean="0">
                <a:latin typeface="Verdana"/>
                <a:cs typeface="Verdana"/>
              </a:rPr>
              <a:t>Inconsistencies related to calculation of Viewable Rates using Count on Decision served impression measurements</a:t>
            </a:r>
            <a:endParaRPr lang="en-US" dirty="0">
              <a:latin typeface="Verdana"/>
              <a:cs typeface="Verdana"/>
            </a:endParaRPr>
          </a:p>
          <a:p>
            <a:pPr>
              <a:lnSpc>
                <a:spcPct val="120000"/>
              </a:lnSpc>
              <a:spcBef>
                <a:spcPts val="0"/>
              </a:spcBef>
              <a:buFont typeface="Wingdings" charset="2"/>
              <a:buChar char="§"/>
            </a:pPr>
            <a:endParaRPr lang="en-US" dirty="0" smtClean="0">
              <a:latin typeface="Verdana"/>
              <a:cs typeface="Verdana"/>
            </a:endParaRPr>
          </a:p>
        </p:txBody>
      </p:sp>
      <p:sp>
        <p:nvSpPr>
          <p:cNvPr id="5" name="Slide Number Placeholder 4"/>
          <p:cNvSpPr>
            <a:spLocks noGrp="1"/>
          </p:cNvSpPr>
          <p:nvPr>
            <p:ph type="sldNum" sz="quarter" idx="12"/>
          </p:nvPr>
        </p:nvSpPr>
        <p:spPr/>
        <p:txBody>
          <a:bodyPr/>
          <a:lstStyle/>
          <a:p>
            <a:pPr>
              <a:defRPr/>
            </a:pPr>
            <a:fld id="{86DF9F58-78DA-4BF2-8A75-64C57D58F543}" type="slidenum">
              <a:rPr lang="en-US" smtClean="0"/>
              <a:pPr>
                <a:defRPr/>
              </a:pPr>
              <a:t>9</a:t>
            </a:fld>
            <a:endParaRPr lang="en-US" dirty="0"/>
          </a:p>
        </p:txBody>
      </p:sp>
      <p:sp>
        <p:nvSpPr>
          <p:cNvPr id="4" name="TextBox 3"/>
          <p:cNvSpPr txBox="1"/>
          <p:nvPr/>
        </p:nvSpPr>
        <p:spPr>
          <a:xfrm>
            <a:off x="457200" y="4552950"/>
            <a:ext cx="8305800" cy="646331"/>
          </a:xfrm>
          <a:prstGeom prst="rect">
            <a:avLst/>
          </a:prstGeom>
          <a:noFill/>
        </p:spPr>
        <p:txBody>
          <a:bodyPr wrap="square" rtlCol="0">
            <a:spAutoFit/>
          </a:bodyPr>
          <a:lstStyle/>
          <a:p>
            <a:pPr algn="ctr"/>
            <a:r>
              <a:rPr lang="en-US" i="1" dirty="0" smtClean="0">
                <a:solidFill>
                  <a:srgbClr val="FF0000"/>
                </a:solidFill>
              </a:rPr>
              <a:t>Vendors put on alert to address each issue in near-term, as requirements around each will be included in next update to Viewable Impression Guidelines.</a:t>
            </a:r>
            <a:endParaRPr lang="en-US" i="1" dirty="0">
              <a:solidFill>
                <a:srgbClr val="FF0000"/>
              </a:solidFill>
            </a:endParaRPr>
          </a:p>
        </p:txBody>
      </p:sp>
    </p:spTree>
    <p:extLst>
      <p:ext uri="{BB962C8B-B14F-4D97-AF65-F5344CB8AC3E}">
        <p14:creationId xmlns:p14="http://schemas.microsoft.com/office/powerpoint/2010/main" val="107767280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5954</TotalTime>
  <Words>1238</Words>
  <Application>Microsoft Office PowerPoint</Application>
  <PresentationFormat>On-screen Show (16:9)</PresentationFormat>
  <Paragraphs>172</Paragraphs>
  <Slides>25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ＭＳ Ｐゴシック</vt:lpstr>
      <vt:lpstr>Arial</vt:lpstr>
      <vt:lpstr>Calibri</vt:lpstr>
      <vt:lpstr>Times New Roman</vt:lpstr>
      <vt:lpstr>Verdana</vt:lpstr>
      <vt:lpstr>Wingdings</vt:lpstr>
      <vt:lpstr>Clarity</vt:lpstr>
      <vt:lpstr>  mrc viewable Impression Reconciliation process: Phase 3 results  and moving forward</vt:lpstr>
      <vt:lpstr>AGENDA</vt:lpstr>
      <vt:lpstr>Background on the Standard</vt:lpstr>
      <vt:lpstr>MRC Mission Statement</vt:lpstr>
      <vt:lpstr>Development of the Viewable Impression Standard</vt:lpstr>
      <vt:lpstr>Reconciliation History</vt:lpstr>
      <vt:lpstr>Viewable Impression Measurement Reconciliation: Why It’s Necessary</vt:lpstr>
      <vt:lpstr>Viewable Impression Measurement Reconciliation: Phase 1</vt:lpstr>
      <vt:lpstr>Viewable Impression Measurement Reconciliation: Phase 2 Findings</vt:lpstr>
      <vt:lpstr>Reconciliation: Phase 3</vt:lpstr>
      <vt:lpstr>Reconciliation Project Phase 3: Background</vt:lpstr>
      <vt:lpstr>Reconciliation Project Phase 3:  Differences by Campaign</vt:lpstr>
      <vt:lpstr>Reconciliation Project Phase 3:  Topline Findings</vt:lpstr>
      <vt:lpstr>Reconciliation Project: Reasons for Differences Observed</vt:lpstr>
      <vt:lpstr>Reconciliation Project Phase 3:  Reasons Identified for Differences*</vt:lpstr>
      <vt:lpstr>Reconciliation Project Phase 3:  Reasons Identified for Differences</vt:lpstr>
      <vt:lpstr>Reconciliation Project Phase 3:  Reasons Identified for Differences</vt:lpstr>
      <vt:lpstr>Reconciliation Project Phase 3:  Reasons Identified for Differences</vt:lpstr>
      <vt:lpstr>Reconciliation Project Phase 3:  Reasons Identified for Differences</vt:lpstr>
      <vt:lpstr>Moving Forward: Key Next Steps</vt:lpstr>
      <vt:lpstr>MRC Reconciliation Findings:  Moving Forward</vt:lpstr>
      <vt:lpstr>MRC Reconciliation Findings:  Moving Forward</vt:lpstr>
      <vt:lpstr>MRC Reconciliation Findings:  Moving Forward</vt:lpstr>
      <vt:lpstr>MRC Reconciliation Findings:  Moving Forward</vt:lpstr>
      <vt:lpstr>PowerPoint Presentation</vt:lpstr>
    </vt:vector>
  </TitlesOfParts>
  <Company>Design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Designer</dc:creator>
  <cp:lastModifiedBy>Shira Orbach</cp:lastModifiedBy>
  <cp:revision>445</cp:revision>
  <cp:lastPrinted>2015-06-05T20:32:50Z</cp:lastPrinted>
  <dcterms:created xsi:type="dcterms:W3CDTF">2010-07-23T09:33:49Z</dcterms:created>
  <dcterms:modified xsi:type="dcterms:W3CDTF">2015-10-19T19:47:26Z</dcterms:modified>
</cp:coreProperties>
</file>